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56"/>
  </p:notesMasterIdLst>
  <p:sldIdLst>
    <p:sldId id="256" r:id="rId2"/>
    <p:sldId id="278" r:id="rId3"/>
    <p:sldId id="421" r:id="rId4"/>
    <p:sldId id="279" r:id="rId5"/>
    <p:sldId id="280" r:id="rId6"/>
    <p:sldId id="281" r:id="rId7"/>
    <p:sldId id="286" r:id="rId8"/>
    <p:sldId id="287" r:id="rId9"/>
    <p:sldId id="288" r:id="rId10"/>
    <p:sldId id="289" r:id="rId11"/>
    <p:sldId id="290" r:id="rId12"/>
    <p:sldId id="291" r:id="rId13"/>
    <p:sldId id="292" r:id="rId14"/>
    <p:sldId id="282" r:id="rId15"/>
    <p:sldId id="283" r:id="rId16"/>
    <p:sldId id="293" r:id="rId17"/>
    <p:sldId id="297" r:id="rId18"/>
    <p:sldId id="408" r:id="rId19"/>
    <p:sldId id="284" r:id="rId20"/>
    <p:sldId id="299" r:id="rId21"/>
    <p:sldId id="300" r:id="rId22"/>
    <p:sldId id="298" r:id="rId23"/>
    <p:sldId id="285" r:id="rId24"/>
    <p:sldId id="257" r:id="rId25"/>
    <p:sldId id="412" r:id="rId26"/>
    <p:sldId id="301" r:id="rId27"/>
    <p:sldId id="309" r:id="rId28"/>
    <p:sldId id="308" r:id="rId29"/>
    <p:sldId id="310" r:id="rId30"/>
    <p:sldId id="311" r:id="rId31"/>
    <p:sldId id="302" r:id="rId32"/>
    <p:sldId id="320" r:id="rId33"/>
    <p:sldId id="321" r:id="rId34"/>
    <p:sldId id="322" r:id="rId35"/>
    <p:sldId id="324" r:id="rId36"/>
    <p:sldId id="326" r:id="rId37"/>
    <p:sldId id="325" r:id="rId38"/>
    <p:sldId id="327" r:id="rId39"/>
    <p:sldId id="328" r:id="rId40"/>
    <p:sldId id="332" r:id="rId41"/>
    <p:sldId id="409" r:id="rId42"/>
    <p:sldId id="329" r:id="rId43"/>
    <p:sldId id="330" r:id="rId44"/>
    <p:sldId id="331" r:id="rId45"/>
    <p:sldId id="410" r:id="rId46"/>
    <p:sldId id="303" r:id="rId47"/>
    <p:sldId id="333" r:id="rId48"/>
    <p:sldId id="411" r:id="rId49"/>
    <p:sldId id="334" r:id="rId50"/>
    <p:sldId id="304" r:id="rId51"/>
    <p:sldId id="338" r:id="rId52"/>
    <p:sldId id="305" r:id="rId53"/>
    <p:sldId id="360" r:id="rId54"/>
    <p:sldId id="364" r:id="rId55"/>
    <p:sldId id="359" r:id="rId56"/>
    <p:sldId id="413" r:id="rId57"/>
    <p:sldId id="362" r:id="rId58"/>
    <p:sldId id="363" r:id="rId59"/>
    <p:sldId id="370" r:id="rId60"/>
    <p:sldId id="371" r:id="rId61"/>
    <p:sldId id="373" r:id="rId62"/>
    <p:sldId id="372" r:id="rId63"/>
    <p:sldId id="374" r:id="rId64"/>
    <p:sldId id="375" r:id="rId65"/>
    <p:sldId id="365" r:id="rId66"/>
    <p:sldId id="366" r:id="rId67"/>
    <p:sldId id="367" r:id="rId68"/>
    <p:sldId id="368" r:id="rId69"/>
    <p:sldId id="377" r:id="rId70"/>
    <p:sldId id="378" r:id="rId71"/>
    <p:sldId id="382" r:id="rId72"/>
    <p:sldId id="383" r:id="rId73"/>
    <p:sldId id="414" r:id="rId74"/>
    <p:sldId id="384" r:id="rId75"/>
    <p:sldId id="385" r:id="rId76"/>
    <p:sldId id="386" r:id="rId77"/>
    <p:sldId id="415" r:id="rId78"/>
    <p:sldId id="306" r:id="rId79"/>
    <p:sldId id="343" r:id="rId80"/>
    <p:sldId id="416" r:id="rId81"/>
    <p:sldId id="344" r:id="rId82"/>
    <p:sldId id="417" r:id="rId83"/>
    <p:sldId id="346" r:id="rId84"/>
    <p:sldId id="388" r:id="rId85"/>
    <p:sldId id="393" r:id="rId86"/>
    <p:sldId id="394" r:id="rId87"/>
    <p:sldId id="418" r:id="rId88"/>
    <p:sldId id="264" r:id="rId89"/>
    <p:sldId id="407" r:id="rId90"/>
    <p:sldId id="423" r:id="rId91"/>
    <p:sldId id="424" r:id="rId92"/>
    <p:sldId id="425" r:id="rId93"/>
    <p:sldId id="426" r:id="rId94"/>
    <p:sldId id="427" r:id="rId95"/>
    <p:sldId id="428" r:id="rId96"/>
    <p:sldId id="429" r:id="rId97"/>
    <p:sldId id="430" r:id="rId98"/>
    <p:sldId id="431" r:id="rId99"/>
    <p:sldId id="432" r:id="rId100"/>
    <p:sldId id="433" r:id="rId101"/>
    <p:sldId id="434" r:id="rId102"/>
    <p:sldId id="435" r:id="rId103"/>
    <p:sldId id="436" r:id="rId104"/>
    <p:sldId id="437" r:id="rId105"/>
    <p:sldId id="438" r:id="rId106"/>
    <p:sldId id="439" r:id="rId107"/>
    <p:sldId id="440" r:id="rId108"/>
    <p:sldId id="441" r:id="rId109"/>
    <p:sldId id="442" r:id="rId110"/>
    <p:sldId id="443" r:id="rId111"/>
    <p:sldId id="444" r:id="rId112"/>
    <p:sldId id="445" r:id="rId113"/>
    <p:sldId id="446" r:id="rId114"/>
    <p:sldId id="447" r:id="rId115"/>
    <p:sldId id="448" r:id="rId116"/>
    <p:sldId id="449" r:id="rId117"/>
    <p:sldId id="450" r:id="rId118"/>
    <p:sldId id="451" r:id="rId119"/>
    <p:sldId id="452" r:id="rId120"/>
    <p:sldId id="453" r:id="rId121"/>
    <p:sldId id="454" r:id="rId122"/>
    <p:sldId id="455" r:id="rId123"/>
    <p:sldId id="456" r:id="rId124"/>
    <p:sldId id="457" r:id="rId125"/>
    <p:sldId id="458" r:id="rId126"/>
    <p:sldId id="459" r:id="rId127"/>
    <p:sldId id="460" r:id="rId128"/>
    <p:sldId id="461" r:id="rId129"/>
    <p:sldId id="462" r:id="rId130"/>
    <p:sldId id="463" r:id="rId131"/>
    <p:sldId id="464" r:id="rId132"/>
    <p:sldId id="465" r:id="rId133"/>
    <p:sldId id="466" r:id="rId134"/>
    <p:sldId id="467" r:id="rId135"/>
    <p:sldId id="468" r:id="rId136"/>
    <p:sldId id="469" r:id="rId137"/>
    <p:sldId id="470" r:id="rId138"/>
    <p:sldId id="471" r:id="rId139"/>
    <p:sldId id="472" r:id="rId140"/>
    <p:sldId id="473" r:id="rId141"/>
    <p:sldId id="474" r:id="rId142"/>
    <p:sldId id="475" r:id="rId143"/>
    <p:sldId id="476" r:id="rId144"/>
    <p:sldId id="477" r:id="rId145"/>
    <p:sldId id="478" r:id="rId146"/>
    <p:sldId id="479" r:id="rId147"/>
    <p:sldId id="480" r:id="rId148"/>
    <p:sldId id="481" r:id="rId149"/>
    <p:sldId id="482" r:id="rId150"/>
    <p:sldId id="483" r:id="rId151"/>
    <p:sldId id="484" r:id="rId152"/>
    <p:sldId id="485" r:id="rId153"/>
    <p:sldId id="486" r:id="rId154"/>
    <p:sldId id="487" r:id="rId1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tableStyles" Target="tableStyle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C56583-8034-42E3-83F4-288F995E3BBF}" type="datetimeFigureOut">
              <a:rPr lang="en-GB" smtClean="0"/>
              <a:t>10/10/2014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0DA864-B2D7-4599-A06D-AEB046986EA3}" type="slidenum">
              <a:rPr lang="en-GB" smtClean="0"/>
              <a:t>‹#›</a:t>
            </a:fld>
            <a:endParaRPr lang="en-GB"/>
          </a:p>
        </p:txBody>
      </p:sp>
    </p:spTree>
    <p:extLst>
      <p:ext uri="{BB962C8B-B14F-4D97-AF65-F5344CB8AC3E}">
        <p14:creationId xmlns:p14="http://schemas.microsoft.com/office/powerpoint/2010/main" val="2484390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His </a:t>
            </a:r>
            <a:r>
              <a:rPr lang="en-GB" dirty="0" err="1" smtClean="0"/>
              <a:t>oc</a:t>
            </a:r>
            <a:r>
              <a:rPr lang="en-GB" dirty="0" smtClean="0"/>
              <a:t> is how much money he cd make by not mowing his lawn</a:t>
            </a:r>
            <a:endParaRPr lang="en-GB" dirty="0"/>
          </a:p>
        </p:txBody>
      </p:sp>
      <p:sp>
        <p:nvSpPr>
          <p:cNvPr id="4" name="Slide Number Placeholder 3"/>
          <p:cNvSpPr>
            <a:spLocks noGrp="1"/>
          </p:cNvSpPr>
          <p:nvPr>
            <p:ph type="sldNum" sz="quarter" idx="10"/>
          </p:nvPr>
        </p:nvSpPr>
        <p:spPr/>
        <p:txBody>
          <a:bodyPr/>
          <a:lstStyle/>
          <a:p>
            <a:fld id="{EB0DA864-B2D7-4599-A06D-AEB046986EA3}" type="slidenum">
              <a:rPr lang="en-GB" smtClean="0"/>
              <a:t>7</a:t>
            </a:fld>
            <a:endParaRPr lang="en-GB"/>
          </a:p>
        </p:txBody>
      </p:sp>
    </p:spTree>
    <p:extLst>
      <p:ext uri="{BB962C8B-B14F-4D97-AF65-F5344CB8AC3E}">
        <p14:creationId xmlns:p14="http://schemas.microsoft.com/office/powerpoint/2010/main" val="674021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eaLnBrk="1" hangingPunct="1"/>
            <a:fld id="{4C4DE33E-28E9-4C35-A533-16F88B6C974A}" type="slidenum">
              <a:rPr lang="en-US" altLang="en-US" sz="1200">
                <a:solidFill>
                  <a:schemeClr val="tx1"/>
                </a:solidFill>
              </a:rPr>
              <a:pPr eaLnBrk="1" hangingPunct="1"/>
              <a:t>65</a:t>
            </a:fld>
            <a:endParaRPr lang="en-US" altLang="en-US" sz="1200">
              <a:solidFill>
                <a:schemeClr val="tx1"/>
              </a:solidFill>
            </a:endParaRPr>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4"/>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eaLnBrk="1" hangingPunct="1"/>
            <a:fld id="{4C4DE33E-28E9-4C35-A533-16F88B6C974A}" type="slidenum">
              <a:rPr lang="en-US" altLang="en-US" sz="1200">
                <a:solidFill>
                  <a:schemeClr val="tx1"/>
                </a:solidFill>
              </a:rPr>
              <a:pPr eaLnBrk="1" hangingPunct="1"/>
              <a:t>66</a:t>
            </a:fld>
            <a:endParaRPr lang="en-US" altLang="en-US" sz="1200">
              <a:solidFill>
                <a:schemeClr val="tx1"/>
              </a:solidFill>
            </a:endParaRPr>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4"/>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eaLnBrk="1" hangingPunct="1"/>
            <a:fld id="{4C4DE33E-28E9-4C35-A533-16F88B6C974A}" type="slidenum">
              <a:rPr lang="en-US" altLang="en-US" sz="1200">
                <a:solidFill>
                  <a:schemeClr val="tx1"/>
                </a:solidFill>
              </a:rPr>
              <a:pPr eaLnBrk="1" hangingPunct="1"/>
              <a:t>67</a:t>
            </a:fld>
            <a:endParaRPr lang="en-US" altLang="en-US" sz="1200">
              <a:solidFill>
                <a:schemeClr val="tx1"/>
              </a:solidFill>
            </a:endParaRPr>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4"/>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eaLnBrk="1" hangingPunct="1"/>
            <a:fld id="{4C4DE33E-28E9-4C35-A533-16F88B6C974A}" type="slidenum">
              <a:rPr lang="en-US" altLang="en-US" sz="1200">
                <a:solidFill>
                  <a:schemeClr val="tx1"/>
                </a:solidFill>
              </a:rPr>
              <a:pPr eaLnBrk="1" hangingPunct="1"/>
              <a:t>68</a:t>
            </a:fld>
            <a:endParaRPr lang="en-US" altLang="en-US" sz="1200">
              <a:solidFill>
                <a:schemeClr val="tx1"/>
              </a:solidFill>
            </a:endParaRPr>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4"/>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eaLnBrk="1" hangingPunct="1"/>
            <a:fld id="{9F5D12E8-3E73-46BB-AB3B-F4EAC0375D31}" type="slidenum">
              <a:rPr lang="en-US" altLang="en-US" sz="1200">
                <a:solidFill>
                  <a:schemeClr val="tx1"/>
                </a:solidFill>
              </a:rPr>
              <a:pPr eaLnBrk="1" hangingPunct="1"/>
              <a:t>79</a:t>
            </a:fld>
            <a:endParaRPr lang="en-US" altLang="en-US" sz="1200">
              <a:solidFill>
                <a:schemeClr val="tx1"/>
              </a:solidFill>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eaLnBrk="1" hangingPunct="1"/>
            <a:fld id="{9F5D12E8-3E73-46BB-AB3B-F4EAC0375D31}" type="slidenum">
              <a:rPr lang="en-US" altLang="en-US" sz="1200">
                <a:solidFill>
                  <a:schemeClr val="tx1"/>
                </a:solidFill>
              </a:rPr>
              <a:pPr eaLnBrk="1" hangingPunct="1"/>
              <a:t>80</a:t>
            </a:fld>
            <a:endParaRPr lang="en-US" altLang="en-US" sz="1200">
              <a:solidFill>
                <a:schemeClr val="tx1"/>
              </a:solidFill>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eaLnBrk="1" hangingPunct="1"/>
            <a:fld id="{97DEC168-FD1F-413C-9A45-8E7885ACB12E}" type="slidenum">
              <a:rPr lang="en-US" altLang="en-US" sz="1200">
                <a:solidFill>
                  <a:schemeClr val="tx1"/>
                </a:solidFill>
              </a:rPr>
              <a:pPr eaLnBrk="1" hangingPunct="1"/>
              <a:t>81</a:t>
            </a:fld>
            <a:endParaRPr lang="en-US" altLang="en-US" sz="1200">
              <a:solidFill>
                <a:schemeClr val="tx1"/>
              </a:solidFill>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eaLnBrk="1" hangingPunct="1"/>
            <a:fld id="{97DEC168-FD1F-413C-9A45-8E7885ACB12E}" type="slidenum">
              <a:rPr lang="en-US" altLang="en-US" sz="1200">
                <a:solidFill>
                  <a:schemeClr val="tx1"/>
                </a:solidFill>
              </a:rPr>
              <a:pPr eaLnBrk="1" hangingPunct="1"/>
              <a:t>82</a:t>
            </a:fld>
            <a:endParaRPr lang="en-US" altLang="en-US" sz="1200">
              <a:solidFill>
                <a:schemeClr val="tx1"/>
              </a:solidFill>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eaLnBrk="1" hangingPunct="1"/>
            <a:fld id="{DACFE6AB-7427-45EA-8B5C-61DD43C2CFC4}" type="slidenum">
              <a:rPr lang="en-US" altLang="en-US" sz="1200">
                <a:solidFill>
                  <a:schemeClr val="tx1"/>
                </a:solidFill>
              </a:rPr>
              <a:pPr eaLnBrk="1" hangingPunct="1"/>
              <a:t>83</a:t>
            </a:fld>
            <a:endParaRPr lang="en-US" altLang="en-US" sz="1200">
              <a:solidFill>
                <a:schemeClr val="tx1"/>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eaLnBrk="1" hangingPunct="1"/>
            <a:fld id="{DACFE6AB-7427-45EA-8B5C-61DD43C2CFC4}" type="slidenum">
              <a:rPr lang="en-US" altLang="en-US" sz="1200">
                <a:solidFill>
                  <a:schemeClr val="tx1"/>
                </a:solidFill>
              </a:rPr>
              <a:pPr eaLnBrk="1" hangingPunct="1"/>
              <a:t>84</a:t>
            </a:fld>
            <a:endParaRPr lang="en-US" altLang="en-US" sz="1200">
              <a:solidFill>
                <a:schemeClr val="tx1"/>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eaLnBrk="1" hangingPunct="1"/>
            <a:fld id="{6AAA8544-8A53-4F0E-A11E-C2C8FA49095B}" type="slidenum">
              <a:rPr lang="en-US" altLang="en-US" sz="1200">
                <a:solidFill>
                  <a:schemeClr val="tx1"/>
                </a:solidFill>
              </a:rPr>
              <a:pPr eaLnBrk="1" hangingPunct="1"/>
              <a:t>57</a:t>
            </a:fld>
            <a:endParaRPr lang="en-US" altLang="en-US" sz="1200">
              <a:solidFill>
                <a:schemeClr val="tx1"/>
              </a:solidFill>
            </a:endParaRPr>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smtClean="0"/>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eaLnBrk="1" hangingPunct="1"/>
            <a:fld id="{DACFE6AB-7427-45EA-8B5C-61DD43C2CFC4}" type="slidenum">
              <a:rPr lang="en-US" altLang="en-US" sz="1200">
                <a:solidFill>
                  <a:schemeClr val="tx1"/>
                </a:solidFill>
              </a:rPr>
              <a:pPr eaLnBrk="1" hangingPunct="1"/>
              <a:t>85</a:t>
            </a:fld>
            <a:endParaRPr lang="en-US" altLang="en-US" sz="1200">
              <a:solidFill>
                <a:schemeClr val="tx1"/>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eaLnBrk="1" hangingPunct="1"/>
            <a:fld id="{DACFE6AB-7427-45EA-8B5C-61DD43C2CFC4}" type="slidenum">
              <a:rPr lang="en-US" altLang="en-US" sz="1200">
                <a:solidFill>
                  <a:schemeClr val="tx1"/>
                </a:solidFill>
              </a:rPr>
              <a:pPr eaLnBrk="1" hangingPunct="1"/>
              <a:t>86</a:t>
            </a:fld>
            <a:endParaRPr lang="en-US" altLang="en-US" sz="1200">
              <a:solidFill>
                <a:schemeClr val="tx1"/>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eaLnBrk="1" hangingPunct="1"/>
            <a:fld id="{DACFE6AB-7427-45EA-8B5C-61DD43C2CFC4}" type="slidenum">
              <a:rPr lang="en-US" altLang="en-US" sz="1200">
                <a:solidFill>
                  <a:schemeClr val="tx1"/>
                </a:solidFill>
              </a:rPr>
              <a:pPr eaLnBrk="1" hangingPunct="1"/>
              <a:t>87</a:t>
            </a:fld>
            <a:endParaRPr lang="en-US" altLang="en-US" sz="1200">
              <a:solidFill>
                <a:schemeClr val="tx1"/>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eaLnBrk="1" hangingPunct="1"/>
            <a:fld id="{4C4DE33E-28E9-4C35-A533-16F88B6C974A}" type="slidenum">
              <a:rPr lang="en-US" altLang="en-US" sz="1200">
                <a:solidFill>
                  <a:schemeClr val="tx1"/>
                </a:solidFill>
              </a:rPr>
              <a:pPr eaLnBrk="1" hangingPunct="1"/>
              <a:t>58</a:t>
            </a:fld>
            <a:endParaRPr lang="en-US" altLang="en-US" sz="1200">
              <a:solidFill>
                <a:schemeClr val="tx1"/>
              </a:solidFill>
            </a:endParaRPr>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4"/>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eaLnBrk="1" hangingPunct="1"/>
            <a:fld id="{4C4DE33E-28E9-4C35-A533-16F88B6C974A}" type="slidenum">
              <a:rPr lang="en-US" altLang="en-US" sz="1200">
                <a:solidFill>
                  <a:schemeClr val="tx1"/>
                </a:solidFill>
              </a:rPr>
              <a:pPr eaLnBrk="1" hangingPunct="1"/>
              <a:t>59</a:t>
            </a:fld>
            <a:endParaRPr lang="en-US" altLang="en-US" sz="1200">
              <a:solidFill>
                <a:schemeClr val="tx1"/>
              </a:solidFill>
            </a:endParaRPr>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4"/>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eaLnBrk="1" hangingPunct="1"/>
            <a:fld id="{4C4DE33E-28E9-4C35-A533-16F88B6C974A}" type="slidenum">
              <a:rPr lang="en-US" altLang="en-US" sz="1200">
                <a:solidFill>
                  <a:schemeClr val="tx1"/>
                </a:solidFill>
              </a:rPr>
              <a:pPr eaLnBrk="1" hangingPunct="1"/>
              <a:t>60</a:t>
            </a:fld>
            <a:endParaRPr lang="en-US" altLang="en-US" sz="1200">
              <a:solidFill>
                <a:schemeClr val="tx1"/>
              </a:solidFill>
            </a:endParaRPr>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4"/>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eaLnBrk="1" hangingPunct="1"/>
            <a:fld id="{4C4DE33E-28E9-4C35-A533-16F88B6C974A}" type="slidenum">
              <a:rPr lang="en-US" altLang="en-US" sz="1200">
                <a:solidFill>
                  <a:schemeClr val="tx1"/>
                </a:solidFill>
              </a:rPr>
              <a:pPr eaLnBrk="1" hangingPunct="1"/>
              <a:t>61</a:t>
            </a:fld>
            <a:endParaRPr lang="en-US" altLang="en-US" sz="1200">
              <a:solidFill>
                <a:schemeClr val="tx1"/>
              </a:solidFill>
            </a:endParaRPr>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4"/>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eaLnBrk="1" hangingPunct="1"/>
            <a:fld id="{4C4DE33E-28E9-4C35-A533-16F88B6C974A}" type="slidenum">
              <a:rPr lang="en-US" altLang="en-US" sz="1200">
                <a:solidFill>
                  <a:schemeClr val="tx1"/>
                </a:solidFill>
              </a:rPr>
              <a:pPr eaLnBrk="1" hangingPunct="1"/>
              <a:t>62</a:t>
            </a:fld>
            <a:endParaRPr lang="en-US" altLang="en-US" sz="1200">
              <a:solidFill>
                <a:schemeClr val="tx1"/>
              </a:solidFill>
            </a:endParaRPr>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4"/>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eaLnBrk="1" hangingPunct="1"/>
            <a:fld id="{4C4DE33E-28E9-4C35-A533-16F88B6C974A}" type="slidenum">
              <a:rPr lang="en-US" altLang="en-US" sz="1200">
                <a:solidFill>
                  <a:schemeClr val="tx1"/>
                </a:solidFill>
              </a:rPr>
              <a:pPr eaLnBrk="1" hangingPunct="1"/>
              <a:t>63</a:t>
            </a:fld>
            <a:endParaRPr lang="en-US" altLang="en-US" sz="1200">
              <a:solidFill>
                <a:schemeClr val="tx1"/>
              </a:solidFill>
            </a:endParaRPr>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4"/>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eaLnBrk="1" hangingPunct="1"/>
            <a:fld id="{4C4DE33E-28E9-4C35-A533-16F88B6C974A}" type="slidenum">
              <a:rPr lang="en-US" altLang="en-US" sz="1200">
                <a:solidFill>
                  <a:schemeClr val="tx1"/>
                </a:solidFill>
              </a:rPr>
              <a:pPr eaLnBrk="1" hangingPunct="1"/>
              <a:t>64</a:t>
            </a:fld>
            <a:endParaRPr lang="en-US" altLang="en-US" sz="1200">
              <a:solidFill>
                <a:schemeClr val="tx1"/>
              </a:solidFill>
            </a:endParaRPr>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4"/>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71782B5-F948-4D50-8D0F-1F3FD8F0709D}" type="datetimeFigureOut">
              <a:rPr lang="en-GB" smtClean="0"/>
              <a:t>10/10/2014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0CABE3-0761-4055-9F3F-9B0B1D9B04CE}" type="slidenum">
              <a:rPr lang="en-GB" smtClean="0"/>
              <a:t>‹#›</a:t>
            </a:fld>
            <a:endParaRPr lang="en-GB"/>
          </a:p>
        </p:txBody>
      </p:sp>
    </p:spTree>
    <p:extLst>
      <p:ext uri="{BB962C8B-B14F-4D97-AF65-F5344CB8AC3E}">
        <p14:creationId xmlns:p14="http://schemas.microsoft.com/office/powerpoint/2010/main" val="407480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1782B5-F948-4D50-8D0F-1F3FD8F0709D}" type="datetimeFigureOut">
              <a:rPr lang="en-GB" smtClean="0"/>
              <a:t>10/10/2014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0CABE3-0761-4055-9F3F-9B0B1D9B04CE}" type="slidenum">
              <a:rPr lang="en-GB" smtClean="0"/>
              <a:t>‹#›</a:t>
            </a:fld>
            <a:endParaRPr lang="en-GB"/>
          </a:p>
        </p:txBody>
      </p:sp>
    </p:spTree>
    <p:extLst>
      <p:ext uri="{BB962C8B-B14F-4D97-AF65-F5344CB8AC3E}">
        <p14:creationId xmlns:p14="http://schemas.microsoft.com/office/powerpoint/2010/main" val="2105014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1782B5-F948-4D50-8D0F-1F3FD8F0709D}" type="datetimeFigureOut">
              <a:rPr lang="en-GB" smtClean="0"/>
              <a:t>10/10/2014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0CABE3-0761-4055-9F3F-9B0B1D9B04CE}" type="slidenum">
              <a:rPr lang="en-GB" smtClean="0"/>
              <a:t>‹#›</a:t>
            </a:fld>
            <a:endParaRPr lang="en-GB"/>
          </a:p>
        </p:txBody>
      </p:sp>
    </p:spTree>
    <p:extLst>
      <p:ext uri="{BB962C8B-B14F-4D97-AF65-F5344CB8AC3E}">
        <p14:creationId xmlns:p14="http://schemas.microsoft.com/office/powerpoint/2010/main" val="468963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114800"/>
          </a:xfrm>
        </p:spPr>
        <p:txBody>
          <a:bodyPr/>
          <a:lstStyle/>
          <a:p>
            <a:pPr lvl="0"/>
            <a:endParaRPr lang="en-GB" noProof="0" smtClean="0"/>
          </a:p>
        </p:txBody>
      </p:sp>
      <p:sp>
        <p:nvSpPr>
          <p:cNvPr id="4" name="Rectangle 6"/>
          <p:cNvSpPr>
            <a:spLocks noGrp="1" noChangeArrowheads="1"/>
          </p:cNvSpPr>
          <p:nvPr>
            <p:ph type="sldNum" sz="quarter" idx="10"/>
          </p:nvPr>
        </p:nvSpPr>
        <p:spPr>
          <a:ln/>
        </p:spPr>
        <p:txBody>
          <a:bodyPr/>
          <a:lstStyle>
            <a:lvl1pPr>
              <a:defRPr sz="1400"/>
            </a:lvl1pPr>
          </a:lstStyle>
          <a:p>
            <a:pPr>
              <a:defRPr/>
            </a:pPr>
            <a:endParaRPr lang="en-US" altLang="en-US" sz="1200"/>
          </a:p>
          <a:p>
            <a:pPr>
              <a:defRPr/>
            </a:pPr>
            <a:r>
              <a:rPr lang="en-US" altLang="en-US"/>
              <a:t>Slide 2-</a:t>
            </a:r>
            <a:fld id="{4560D72F-71E7-4084-9B40-69A61CA2617C}" type="slidenum">
              <a:rPr lang="en-US" altLang="en-US"/>
              <a:pPr>
                <a:defRPr/>
              </a:pPr>
              <a:t>‹#›</a:t>
            </a:fld>
            <a:endParaRPr lang="en-US" altLang="en-US"/>
          </a:p>
        </p:txBody>
      </p:sp>
      <p:sp>
        <p:nvSpPr>
          <p:cNvPr id="5" name="Rectangle 32"/>
          <p:cNvSpPr>
            <a:spLocks noGrp="1" noChangeArrowheads="1"/>
          </p:cNvSpPr>
          <p:nvPr>
            <p:ph type="dt" sz="half" idx="11"/>
          </p:nvPr>
        </p:nvSpPr>
        <p:spPr>
          <a:ln/>
        </p:spPr>
        <p:txBody>
          <a:bodyPr/>
          <a:lstStyle>
            <a:lvl1pPr>
              <a:defRPr sz="1400"/>
            </a:lvl1pPr>
          </a:lstStyle>
          <a:p>
            <a:pPr>
              <a:defRPr/>
            </a:pPr>
            <a:endParaRPr lang="en-US" altLang="en-US" sz="1200"/>
          </a:p>
          <a:p>
            <a:pPr>
              <a:defRPr/>
            </a:pPr>
            <a:r>
              <a:rPr lang="en-US" altLang="en-US"/>
              <a:t>Copyright © 2003 Pearson Education, Inc.</a:t>
            </a:r>
          </a:p>
        </p:txBody>
      </p:sp>
      <p:sp>
        <p:nvSpPr>
          <p:cNvPr id="6" name="Rectangle 33"/>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747743427"/>
      </p:ext>
    </p:extLst>
  </p:cSld>
  <p:clrMapOvr>
    <a:masterClrMapping/>
  </p:clrMapOvr>
  <p:transition spd="med">
    <p:pull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77724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600200"/>
            <a:ext cx="8229600" cy="4114800"/>
          </a:xfrm>
        </p:spPr>
        <p:txBody>
          <a:bodyPr/>
          <a:lstStyle/>
          <a:p>
            <a:pPr lvl="0"/>
            <a:endParaRPr lang="en-GB" noProof="0" smtClean="0"/>
          </a:p>
        </p:txBody>
      </p:sp>
      <p:sp>
        <p:nvSpPr>
          <p:cNvPr id="4" name="Rectangle 6"/>
          <p:cNvSpPr>
            <a:spLocks noGrp="1" noChangeArrowheads="1"/>
          </p:cNvSpPr>
          <p:nvPr>
            <p:ph type="sldNum" sz="quarter" idx="10"/>
          </p:nvPr>
        </p:nvSpPr>
        <p:spPr>
          <a:ln/>
        </p:spPr>
        <p:txBody>
          <a:bodyPr/>
          <a:lstStyle>
            <a:lvl1pPr>
              <a:defRPr sz="1400"/>
            </a:lvl1pPr>
          </a:lstStyle>
          <a:p>
            <a:pPr>
              <a:defRPr/>
            </a:pPr>
            <a:endParaRPr lang="en-US" altLang="en-US" sz="1200"/>
          </a:p>
          <a:p>
            <a:pPr>
              <a:defRPr/>
            </a:pPr>
            <a:r>
              <a:rPr lang="en-US" altLang="en-US"/>
              <a:t>Slide 2-</a:t>
            </a:r>
            <a:fld id="{CA9F6BA7-A81F-4465-AFA4-4A7EE635DF31}" type="slidenum">
              <a:rPr lang="en-US" altLang="en-US"/>
              <a:pPr>
                <a:defRPr/>
              </a:pPr>
              <a:t>‹#›</a:t>
            </a:fld>
            <a:endParaRPr lang="en-US" altLang="en-US"/>
          </a:p>
        </p:txBody>
      </p:sp>
      <p:sp>
        <p:nvSpPr>
          <p:cNvPr id="5" name="Rectangle 32"/>
          <p:cNvSpPr>
            <a:spLocks noGrp="1" noChangeArrowheads="1"/>
          </p:cNvSpPr>
          <p:nvPr>
            <p:ph type="dt" sz="half" idx="11"/>
          </p:nvPr>
        </p:nvSpPr>
        <p:spPr>
          <a:ln/>
        </p:spPr>
        <p:txBody>
          <a:bodyPr/>
          <a:lstStyle>
            <a:lvl1pPr>
              <a:defRPr sz="1400"/>
            </a:lvl1pPr>
          </a:lstStyle>
          <a:p>
            <a:pPr>
              <a:defRPr/>
            </a:pPr>
            <a:endParaRPr lang="en-US" altLang="en-US" sz="1200"/>
          </a:p>
          <a:p>
            <a:pPr>
              <a:defRPr/>
            </a:pPr>
            <a:r>
              <a:rPr lang="en-US" altLang="en-US"/>
              <a:t>Copyright © 2003 Pearson Education, Inc.</a:t>
            </a:r>
          </a:p>
        </p:txBody>
      </p:sp>
      <p:sp>
        <p:nvSpPr>
          <p:cNvPr id="6" name="Rectangle 33"/>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672020080"/>
      </p:ext>
    </p:extLst>
  </p:cSld>
  <p:clrMapOvr>
    <a:masterClrMapping/>
  </p:clrMapOvr>
  <p:transition spd="med">
    <p:pull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1782B5-F948-4D50-8D0F-1F3FD8F0709D}" type="datetimeFigureOut">
              <a:rPr lang="en-GB" smtClean="0"/>
              <a:t>10/10/2014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0CABE3-0761-4055-9F3F-9B0B1D9B04CE}" type="slidenum">
              <a:rPr lang="en-GB" smtClean="0"/>
              <a:t>‹#›</a:t>
            </a:fld>
            <a:endParaRPr lang="en-GB"/>
          </a:p>
        </p:txBody>
      </p:sp>
    </p:spTree>
    <p:extLst>
      <p:ext uri="{BB962C8B-B14F-4D97-AF65-F5344CB8AC3E}">
        <p14:creationId xmlns:p14="http://schemas.microsoft.com/office/powerpoint/2010/main" val="4197398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1782B5-F948-4D50-8D0F-1F3FD8F0709D}" type="datetimeFigureOut">
              <a:rPr lang="en-GB" smtClean="0"/>
              <a:t>10/10/2014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0CABE3-0761-4055-9F3F-9B0B1D9B04CE}" type="slidenum">
              <a:rPr lang="en-GB" smtClean="0"/>
              <a:t>‹#›</a:t>
            </a:fld>
            <a:endParaRPr lang="en-GB"/>
          </a:p>
        </p:txBody>
      </p:sp>
    </p:spTree>
    <p:extLst>
      <p:ext uri="{BB962C8B-B14F-4D97-AF65-F5344CB8AC3E}">
        <p14:creationId xmlns:p14="http://schemas.microsoft.com/office/powerpoint/2010/main" val="2432436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71782B5-F948-4D50-8D0F-1F3FD8F0709D}" type="datetimeFigureOut">
              <a:rPr lang="en-GB" smtClean="0"/>
              <a:t>10/10/2014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0CABE3-0761-4055-9F3F-9B0B1D9B04CE}" type="slidenum">
              <a:rPr lang="en-GB" smtClean="0"/>
              <a:t>‹#›</a:t>
            </a:fld>
            <a:endParaRPr lang="en-GB"/>
          </a:p>
        </p:txBody>
      </p:sp>
    </p:spTree>
    <p:extLst>
      <p:ext uri="{BB962C8B-B14F-4D97-AF65-F5344CB8AC3E}">
        <p14:creationId xmlns:p14="http://schemas.microsoft.com/office/powerpoint/2010/main" val="1704202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71782B5-F948-4D50-8D0F-1F3FD8F0709D}" type="datetimeFigureOut">
              <a:rPr lang="en-GB" smtClean="0"/>
              <a:t>10/10/2014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20CABE3-0761-4055-9F3F-9B0B1D9B04CE}" type="slidenum">
              <a:rPr lang="en-GB" smtClean="0"/>
              <a:t>‹#›</a:t>
            </a:fld>
            <a:endParaRPr lang="en-GB"/>
          </a:p>
        </p:txBody>
      </p:sp>
    </p:spTree>
    <p:extLst>
      <p:ext uri="{BB962C8B-B14F-4D97-AF65-F5344CB8AC3E}">
        <p14:creationId xmlns:p14="http://schemas.microsoft.com/office/powerpoint/2010/main" val="533375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71782B5-F948-4D50-8D0F-1F3FD8F0709D}" type="datetimeFigureOut">
              <a:rPr lang="en-GB" smtClean="0"/>
              <a:t>10/10/2014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20CABE3-0761-4055-9F3F-9B0B1D9B04CE}" type="slidenum">
              <a:rPr lang="en-GB" smtClean="0"/>
              <a:t>‹#›</a:t>
            </a:fld>
            <a:endParaRPr lang="en-GB"/>
          </a:p>
        </p:txBody>
      </p:sp>
    </p:spTree>
    <p:extLst>
      <p:ext uri="{BB962C8B-B14F-4D97-AF65-F5344CB8AC3E}">
        <p14:creationId xmlns:p14="http://schemas.microsoft.com/office/powerpoint/2010/main" val="903789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1782B5-F948-4D50-8D0F-1F3FD8F0709D}" type="datetimeFigureOut">
              <a:rPr lang="en-GB" smtClean="0"/>
              <a:t>10/10/2014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20CABE3-0761-4055-9F3F-9B0B1D9B04CE}" type="slidenum">
              <a:rPr lang="en-GB" smtClean="0"/>
              <a:t>‹#›</a:t>
            </a:fld>
            <a:endParaRPr lang="en-GB"/>
          </a:p>
        </p:txBody>
      </p:sp>
    </p:spTree>
    <p:extLst>
      <p:ext uri="{BB962C8B-B14F-4D97-AF65-F5344CB8AC3E}">
        <p14:creationId xmlns:p14="http://schemas.microsoft.com/office/powerpoint/2010/main" val="2541538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1782B5-F948-4D50-8D0F-1F3FD8F0709D}" type="datetimeFigureOut">
              <a:rPr lang="en-GB" smtClean="0"/>
              <a:t>10/10/2014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0CABE3-0761-4055-9F3F-9B0B1D9B04CE}" type="slidenum">
              <a:rPr lang="en-GB" smtClean="0"/>
              <a:t>‹#›</a:t>
            </a:fld>
            <a:endParaRPr lang="en-GB"/>
          </a:p>
        </p:txBody>
      </p:sp>
    </p:spTree>
    <p:extLst>
      <p:ext uri="{BB962C8B-B14F-4D97-AF65-F5344CB8AC3E}">
        <p14:creationId xmlns:p14="http://schemas.microsoft.com/office/powerpoint/2010/main" val="2797075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1782B5-F948-4D50-8D0F-1F3FD8F0709D}" type="datetimeFigureOut">
              <a:rPr lang="en-GB" smtClean="0"/>
              <a:t>10/10/2014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0CABE3-0761-4055-9F3F-9B0B1D9B04CE}" type="slidenum">
              <a:rPr lang="en-GB" smtClean="0"/>
              <a:t>‹#›</a:t>
            </a:fld>
            <a:endParaRPr lang="en-GB"/>
          </a:p>
        </p:txBody>
      </p:sp>
    </p:spTree>
    <p:extLst>
      <p:ext uri="{BB962C8B-B14F-4D97-AF65-F5344CB8AC3E}">
        <p14:creationId xmlns:p14="http://schemas.microsoft.com/office/powerpoint/2010/main" val="1382144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1782B5-F948-4D50-8D0F-1F3FD8F0709D}" type="datetimeFigureOut">
              <a:rPr lang="en-GB" smtClean="0"/>
              <a:t>10/10/2014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CABE3-0761-4055-9F3F-9B0B1D9B04CE}" type="slidenum">
              <a:rPr lang="en-GB" smtClean="0"/>
              <a:t>‹#›</a:t>
            </a:fld>
            <a:endParaRPr lang="en-GB"/>
          </a:p>
        </p:txBody>
      </p:sp>
    </p:spTree>
    <p:extLst>
      <p:ext uri="{BB962C8B-B14F-4D97-AF65-F5344CB8AC3E}">
        <p14:creationId xmlns:p14="http://schemas.microsoft.com/office/powerpoint/2010/main" val="49295425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www.project-syndicate.org/commentary/ricardo-hausmann-warns-that-advising-cities--states--and-countries-to-focus-on-their-economies--comparative-advantage-is-both-wrong-and-dangerous" TargetMode="Externa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hyperlink" Target="http://web.mit.edu/krugman/www/ricardo.ht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8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youtube.com/watch?v=U12yZXBmQmY#action=share"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hyperlink" Target="http://econlib.org/library/NPDBooks/Viner/vnSTT8.html"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Comparative advantage: </a:t>
            </a:r>
            <a:br>
              <a:rPr lang="en-GB" dirty="0" smtClean="0"/>
            </a:br>
            <a:r>
              <a:rPr lang="en-GB" dirty="0" smtClean="0"/>
              <a:t>The </a:t>
            </a:r>
            <a:r>
              <a:rPr lang="en-GB" dirty="0" err="1" smtClean="0"/>
              <a:t>Ricardian</a:t>
            </a:r>
            <a:r>
              <a:rPr lang="en-GB" dirty="0" smtClean="0"/>
              <a:t> model of trade</a:t>
            </a:r>
            <a:endParaRPr lang="en-GB" dirty="0"/>
          </a:p>
        </p:txBody>
      </p:sp>
      <p:sp>
        <p:nvSpPr>
          <p:cNvPr id="3" name="Subtitle 2"/>
          <p:cNvSpPr>
            <a:spLocks noGrp="1"/>
          </p:cNvSpPr>
          <p:nvPr>
            <p:ph type="subTitle" idx="1"/>
          </p:nvPr>
        </p:nvSpPr>
        <p:spPr/>
        <p:txBody>
          <a:bodyPr>
            <a:normAutofit/>
          </a:bodyPr>
          <a:lstStyle/>
          <a:p>
            <a:r>
              <a:rPr lang="en-GB" dirty="0" smtClean="0"/>
              <a:t>Lecturer: Pierre-Louis Vézina</a:t>
            </a:r>
          </a:p>
          <a:p>
            <a:r>
              <a:rPr lang="en-GB" dirty="0" smtClean="0"/>
              <a:t>p.vezina@bham.ac.uk</a:t>
            </a:r>
            <a:endParaRPr lang="en-GB" dirty="0"/>
          </a:p>
        </p:txBody>
      </p:sp>
    </p:spTree>
    <p:extLst>
      <p:ext uri="{BB962C8B-B14F-4D97-AF65-F5344CB8AC3E}">
        <p14:creationId xmlns:p14="http://schemas.microsoft.com/office/powerpoint/2010/main" val="355106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Opportunity cost</a:t>
            </a:r>
            <a:endParaRPr lang="en-GB" dirty="0"/>
          </a:p>
        </p:txBody>
      </p:sp>
      <p:sp>
        <p:nvSpPr>
          <p:cNvPr id="3" name="Content Placeholder 2"/>
          <p:cNvSpPr>
            <a:spLocks noGrp="1"/>
          </p:cNvSpPr>
          <p:nvPr>
            <p:ph idx="1"/>
          </p:nvPr>
        </p:nvSpPr>
        <p:spPr/>
        <p:txBody>
          <a:bodyPr>
            <a:normAutofit/>
          </a:bodyPr>
          <a:lstStyle/>
          <a:p>
            <a:r>
              <a:rPr lang="en-GB" i="1" dirty="0" smtClean="0"/>
              <a:t>Who is better at mowing the lawn? </a:t>
            </a:r>
          </a:p>
          <a:p>
            <a:pPr lvl="1"/>
            <a:r>
              <a:rPr lang="en-GB" b="1" i="1" dirty="0" smtClean="0"/>
              <a:t>David Beckham. </a:t>
            </a:r>
            <a:r>
              <a:rPr lang="en-GB" i="1" dirty="0" smtClean="0"/>
              <a:t>He can do it in 2 hours rather than 4.  He has an absolute advantage in mowing the lawn.</a:t>
            </a:r>
          </a:p>
          <a:p>
            <a:pPr lvl="1"/>
            <a:endParaRPr lang="en-GB" dirty="0" smtClean="0"/>
          </a:p>
        </p:txBody>
      </p:sp>
    </p:spTree>
    <p:extLst>
      <p:ext uri="{BB962C8B-B14F-4D97-AF65-F5344CB8AC3E}">
        <p14:creationId xmlns:p14="http://schemas.microsoft.com/office/powerpoint/2010/main" val="220733861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a:t>
            </a:r>
            <a:r>
              <a:rPr lang="en-GB" dirty="0" err="1"/>
              <a:t>Jeffersonian</a:t>
            </a:r>
            <a:r>
              <a:rPr lang="en-GB" dirty="0"/>
              <a:t> Embargo</a:t>
            </a:r>
          </a:p>
        </p:txBody>
      </p:sp>
      <p:sp>
        <p:nvSpPr>
          <p:cNvPr id="3" name="Content Placeholder 2"/>
          <p:cNvSpPr>
            <a:spLocks noGrp="1"/>
          </p:cNvSpPr>
          <p:nvPr>
            <p:ph idx="1"/>
          </p:nvPr>
        </p:nvSpPr>
        <p:spPr/>
        <p:txBody>
          <a:bodyPr/>
          <a:lstStyle/>
          <a:p>
            <a:r>
              <a:rPr lang="en-GB" dirty="0" smtClean="0"/>
              <a:t>Economic historian Doug Irwin suggests that this is a unique episode where we can observe what happens when trade stops suddenly</a:t>
            </a:r>
          </a:p>
          <a:p>
            <a:r>
              <a:rPr lang="en-GB" dirty="0" smtClean="0"/>
              <a:t>He suggests that real income dropped 8% due to the embargo</a:t>
            </a:r>
          </a:p>
          <a:p>
            <a:r>
              <a:rPr lang="en-GB" dirty="0" smtClean="0">
                <a:sym typeface="Wingdings" panose="05000000000000000000" pitchFamily="2" charset="2"/>
              </a:rPr>
              <a:t> </a:t>
            </a:r>
            <a:r>
              <a:rPr lang="en-GB" dirty="0" smtClean="0"/>
              <a:t>Autarky is costly!</a:t>
            </a:r>
          </a:p>
          <a:p>
            <a:endParaRPr lang="en-GB" dirty="0"/>
          </a:p>
        </p:txBody>
      </p:sp>
      <p:sp>
        <p:nvSpPr>
          <p:cNvPr id="4" name="AutoShape 6" descr="data:image/jpeg;base64,/9j/4AAQSkZJRgABAQAAAQABAAD/2wCEAAkGBhQSERQUExQVFBQWFBoYGBQYFBcXGBgXFxcYGBcYGBUXHCYeFxojHBcVHy8gIycpLCwsFR4xNTAqNSYsLCkBCQoKDgwOGg8PGiwkHCQsLCwsLCwsKSwsLCwsLCwsKSwsLCksLCwsLCwpLCwsLCwqLCwsLCksLCksLCwsLCwsKf/AABEIAQkAvgMBIgACEQEDEQH/xAAbAAACAwEBAQAAAAAAAAAAAAAFBgIDBAcBAP/EAEgQAAEDAQUEBwMJBgMJAQEAAAECAxEABAUSITEGQVFhEyJxgZGhsSMywQcUJEJSYnLR8DM0c4Ky4UOS8RUWRFN0g6K0wjUl/8QAGQEAAwEBAQAAAAAAAAAAAAAAAQIDBAAF/8QAMREAAgIBAgMFBgYDAAAAAAAAAAECEQMhMQQSQRMyUXHwIjM0YYGxBSNCkaHBQ0TR/9oADAMBAAIRAxEAPwARd9rT88swCgTiIPLI5U7vrIB/W+ue3tai10LiYSpK8st+etNl1Xi48pYcUDCAoQmNTXjSNsoNrnKWVGXM/r/AURWrNFDGffd/EPSiTo6rZ515v65AeyMCTDneak8cx+IVF5UO/wA1e2vf2j1qHgOCdqhLCuSknzrfYVS00fuisu0qZs7vZPgauubrWZs8Mq0/66+Uvuif6/oEHz7UdoqP/EHsPpUrYesk8hXj37wOfxFQx7jvYHWgwvuNZLuzsw5OK9TW22Drp5z8axXefYrHB4+dap9foPhNyleyR3etarWvNP4qHW391JH2T5UsXFtA4osIUSfalJUdTkSJrZj1xz9dCeaL54MbEjrnsVQDa0TZmP4qvQ0fH7Q/zUB2sH0Zn+Mr0NJ+G++XkDi9izZP90/7iqw7cjNj8Kv/AJrfsqfon/cNYtuf8DsV/wDNaMHxr+pGXuQfdP7Px9abdjRm92j0pTun9l3n1pt2N/xvxD0pZ++l5v7np5fhY/QDbRK+jL/Gf66AuaUc2k/d1fjP9VAnNK1y2R40OpouzfTPd2lLF176Zrv0qUhgHfzwICRMhYJ/1pp2KthW47ijJAHdJpEvRQ6VXWB63rXQNlkAOGBGJkHtzqWRUkehCV4peZsQiXnh+H0ra+fZI7aytfvLw+6g+tbHI6LsJryv8rIvug23Ahc7pqy3ogHuNe3h7s8hUra4Cn+X4VDwHRgvtqWXObZ9Kq2VVNkHI+tbbasKZjij4UL2McHzZQ4H4Vpjrw8vk1/Yj76DltHUQeQqFqEOtnjHpVloTLKaoeXjU3g6xTExu7eFQgm3oOQvBA6RPaaHWFXsn08HpntAo89dylkFUJjhmapFxoTizV1jKs9T4VtcJOw4/Z3BjomynsVXPriei0Mpznpp7oIrplpu/qFCTAM65xNIatm3bM+lxXWbSsKJGeXZurTgXLGSfVDZ5c8oteI6q/a/5vSgO1n7q1/GP9KqKM3k2t5AQScQUoZbooXtd+6t/wAc+iqT8PTWdX4EeK1RdsiJsh/iGsO3WjHYv4Vu2TURZD/EVWLboSmz/wA/wrRh+NfmyMl+SDrnEszzNN+x3+N+IelKlxLAZg/aNN2yCcnvxD0pJ++l5s9PL8JD6fYX9pD7BX8Q/wBVA3dKPbSoizq5OEf+VAHdK2y2R4sOppuume7hlS1dQpnu9OVRmOI95q6544vjTpsW+pTyhJPsspOgrVa/kwUtRJfQJ+5/ejdybJ/N3MfSJV1cMBMd+tTyvmSo2YckY4pxe7qjG0g/OnAT/hpPmaI9F7JXImtX+xgHi6FjNATEcDM1abF1SMSc+Vec8U+05q0J8yqgDbUSkH7nwq9QBaSeKPhW1d0SkJ6QZCNKsTdoDYRjGQiYqb4fJWw3PEF9HLQy+rSvsi+ltNpxnClKp8yMqekXcAgJx98Vzmz3Ol+3LZbUS1jJWqNY96O+RWnBhkoTjPS6/hiuSbVDRcrLlshRxN2dJIA3uZ7iNE8T4U4WK6wkBKQEgcBlXtiswQkJSAABAG4AaUQK4ECnpR0iaFEy2ixgDKsDjVEnFTWR6mSGoF2hisD6ONFXKw2kUQUKF63YW1dMx1VJzw7jxgbuysVrvdq0stIWooIeBXyBCgSO+PGmS0p1pEv+xdG5iAyV4Tvq+BrnTe5myx0HfZtltLK0oVKA4YMz51h2pYbUqzhxWFHXzmM4GU1ouW22DoEnJon3kFZEKGRymrbVaruWAFqbVGkqmKWEXHO8nn5k2/Y5RZu1lOFQQZSFnCTvFNuyByd/GPQVjRbbsTkOiFWC/wC70+6pA7JHpXODc3LxNU+JUsKx1tQL206rS/4k+YpZLkjd406O7Q3eRnhV2gmsK74u0Z4E/wCQ1p5rS0MCVA66Wz29mdM9hbyodZtrbEj9miOxBrextW2r3Un/AC1OV+AwvpvG8z9Zw/yD8qsaXei9FOeCR8KcrFtF06ihpslQEyYTWG9r5tTLZV83BhUR0sqM74SNKn2l7JFZYnF1LRgdu67zOrqh3j8quTcVv+taiO/+1V2S+7wtC8CGG0EjIrKt1U3i9eCFhC1tIOEnITkKLlW9Bhjc3UU2zf8A7uWo/wDGLmq0bPvHJVrc7jS3a73tKT13905CKaTs+sMhz5yokoxZpHCYo3STbQJ45Qlytaio/Z7YhxcvOFpCiMZXAPDLnTp8nV34W1uEZqVAP3RSyPnIR7dSSkkQkJBM6z4T409bHn6OntrssrVIOKLT1GhurxVCFVYDWdG0sKKx2tNaVKyrLaKJwPcFYn01vdrC6aBwMtKaWNoLPiaVxTmKabcrI0uW4ylXOjF0yclaEJ9qQI41e1da4kpy5V5bGykndw7qssdveUCAs8ABAr0nzVoYFV6he47kZdKg6vo4G8RNGf8AdixJ1tA8RSszZXVuIbUVDGoCZ40U2j2PNmQhfSlYUsJg/rlUqd02M+XogqLnu8avg94qXzW7h/iClZuwpxqCswI8TR/YpttVq6PDMScxIyp5Y5KPNeginFui20pu7CYcAMGIkZ0MuN+JzCsuFNd/7MofdBwxhG6BM8cqrum4Wk4siCMjUXLSrHVeBo2QVifcOnVjwNGLxPWHaaE7IqBtC4j3POit6CFDtryp3ynq8R7/APb7GaxufSmByX6Vscu1p20+0GIJbO/TPOh1gP0tjsX6UVZ/br/hn1q3DrRIz5W4+1F0wBtPdTLPTFCQJsqznnnuia1lc2NvkyP6azbb2RLk4hOCyrUMyM8vGptH6G1/BH9Na8iqKIRm5SuTtgC3MqQhJUCArME6EQBHnThsqfYjtjwEUNvuwKesiejzUyjNMZwUTI8q0bLOFNlJiYUQM9YCd/bUtOU1ZnKWVyaHBrSphYpTcttpVopKO7IeJ86yO33amj1w04OSwk+BoUcpDs46IqlS89aXLDfqnclIUg8zI8q3Wt1SWwdNKWx0X2lzM1ieVwoHeV8PEw0kTvxH8qGgvOEdJaG0/dSQfjRSFcg5bjKTS9aMwRXrljcQZQ7jHj3c6obWog4gAeVGvAQBWcg2pqRkVjLUa/3qvacgPrCQAAQMsswK0XU3itCMicJxcPd3Tuqb13B62QokpUCs4eRgjxBrfGaWhhlCXe6E9nrsUm3spWrEcOPskZUxbfr/AHZH31KPcI+NZdn0BV5OqAgIbAHgK823dm1Nj7DJP+Y/2pbuSfyB+kX2FSVniv0ov8nY+lLUQcmyfE0Pstn+jKXO+BzKqYNiW/pD/wB1tKfKa1cQ0oRj66EMW7YxWd4KJJMZjU1C6xix/jOfGl+9L2W0shEZjeJo1s8o9FO8mTXmtmpR0MmxGVoX+E+tG7399PbQTYxwm0rznqmjd8Hrp7awT7rPS4i+31+RgseVrs/8/pRdtJNoUNSWz60Fsavpdn/n9KOWEfSz+A+tW4fZGfPsA9ssisHP6Iv4V9ZP3Bo8WgPKpbZjrr/6Vz4VG7HP/wCezzajyrXk7iMuLvBK6s8JnJTYPYUpSFDyB761XbYQG8A+0o+KiazXNa0kNNhQJLRy4ED+9ELCoiQQQeBrMenkV7gW9dnlOKGJZSgfVG/tO7uz50EtWyjQckJTAJhCQCCFQT946ZTpNdFKARnVPzccAOyqRm0tCTxp7i/c12dGO/qjPq8sya2bQukN9lEXG88qDbRPSmkZVRAIu4Lw4jKfeUnPr8ASDkNay23ZtKlygAJkwkJAiVYtRmSB1QeA0oxdZByoqLEneB6U0ZOK0IyxqW4m2e7ltqOcpOXPvO+OOtX2mzYc+NMFqYSBpQO8FZRSt2w1QHsdmwdIRqcWfARIFfXIIfIjNDAB5FaiqO4EVJg4XSNys/8Ax9Kr2bf61ocJ1WO2Mz4VaGtsnnfLBR8QpsWjE/a3OLmHwoTte9NrfP2UJT5T8aPfJ8j6Opf23VHzpUvh7G++d6no7gQPhWmKuZhl3TYURZWkb1ODLso18nYxLtKjvUR4UFvS1BoMTuST4ijfyaohl1XEk1XiN/XiSxbGa+0e1XlEJ0pi2ZHse/4Uu3yuVufhFMmzhhkdtYPE1dECtij9KV+E0dvpXXT2/Cgex6k/Ojh+waPXjZ1OPJSmJk7+VY5K1R6XFNdvfkCrJlbLP2r/AKaPWQxazP2D60I/2ctu12YqiCVjIz9WitiP0sj7ivWrYU1SZlzNNNoDbYwXF6/uq/UVTdpPzKz8OjPpVHyhvLS6MECWVhU/ZkTHOrrnTNhs6uCTWrJ3EZsa1PNmc7QgfcPpTbaF9cHin0/1pN2etGG0pVHuoV3wKOWe+OmWkxhCmyrDzCgCfMVCMG4WerxeRLNyvqkHmnKzWm8RIAGdUWh0xCdTpVVmaCCSTKuPwFKC0a/nqUqSFkAqnKROWuWp40J2lcQE6wOZ+O4VotgCzMJJG8jh6Gl28Lv6USoYkpJAB08KahefoX3U5hWneFaUxOKpUu1jAU7sIhI3JExkKPN2oERvpNhk0UW4kTQC3OSeyjdsXrS7ajEmiicmUPkJbWvfE+AyHZMUtXRbEtLdKjB6JQTzURFMl+WcJsiVD/EKcuWudJz1nMYpGZ0nOt2GFRd9TDnyKb02R1TY5nBYWz90qrn6OstJ4rUrxJPxron7Kwn7rHnFc+szKkrGIaI9arw6uf1M2V1E+2jfLhByASkCKePk6bizGlW8EtmyGBLpXwzAn8qcdiGiiynLOKGd235jRpRVeAAv52H3BuyFNFzohpIpOvhyXnJ1xiPKnK6BLKScqxFnsgJsisJtRzT7pzmmuyn6UnMHXTsoMflLsY0R4N1WflTs491C+5ApVhd2Vz8T2snKqD16Mn5xZsiQFKJIGkpNeIsxVadSBgIxd/Gllz5XW9zTh7gKzr+V/gyrxFVWGV3RHtKVGjby5HlLR0aFu9RQJGcSRRC5bmdTYmkKSpKwkgppfX8rq9zPiqqj8rDx0ZH+Y1R45uNUDtBiujZ50PgrSUpwkFWWU1qNxrYeaKJW2ltaVKMAgqKSMt+aaU0fKVaVH9mkDvNQe+UG05iER30qxyiqKZM7yzU2dFERzisK+kKoSkRP2oPpFfWC8Q62hxHuqTI79R2gyO6tjS8ufZWfY1p2DFWhxOSmF9spjyOdZrTbUhJHRuczhPhNG331ASKGuW1eczXWU9nwATttBOSXAf4a/wAorTZypYkAiOOVaFYpzqxL4ApbFaXQrtq4mhTVkQ44EOGEGcRmMoM51ptT0kmhFusvSJKeGffw8z5UYrUnkejGS22CxrQELXKUxHXiI00oE5s5doM9Lof+ZS67dB4UKtFmKFQR1TrlW6MW+p5x1C0X7Yy2W1upUkiCMW6hTFtuxsmFJM8yaQX7MkLIGICJGIZ1AWNRzoqCXUpGDnsrOjp2pu9GgT/lJr135QLNEJKh+FJFc4bZM6TVqrIrck0HCN6sbs9NPsPLe0lmUZDalHiU0du+9UuDJJSByrmdiUptQxJIBPCuk3XZgEjsqc4JbCLQ5jZk4TmJTvHKjYbsMZh0nllQsoY/5rqjuhAHrWm02FLYSVNPCdCpQE5cqtL5iI0C02ALRLThQD1s93jRVN+XQn/hlntE+ppdNxuoQXFoSUAYimdR3Vbd11fOVoGBLSCDmnM980OeFWnp5h5WMKdsbtT7liJ/kT8TXh+Uhge5Yh34R6ClBq7jjWlRCMKiCTyMUXXcwSgSsqSDMZChKUItJ9SuPBkyJuK23DTXyjpOZsjcclZ+lDtqNomLQ0jo2ejWFSchpGkjWvLPsZaH1DoWChsj3lnAntlWZ7gaZ7s+SRIzfdKj9hsYR/nVJPcBQfKmLFWrAuxFtcT1QMbSjuOaFHfG8HeO/jL9ZXQe6r7u2cs9mEMtJSftZqUcx9ZUmhhmMQ1BIP8AKSCPKs09XZpxugoFiN1Yn3AZiO2h9ovMjd+uVZl3rlmPOkLqSLnn91D7RaIOVVu23XPOsTyirlNKdZN20jQZmo2dO8786qYanTTjx5DlzrchnLypkhJMsaKSIUM+NTe2fQ6OsMSeX5jSvrNZJUZ0HrrE0VZZw5pyP68aspMyygjJbLlZcjGjJIgZfGsDuybMdRM8ZURTKH/tDvFRLiDuHiKbcVSlHZir/ugkGQ2qOSpzrczs2wY6ykK4Hj30cEDSRUw9391Bq9x45px2YpXzYkMqCXFyOOH8tKZruSCgEaQKx3hcSH1lRJxHnRO72cKcG9OVLSWwMmWU6tiDeezrTTDi0pViQW4OI74k9lGdr2AqzsK+8PNNZb5V7C0CVElltWLKBlpRK+utYGVfwz8Ktmb9lvx/4JAIsXMh5hKDMLajyigAuP5m+0gGQpOvMU17OOSwyeEpqd5XH84eZVOFLZJVGpG5I4Sd/Cs6SSaXU7VtCnZ9kXbU84AAhnEFFwjKSJISPrK8hT7duz7TCQEpkiOuqCo8+XdW5AgAAYQNAMgBXiqNGrmk1V/I9UjTOpIcjnVYTXsURKPHxOlAn28Lqhuc66fxgALTyOQV3q4UdUrKqLXZEuJ4Tw1BGihwIrmhloLdps2IUOVZAKLrSoZKgLGp3HgeXZVDdjJkjPnuqdDglxkDUVH5mDqmB9nj+LgOVFzYgD9pXHh2Dd6190EUyjW5zZibsYG6K9fUEiYmNBxJyAHbMd9aeikwPHlVtmYC18kGB+LQnukjtJ4Uwp7d9iwpAOuqjzOZraGZOVXtsRUgmiIRNnyoZedytvCFDPcpJwqHMEemlHEpyqLjVEDQgf7DtjK/ZP407gv0I+IorZbTaRk6yDzQR6GmB2zzVOAjTPlTOTZB4/Bg822NWnJ5Jr248ZLhXizOWIRl2USaVOgOXOqmbWlSlAEynI9tKxaYoXg+FsP4VBX0ZExnB4USKsd1NnghPkaVNmj7K1ga9Fl5003L1rp7EK8jVuJjyqvn/Q0HqXXRtEllAbKCoyVCNKdLHOFOIQoiVDgTu7q59dNjx2mz/ZmVH7qRiI74A766JiM84rMisV1LjrXgNRSqrDTFCKTU5qJTXgNA49WnKlbaLaBbaugYClOhAWvDkcGIApSo6Eic9dIFNjTZWoJGp/WtcsvBRct9ogKWQ71EAwlfRpSHErVlCSk6T3GmiLJ0jXcFoQm2JSvoyh8FSPaqclRSOorF72YnMDMkCYinG0LBPoK5Zfbqm0hSA20lSwpKRmtt1HHIQZRmIhM866JdF4ptTDbwEYh1h9lQyWnkAdOUUzWliwfQ+ecFVNWdS++iQsQNfWhYaSAkS4rJKfUn7o1PdxqZYGWlGE9E376hKla4E8fxH6o762WOwhAASIAy/XGr7HYsA1JUTKlHUqOpP6ygVow1wCA3TXrbXHw/WtSCIr3HwyogLAmK8w16DNfYf9aICtbdZ1tVsUKpcTXAMDnVzGR4j48aDLUpLy1xksDTcocuBo0+msL7XGgxXGzmADaWp+uoRkTz/tTvsccV2qTwxj1rnfzdRClBKikEyoAwM+NP/wAnK5sjqeCz5itvGL8v6kIbl1wZOMHjKfFBHfT0wZg8vhXPbDaijolQYQ6nON2KDT9ZuG8SNawRNCNDQ+NWgVW1U8XCiMfGvCK+FSCa4JRaysJ6hSFcSJgcY3mkraOxpaS3CnEx0iytEYy5lhJ3mZXIEZAnQU7Wp0JSSdAM/wC3OucuXwpdpJx54RiIILbLLoSlehjGkxJ0OLTWGiJN6UAto2YJhpLKohxBXiXMylY+6ZiZ62u6aetkkYbOgaAjz3H4Vz/aEALDCB1G1Ygs5FaVnJREDEMoxDIgJMV0S5EQw0mdw8s/WKeXQXGM1rsnRNpcWYSUydeGIbs8uHDnQ6xslRLqxC1ZBJ+oncnt3nn2VN3G4pCSfZoziZkg5ADcAc+ZA4VtCamVRDBUTV0VQtVcEg4Y5142nEZNepbk1evQCuOKya86QyI8Pzqu0PhOWp4VZZ24EnWuOJqqo86g+vrAd9TInL9dvZXCla09mfpQ22OhMcOJMT2VuftQTI3gYu7Qn4RzoLfgwpA3lU9xTmO4+tBnUKCdnrclC2U4Q2pR37ieymfZC4lWVlQUQVLMkbhlFJyn7YrV1fjFepstpOrjn+Y1ebc1TaMfOkdDbuhgIKVKmZ86M2VuJE7h5f6Vy2wXC6txAUpZBWmesdJE7+FdYSOsajypFscrLm6+xV8TXiRQLHqK9Ir6vlVwRc2vtmBoCSmSFrVJlLSFJxEQNTiA8eVJ7CDk0tBS0OolvMOOJcxlo8gVJTJyz97fRbbK1Av9cBSGsKei3uF0GTmYhJCd2qVZyBQtLapAKiq1pOELn2aAB0iFTEHqhZ0JJUqRVFsQk7Yvl9br7y3IC4XKo6uJtspLYzgkwPdOpyFP+yDhW0gkzhGvbHwHnXO7mcJSSswEqU42YEqeTmE88ycspk55V0HYQfR++PICjk3GxjUwmrhpVTY3VckVMqQcqkEVa4KrSmgEtQnfWe2WnAkq7gK0rG6g15rxuJQOVcci6wMlRxq7hREiopTHYNK+Cs645sx4vaKUdEivjauXWP5aeRqpahiMdvhpVNjdxOqznCPNX9h51xxSM7SUEyAgTzUVYj3ZJHdVO0+iO2pWAzaHlcCB4Caq2nXPR95+FDoceC12fQYT51tS0IkIHhQ5tgDQDwowueOWVHnMXIjFc98NuWgtJ99sEqGGIjn3imIHOlHZiyRbbY5uASkdqusfJNNWOKa7LxjymhIqRcqnpeGlRSZpShchU1445FegVgve04Glq3hBidJOQnlJrjhFt1oKnlrObhUpBBEobszh6rhKRzEknOSDpNZk2ZRBbbVBTiQp6TiWtAKwvqyfcKkEz9dWoFfJAGJGLJHs7U9OakHJGGcREDIwJSCRnUHLOHMKFq6MFOASIKW2oUhagpQAKwpPDLTWKqZxcuZUNk54gMTQGYCh+0JEfZ484zrp2xtnw2VHOT4nKuX3UfZrwjrgyVbg2rqqTmd5IyjnOVdguRjAy2n7KAO+BXZNymPYLoqYNVN1MHWpFStxWdTaSKqq9Ka4JE76CWdWJ+aMWpUJNBLrPtSedBhQZfVCe2aiwcqyWi2gqUgTKNa0BXs+2iKYFbyZzNZNnV4klZ1WtSu7QeQqd8uFLKzwQYz5ED41VcnVZTyQaAehG6z75+26fAGKpv8AMugfZTHjnVly54BuAKj4k1kfVjcUriaD2CzQFZa1qN5shAxOomOOdZU0ouWooxgJTktWZGepq/D4e1bRgyT5EdB2fKChx1BkOuEzxCAE+oNElKrDc1nDdmZRoQ2Ce1XWPma1ECkaSdI0R21LgcqubrO0ZrQBSjonuoBtSsCzmThSpSUrVlkg+8dDG4TBiZ3UbfVApW2udSEtBwYklwgtg5rKhhSNRoog8td1FAlsLCkpCUlYhpohvooIU8hX7NRSSJ1CgNJxmRXzjQxYXyYmHyDkMEhKQoJzATgUYk5zvNWgKxjHCn4LK8pQ22v3XJAA1UkzPWKyMqoK09UqlTYkqnMrwZWhZMyZLaAJInEeNU9evX2IAK5mSpRAyAewnUKUFKkTAyAwznv0rsVlEAVyrZhgKtc7ukVCZmEiVJnicxXV7MMhQnuXhsakJqZBqCHM4qdTHK0iTV0VWBnVh0oHGK8XeqaGXcIX31vtZnKsSOqoGuGRnvRzorSk/VWIPbWx23QYyASPWsm2bBLWNOqCFDu18poK9e4Ix8UjfyzyrgVYS2iXFnJ+0PGSB6ete3av2BP3YrJtUqLKn+X+oVos6SmyIG8ifHOPSuO6H11yllxf8ifj8KpsjVbba10bTbe8CT2nM+Z8qiyABQOKErH6NJ9tEOuToHD8DTYmlS8x7Z0cwfEVs4F/mPyPPzr2ToynFaiCCMuyMqj0/GRWXZwqVY2SrM4TB+6FEJ8hWtUHWoSXK2jZH2kmWotUZ8q3NvAwKCrZjQ1rsSsUA6ilOqjVanMwKV9qlguoSkSro8KiQcKG3lEYzunElO/yzphUqVd9K+0ygp9YVKGUhLbqh7ygtEoAhJOSuH2zzrkCewJSkKSoFUI6zVpekErV9VQJk65TGjgHOouOHElakwogL6P7IScKWsJ0Up1tO7fG6rCScPSpgmGUsA4T0iR7J1QJjf8Ay4hrpVayZ+0vEFLIETaDCA2IgFKVhtUToRxqnr168CJRsoAbUtcYcS1kjcknPDoIjTurptlzFc5uIq+ckrELKyV8MRJmIJEfCK6JYfdFTe5oWyNJTX0xpUid9QNAYn0vKqX7TA/sa9OlUuqoHGF12TV62JTPOqTrVjoICt3V/P8AKuOL7a3jZUD9muYMWcqeQzMAqg/hGZ8QPOunXg/gbVzEUj2NKTa2494BRPZhj40bGQR2yTjSy2PrOoHdmT6UcbYlSBuTn4afChF7HFarMOC1HwQr86YWxCSePpXCg+3KlU1Sa0OpzqtKYoBByTSvfWT7n4UnyNMyaWb+/br/AIY+NaeC97+5gzdw6NdrYbYaTnk2n0n418YNabP7iPwJ/pFQc076g9Wao6IzEVrsrWFJPH/T86zLrf8AVT2UB2Zm09alO/U4rUsEBSlK6NtB0GJAIeJEnJYUBlOeWZzbm6UL3/eLR+BH/spooSexkSgqJg9d0dG8+R1W3EGUhEYRPVyAMZJOuVZekBSlSR1c0pkzLxGB13FmYA9oDl7qjlUH/wD853+L/wDTdErx/ajtc/8AVRVHp/P8EjDc6FItRClY1BUFX2jrOe/Pyrotj92uVbJftEV1aybuykkqbRdbI1Conl4VIfrwqvjSBK1Of3rMt7XlWh7f2j0rIdD+L41xxU2T3k5/lWhSZBEHdqOdQa1rQ7p3j1FA4G3891TXOk3iWHw7EgHrDinfHP8AKn2/fdPYa51eH1v1xp47jdB6eVjtlnjelZHekZ+BpmcAiBupYu795sn/AE6v6EUzmgKYnE/rurORWl/9eNZzSh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296" name="Picture 8" descr="http://now.dartmouth.edu/wp-content/uploads/2010/08/irw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3861048"/>
            <a:ext cx="2029362" cy="2834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83007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Japan’s opening up</a:t>
            </a:r>
            <a:endParaRPr lang="en-GB" dirty="0"/>
          </a:p>
        </p:txBody>
      </p:sp>
      <p:sp>
        <p:nvSpPr>
          <p:cNvPr id="3" name="Content Placeholder 2"/>
          <p:cNvSpPr>
            <a:spLocks noGrp="1"/>
          </p:cNvSpPr>
          <p:nvPr>
            <p:ph idx="1"/>
          </p:nvPr>
        </p:nvSpPr>
        <p:spPr>
          <a:xfrm>
            <a:off x="460375" y="1412776"/>
            <a:ext cx="8229600" cy="4525963"/>
          </a:xfrm>
        </p:spPr>
        <p:txBody>
          <a:bodyPr>
            <a:normAutofit/>
          </a:bodyPr>
          <a:lstStyle/>
          <a:p>
            <a:r>
              <a:rPr lang="en-GB" dirty="0" smtClean="0"/>
              <a:t>Another such experiment is Japan’s sudden and complete opening up to international trade in the 1860s </a:t>
            </a:r>
          </a:p>
        </p:txBody>
      </p:sp>
      <p:sp>
        <p:nvSpPr>
          <p:cNvPr id="4" name="AutoShape 6" descr="data:image/jpeg;base64,/9j/4AAQSkZJRgABAQAAAQABAAD/2wCEAAkGBhQSERQUExQVFBQWFBoYGBQYFBcXGBgXFxcYGBcYGBUXHCYeFxojHBcVHy8gIycpLCwsFR4xNTAqNSYsLCkBCQoKDgwOGg8PGiwkHCQsLCwsLCwsKSwsLCwsLCwsKSwsLCksLCwsLCwpLCwsLCwqLCwsLCksLCksLCwsLCwsKf/AABEIAQkAvgMBIgACEQEDEQH/xAAbAAACAwEBAQAAAAAAAAAAAAAFBgIDBAcBAP/EAEgQAAEDAQUEBwMJBgMJAQEAAAECAxEABAUSITEGQVFhEyJxgZGhsSMywQcUJEJSYnLR8DM0c4Ky4UOS8RUWRFN0g6K0wjUl/8QAGQEAAwEBAQAAAAAAAAAAAAAAAQIDBAAF/8QAMREAAgIBAgMFBgYDAAAAAAAAAAECEQMhMQQSQRMyUXHwIjM0YYGxBSNCkaHBQ0TR/9oADAMBAAIRAxEAPwARd9rT88swCgTiIPLI5U7vrIB/W+ue3tai10LiYSpK8st+etNl1Xi48pYcUDCAoQmNTXjSNsoNrnKWVGXM/r/AURWrNFDGffd/EPSiTo6rZ515v65AeyMCTDneak8cx+IVF5UO/wA1e2vf2j1qHgOCdqhLCuSknzrfYVS00fuisu0qZs7vZPgauubrWZs8Mq0/66+Uvuif6/oEHz7UdoqP/EHsPpUrYesk8hXj37wOfxFQx7jvYHWgwvuNZLuzsw5OK9TW22Drp5z8axXefYrHB4+dap9foPhNyleyR3etarWvNP4qHW391JH2T5UsXFtA4osIUSfalJUdTkSJrZj1xz9dCeaL54MbEjrnsVQDa0TZmP4qvQ0fH7Q/zUB2sH0Zn+Mr0NJ+G++XkDi9izZP90/7iqw7cjNj8Kv/AJrfsqfon/cNYtuf8DsV/wDNaMHxr+pGXuQfdP7Px9abdjRm92j0pTun9l3n1pt2N/xvxD0pZ++l5v7np5fhY/QDbRK+jL/Gf66AuaUc2k/d1fjP9VAnNK1y2R40OpouzfTPd2lLF176Zrv0qUhgHfzwICRMhYJ/1pp2KthW47ijJAHdJpEvRQ6VXWB63rXQNlkAOGBGJkHtzqWRUkehCV4peZsQiXnh+H0ra+fZI7aytfvLw+6g+tbHI6LsJryv8rIvug23Ahc7pqy3ogHuNe3h7s8hUra4Cn+X4VDwHRgvtqWXObZ9Kq2VVNkHI+tbbasKZjij4UL2McHzZQ4H4Vpjrw8vk1/Yj76DltHUQeQqFqEOtnjHpVloTLKaoeXjU3g6xTExu7eFQgm3oOQvBA6RPaaHWFXsn08HpntAo89dylkFUJjhmapFxoTizV1jKs9T4VtcJOw4/Z3BjomynsVXPriei0Mpznpp7oIrplpu/qFCTAM65xNIatm3bM+lxXWbSsKJGeXZurTgXLGSfVDZ5c8oteI6q/a/5vSgO1n7q1/GP9KqKM3k2t5AQScQUoZbooXtd+6t/wAc+iqT8PTWdX4EeK1RdsiJsh/iGsO3WjHYv4Vu2TURZD/EVWLboSmz/wA/wrRh+NfmyMl+SDrnEszzNN+x3+N+IelKlxLAZg/aNN2yCcnvxD0pJ++l5s9PL8JD6fYX9pD7BX8Q/wBVA3dKPbSoizq5OEf+VAHdK2y2R4sOppuume7hlS1dQpnu9OVRmOI95q6544vjTpsW+pTyhJPsspOgrVa/kwUtRJfQJ+5/ejdybJ/N3MfSJV1cMBMd+tTyvmSo2YckY4pxe7qjG0g/OnAT/hpPmaI9F7JXImtX+xgHi6FjNATEcDM1abF1SMSc+Vec8U+05q0J8yqgDbUSkH7nwq9QBaSeKPhW1d0SkJ6QZCNKsTdoDYRjGQiYqb4fJWw3PEF9HLQy+rSvsi+ltNpxnClKp8yMqekXcAgJx98Vzmz3Ol+3LZbUS1jJWqNY96O+RWnBhkoTjPS6/hiuSbVDRcrLlshRxN2dJIA3uZ7iNE8T4U4WK6wkBKQEgcBlXtiswQkJSAABAG4AaUQK4ECnpR0iaFEy2ixgDKsDjVEnFTWR6mSGoF2hisD6ONFXKw2kUQUKF63YW1dMx1VJzw7jxgbuysVrvdq0stIWooIeBXyBCgSO+PGmS0p1pEv+xdG5iAyV4Tvq+BrnTe5myx0HfZtltLK0oVKA4YMz51h2pYbUqzhxWFHXzmM4GU1ouW22DoEnJon3kFZEKGRymrbVaruWAFqbVGkqmKWEXHO8nn5k2/Y5RZu1lOFQQZSFnCTvFNuyByd/GPQVjRbbsTkOiFWC/wC70+6pA7JHpXODc3LxNU+JUsKx1tQL206rS/4k+YpZLkjd406O7Q3eRnhV2gmsK74u0Z4E/wCQ1p5rS0MCVA66Wz29mdM9hbyodZtrbEj9miOxBrextW2r3Un/AC1OV+AwvpvG8z9Zw/yD8qsaXei9FOeCR8KcrFtF06ihpslQEyYTWG9r5tTLZV83BhUR0sqM74SNKn2l7JFZYnF1LRgdu67zOrqh3j8quTcVv+taiO/+1V2S+7wtC8CGG0EjIrKt1U3i9eCFhC1tIOEnITkKLlW9Bhjc3UU2zf8A7uWo/wDGLmq0bPvHJVrc7jS3a73tKT13905CKaTs+sMhz5yokoxZpHCYo3STbQJ45Qlytaio/Z7YhxcvOFpCiMZXAPDLnTp8nV34W1uEZqVAP3RSyPnIR7dSSkkQkJBM6z4T409bHn6OntrssrVIOKLT1GhurxVCFVYDWdG0sKKx2tNaVKyrLaKJwPcFYn01vdrC6aBwMtKaWNoLPiaVxTmKabcrI0uW4ylXOjF0yclaEJ9qQI41e1da4kpy5V5bGykndw7qssdveUCAs8ABAr0nzVoYFV6he47kZdKg6vo4G8RNGf8AdixJ1tA8RSszZXVuIbUVDGoCZ40U2j2PNmQhfSlYUsJg/rlUqd02M+XogqLnu8avg94qXzW7h/iClZuwpxqCswI8TR/YpttVq6PDMScxIyp5Y5KPNeginFui20pu7CYcAMGIkZ0MuN+JzCsuFNd/7MofdBwxhG6BM8cqrum4Wk4siCMjUXLSrHVeBo2QVifcOnVjwNGLxPWHaaE7IqBtC4j3POit6CFDtryp3ynq8R7/APb7GaxufSmByX6Vscu1p20+0GIJbO/TPOh1gP0tjsX6UVZ/br/hn1q3DrRIz5W4+1F0wBtPdTLPTFCQJsqznnnuia1lc2NvkyP6azbb2RLk4hOCyrUMyM8vGptH6G1/BH9Na8iqKIRm5SuTtgC3MqQhJUCArME6EQBHnThsqfYjtjwEUNvuwKesiejzUyjNMZwUTI8q0bLOFNlJiYUQM9YCd/bUtOU1ZnKWVyaHBrSphYpTcttpVopKO7IeJ86yO33amj1w04OSwk+BoUcpDs46IqlS89aXLDfqnclIUg8zI8q3Wt1SWwdNKWx0X2lzM1ieVwoHeV8PEw0kTvxH8qGgvOEdJaG0/dSQfjRSFcg5bjKTS9aMwRXrljcQZQ7jHj3c6obWog4gAeVGvAQBWcg2pqRkVjLUa/3qvacgPrCQAAQMsswK0XU3itCMicJxcPd3Tuqb13B62QokpUCs4eRgjxBrfGaWhhlCXe6E9nrsUm3spWrEcOPskZUxbfr/AHZH31KPcI+NZdn0BV5OqAgIbAHgK823dm1Nj7DJP+Y/2pbuSfyB+kX2FSVniv0ov8nY+lLUQcmyfE0Pstn+jKXO+BzKqYNiW/pD/wB1tKfKa1cQ0oRj66EMW7YxWd4KJJMZjU1C6xix/jOfGl+9L2W0shEZjeJo1s8o9FO8mTXmtmpR0MmxGVoX+E+tG7399PbQTYxwm0rznqmjd8Hrp7awT7rPS4i+31+RgseVrs/8/pRdtJNoUNSWz60Fsavpdn/n9KOWEfSz+A+tW4fZGfPsA9ssisHP6Iv4V9ZP3Bo8WgPKpbZjrr/6Vz4VG7HP/wCezzajyrXk7iMuLvBK6s8JnJTYPYUpSFDyB761XbYQG8A+0o+KiazXNa0kNNhQJLRy4ED+9ELCoiQQQeBrMenkV7gW9dnlOKGJZSgfVG/tO7uz50EtWyjQckJTAJhCQCCFQT946ZTpNdFKARnVPzccAOyqRm0tCTxp7i/c12dGO/qjPq8sya2bQukN9lEXG88qDbRPSmkZVRAIu4Lw4jKfeUnPr8ASDkNay23ZtKlygAJkwkJAiVYtRmSB1QeA0oxdZByoqLEneB6U0ZOK0IyxqW4m2e7ltqOcpOXPvO+OOtX2mzYc+NMFqYSBpQO8FZRSt2w1QHsdmwdIRqcWfARIFfXIIfIjNDAB5FaiqO4EVJg4XSNys/8Ax9Kr2bf61ocJ1WO2Mz4VaGtsnnfLBR8QpsWjE/a3OLmHwoTte9NrfP2UJT5T8aPfJ8j6Opf23VHzpUvh7G++d6no7gQPhWmKuZhl3TYURZWkb1ODLso18nYxLtKjvUR4UFvS1BoMTuST4ijfyaohl1XEk1XiN/XiSxbGa+0e1XlEJ0pi2ZHse/4Uu3yuVufhFMmzhhkdtYPE1dECtij9KV+E0dvpXXT2/Cgex6k/Ojh+waPXjZ1OPJSmJk7+VY5K1R6XFNdvfkCrJlbLP2r/AKaPWQxazP2D60I/2ctu12YqiCVjIz9WitiP0sj7ivWrYU1SZlzNNNoDbYwXF6/uq/UVTdpPzKz8OjPpVHyhvLS6MECWVhU/ZkTHOrrnTNhs6uCTWrJ3EZsa1PNmc7QgfcPpTbaF9cHin0/1pN2etGG0pVHuoV3wKOWe+OmWkxhCmyrDzCgCfMVCMG4WerxeRLNyvqkHmnKzWm8RIAGdUWh0xCdTpVVmaCCSTKuPwFKC0a/nqUqSFkAqnKROWuWp40J2lcQE6wOZ+O4VotgCzMJJG8jh6Gl28Lv6USoYkpJAB08KahefoX3U5hWneFaUxOKpUu1jAU7sIhI3JExkKPN2oERvpNhk0UW4kTQC3OSeyjdsXrS7ajEmiicmUPkJbWvfE+AyHZMUtXRbEtLdKjB6JQTzURFMl+WcJsiVD/EKcuWudJz1nMYpGZ0nOt2GFRd9TDnyKb02R1TY5nBYWz90qrn6OstJ4rUrxJPxron7Kwn7rHnFc+szKkrGIaI9arw6uf1M2V1E+2jfLhByASkCKePk6bizGlW8EtmyGBLpXwzAn8qcdiGiiynLOKGd235jRpRVeAAv52H3BuyFNFzohpIpOvhyXnJ1xiPKnK6BLKScqxFnsgJsisJtRzT7pzmmuyn6UnMHXTsoMflLsY0R4N1WflTs491C+5ApVhd2Vz8T2snKqD16Mn5xZsiQFKJIGkpNeIsxVadSBgIxd/Gllz5XW9zTh7gKzr+V/gyrxFVWGV3RHtKVGjby5HlLR0aFu9RQJGcSRRC5bmdTYmkKSpKwkgppfX8rq9zPiqqj8rDx0ZH+Y1R45uNUDtBiujZ50PgrSUpwkFWWU1qNxrYeaKJW2ltaVKMAgqKSMt+aaU0fKVaVH9mkDvNQe+UG05iER30qxyiqKZM7yzU2dFERzisK+kKoSkRP2oPpFfWC8Q62hxHuqTI79R2gyO6tjS8ufZWfY1p2DFWhxOSmF9spjyOdZrTbUhJHRuczhPhNG331ASKGuW1eczXWU9nwATttBOSXAf4a/wAorTZypYkAiOOVaFYpzqxL4ApbFaXQrtq4mhTVkQ44EOGEGcRmMoM51ptT0kmhFusvSJKeGffw8z5UYrUnkejGS22CxrQELXKUxHXiI00oE5s5doM9Lof+ZS67dB4UKtFmKFQR1TrlW6MW+p5x1C0X7Yy2W1upUkiCMW6hTFtuxsmFJM8yaQX7MkLIGICJGIZ1AWNRzoqCXUpGDnsrOjp2pu9GgT/lJr135QLNEJKh+FJFc4bZM6TVqrIrck0HCN6sbs9NPsPLe0lmUZDalHiU0du+9UuDJJSByrmdiUptQxJIBPCuk3XZgEjsqc4JbCLQ5jZk4TmJTvHKjYbsMZh0nllQsoY/5rqjuhAHrWm02FLYSVNPCdCpQE5cqtL5iI0C02ALRLThQD1s93jRVN+XQn/hlntE+ppdNxuoQXFoSUAYimdR3Vbd11fOVoGBLSCDmnM980OeFWnp5h5WMKdsbtT7liJ/kT8TXh+Uhge5Yh34R6ClBq7jjWlRCMKiCTyMUXXcwSgSsqSDMZChKUItJ9SuPBkyJuK23DTXyjpOZsjcclZ+lDtqNomLQ0jo2ejWFSchpGkjWvLPsZaH1DoWChsj3lnAntlWZ7gaZ7s+SRIzfdKj9hsYR/nVJPcBQfKmLFWrAuxFtcT1QMbSjuOaFHfG8HeO/jL9ZXQe6r7u2cs9mEMtJSftZqUcx9ZUmhhmMQ1BIP8AKSCPKs09XZpxugoFiN1Yn3AZiO2h9ovMjd+uVZl3rlmPOkLqSLnn91D7RaIOVVu23XPOsTyirlNKdZN20jQZmo2dO8786qYanTTjx5DlzrchnLypkhJMsaKSIUM+NTe2fQ6OsMSeX5jSvrNZJUZ0HrrE0VZZw5pyP68aspMyygjJbLlZcjGjJIgZfGsDuybMdRM8ZURTKH/tDvFRLiDuHiKbcVSlHZir/ugkGQ2qOSpzrczs2wY6ykK4Hj30cEDSRUw9391Bq9x45px2YpXzYkMqCXFyOOH8tKZruSCgEaQKx3hcSH1lRJxHnRO72cKcG9OVLSWwMmWU6tiDeezrTTDi0pViQW4OI74k9lGdr2AqzsK+8PNNZb5V7C0CVElltWLKBlpRK+utYGVfwz8Ktmb9lvx/4JAIsXMh5hKDMLajyigAuP5m+0gGQpOvMU17OOSwyeEpqd5XH84eZVOFLZJVGpG5I4Sd/Cs6SSaXU7VtCnZ9kXbU84AAhnEFFwjKSJISPrK8hT7duz7TCQEpkiOuqCo8+XdW5AgAAYQNAMgBXiqNGrmk1V/I9UjTOpIcjnVYTXsURKPHxOlAn28Lqhuc66fxgALTyOQV3q4UdUrKqLXZEuJ4Tw1BGihwIrmhloLdps2IUOVZAKLrSoZKgLGp3HgeXZVDdjJkjPnuqdDglxkDUVH5mDqmB9nj+LgOVFzYgD9pXHh2Dd6190EUyjW5zZibsYG6K9fUEiYmNBxJyAHbMd9aeikwPHlVtmYC18kGB+LQnukjtJ4Uwp7d9iwpAOuqjzOZraGZOVXtsRUgmiIRNnyoZedytvCFDPcpJwqHMEemlHEpyqLjVEDQgf7DtjK/ZP407gv0I+IorZbTaRk6yDzQR6GmB2zzVOAjTPlTOTZB4/Bg822NWnJ5Jr248ZLhXizOWIRl2USaVOgOXOqmbWlSlAEynI9tKxaYoXg+FsP4VBX0ZExnB4USKsd1NnghPkaVNmj7K1ga9Fl5003L1rp7EK8jVuJjyqvn/Q0HqXXRtEllAbKCoyVCNKdLHOFOIQoiVDgTu7q59dNjx2mz/ZmVH7qRiI74A766JiM84rMisV1LjrXgNRSqrDTFCKTU5qJTXgNA49WnKlbaLaBbaugYClOhAWvDkcGIApSo6Eic9dIFNjTZWoJGp/WtcsvBRct9ogKWQ71EAwlfRpSHErVlCSk6T3GmiLJ0jXcFoQm2JSvoyh8FSPaqclRSOorF72YnMDMkCYinG0LBPoK5Zfbqm0hSA20lSwpKRmtt1HHIQZRmIhM866JdF4ptTDbwEYh1h9lQyWnkAdOUUzWliwfQ+ecFVNWdS++iQsQNfWhYaSAkS4rJKfUn7o1PdxqZYGWlGE9E376hKla4E8fxH6o762WOwhAASIAy/XGr7HYsA1JUTKlHUqOpP6ygVow1wCA3TXrbXHw/WtSCIr3HwyogLAmK8w16DNfYf9aICtbdZ1tVsUKpcTXAMDnVzGR4j48aDLUpLy1xksDTcocuBo0+msL7XGgxXGzmADaWp+uoRkTz/tTvsccV2qTwxj1rnfzdRClBKikEyoAwM+NP/wAnK5sjqeCz5itvGL8v6kIbl1wZOMHjKfFBHfT0wZg8vhXPbDaijolQYQ6nON2KDT9ZuG8SNawRNCNDQ+NWgVW1U8XCiMfGvCK+FSCa4JRaysJ6hSFcSJgcY3mkraOxpaS3CnEx0iytEYy5lhJ3mZXIEZAnQU7Wp0JSSdAM/wC3OucuXwpdpJx54RiIILbLLoSlehjGkxJ0OLTWGiJN6UAto2YJhpLKohxBXiXMylY+6ZiZ62u6aetkkYbOgaAjz3H4Vz/aEALDCB1G1Ygs5FaVnJREDEMoxDIgJMV0S5EQw0mdw8s/WKeXQXGM1rsnRNpcWYSUydeGIbs8uHDnQ6xslRLqxC1ZBJ+oncnt3nn2VN3G4pCSfZoziZkg5ADcAc+ZA4VtCamVRDBUTV0VQtVcEg4Y5142nEZNepbk1evQCuOKya86QyI8Pzqu0PhOWp4VZZ24EnWuOJqqo86g+vrAd9TInL9dvZXCla09mfpQ22OhMcOJMT2VuftQTI3gYu7Qn4RzoLfgwpA3lU9xTmO4+tBnUKCdnrclC2U4Q2pR37ieymfZC4lWVlQUQVLMkbhlFJyn7YrV1fjFepstpOrjn+Y1ebc1TaMfOkdDbuhgIKVKmZ86M2VuJE7h5f6Vy2wXC6txAUpZBWmesdJE7+FdYSOsajypFscrLm6+xV8TXiRQLHqK9Ir6vlVwRc2vtmBoCSmSFrVJlLSFJxEQNTiA8eVJ7CDk0tBS0OolvMOOJcxlo8gVJTJyz97fRbbK1Av9cBSGsKei3uF0GTmYhJCd2qVZyBQtLapAKiq1pOELn2aAB0iFTEHqhZ0JJUqRVFsQk7Yvl9br7y3IC4XKo6uJtspLYzgkwPdOpyFP+yDhW0gkzhGvbHwHnXO7mcJSSswEqU42YEqeTmE88ycspk55V0HYQfR++PICjk3GxjUwmrhpVTY3VckVMqQcqkEVa4KrSmgEtQnfWe2WnAkq7gK0rG6g15rxuJQOVcci6wMlRxq7hREiopTHYNK+Cs645sx4vaKUdEivjauXWP5aeRqpahiMdvhpVNjdxOqznCPNX9h51xxSM7SUEyAgTzUVYj3ZJHdVO0+iO2pWAzaHlcCB4Caq2nXPR95+FDoceC12fQYT51tS0IkIHhQ5tgDQDwowueOWVHnMXIjFc98NuWgtJ99sEqGGIjn3imIHOlHZiyRbbY5uASkdqusfJNNWOKa7LxjymhIqRcqnpeGlRSZpShchU1445FegVgve04Glq3hBidJOQnlJrjhFt1oKnlrObhUpBBEobszh6rhKRzEknOSDpNZk2ZRBbbVBTiQp6TiWtAKwvqyfcKkEz9dWoFfJAGJGLJHs7U9OakHJGGcREDIwJSCRnUHLOHMKFq6MFOASIKW2oUhagpQAKwpPDLTWKqZxcuZUNk54gMTQGYCh+0JEfZ484zrp2xtnw2VHOT4nKuX3UfZrwjrgyVbg2rqqTmd5IyjnOVdguRjAy2n7KAO+BXZNymPYLoqYNVN1MHWpFStxWdTaSKqq9Ka4JE76CWdWJ+aMWpUJNBLrPtSedBhQZfVCe2aiwcqyWi2gqUgTKNa0BXs+2iKYFbyZzNZNnV4klZ1WtSu7QeQqd8uFLKzwQYz5ED41VcnVZTyQaAehG6z75+26fAGKpv8AMugfZTHjnVly54BuAKj4k1kfVjcUriaD2CzQFZa1qN5shAxOomOOdZU0ouWooxgJTktWZGepq/D4e1bRgyT5EdB2fKChx1BkOuEzxCAE+oNElKrDc1nDdmZRoQ2Ce1XWPma1ECkaSdI0R21LgcqubrO0ZrQBSjonuoBtSsCzmThSpSUrVlkg+8dDG4TBiZ3UbfVApW2udSEtBwYklwgtg5rKhhSNRoog8td1FAlsLCkpCUlYhpohvooIU8hX7NRSSJ1CgNJxmRXzjQxYXyYmHyDkMEhKQoJzATgUYk5zvNWgKxjHCn4LK8pQ22v3XJAA1UkzPWKyMqoK09UqlTYkqnMrwZWhZMyZLaAJInEeNU9evX2IAK5mSpRAyAewnUKUFKkTAyAwznv0rsVlEAVyrZhgKtc7ukVCZmEiVJnicxXV7MMhQnuXhsakJqZBqCHM4qdTHK0iTV0VWBnVh0oHGK8XeqaGXcIX31vtZnKsSOqoGuGRnvRzorSk/VWIPbWx23QYyASPWsm2bBLWNOqCFDu18poK9e4Ix8UjfyzyrgVYS2iXFnJ+0PGSB6ete3av2BP3YrJtUqLKn+X+oVos6SmyIG8ifHOPSuO6H11yllxf8ifj8KpsjVbba10bTbe8CT2nM+Z8qiyABQOKErH6NJ9tEOuToHD8DTYmlS8x7Z0cwfEVs4F/mPyPPzr2ToynFaiCCMuyMqj0/GRWXZwqVY2SrM4TB+6FEJ8hWtUHWoSXK2jZH2kmWotUZ8q3NvAwKCrZjQ1rsSsUA6ilOqjVanMwKV9qlguoSkSro8KiQcKG3lEYzunElO/yzphUqVd9K+0ygp9YVKGUhLbqh7ygtEoAhJOSuH2zzrkCewJSkKSoFUI6zVpekErV9VQJk65TGjgHOouOHElakwogL6P7IScKWsJ0Up1tO7fG6rCScPSpgmGUsA4T0iR7J1QJjf8Ay4hrpVayZ+0vEFLIETaDCA2IgFKVhtUToRxqnr168CJRsoAbUtcYcS1kjcknPDoIjTurptlzFc5uIq+ckrELKyV8MRJmIJEfCK6JYfdFTe5oWyNJTX0xpUid9QNAYn0vKqX7TA/sa9OlUuqoHGF12TV62JTPOqTrVjoICt3V/P8AKuOL7a3jZUD9muYMWcqeQzMAqg/hGZ8QPOunXg/gbVzEUj2NKTa2494BRPZhj40bGQR2yTjSy2PrOoHdmT6UcbYlSBuTn4afChF7HFarMOC1HwQr86YWxCSePpXCg+3KlU1Sa0OpzqtKYoBByTSvfWT7n4UnyNMyaWb+/br/AIY+NaeC97+5gzdw6NdrYbYaTnk2n0n418YNabP7iPwJ/pFQc076g9Wao6IzEVrsrWFJPH/T86zLrf8AVT2UB2Zm09alO/U4rUsEBSlK6NtB0GJAIeJEnJYUBlOeWZzbm6UL3/eLR+BH/spooSexkSgqJg9d0dG8+R1W3EGUhEYRPVyAMZJOuVZekBSlSR1c0pkzLxGB13FmYA9oDl7qjlUH/wD853+L/wDTdErx/ajtc/8AVRVHp/P8EjDc6FItRClY1BUFX2jrOe/Pyrotj92uVbJftEV1aybuykkqbRdbI1Conl4VIfrwqvjSBK1Of3rMt7XlWh7f2j0rIdD+L41xxU2T3k5/lWhSZBEHdqOdQa1rQ7p3j1FA4G3891TXOk3iWHw7EgHrDinfHP8AKn2/fdPYa51eH1v1xp47jdB6eVjtlnjelZHekZ+BpmcAiBupYu795sn/AE6v6EUzmgKYnE/rurORWl/9eNZzSh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4" descr="http://www.duhaime.org/Portals/duhaime/PropertyAgent/3064/Images/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3037926"/>
            <a:ext cx="5760640" cy="365080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24.media.tumblr.com/tumblr_lccz2xIcus1qc8khqo1_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4" y="3068960"/>
            <a:ext cx="2689237" cy="3634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33053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Japan’s opening up</a:t>
            </a:r>
          </a:p>
        </p:txBody>
      </p:sp>
      <p:sp>
        <p:nvSpPr>
          <p:cNvPr id="3" name="Content Placeholder 2"/>
          <p:cNvSpPr>
            <a:spLocks noGrp="1"/>
          </p:cNvSpPr>
          <p:nvPr>
            <p:ph idx="1"/>
          </p:nvPr>
        </p:nvSpPr>
        <p:spPr>
          <a:xfrm>
            <a:off x="460375" y="1412776"/>
            <a:ext cx="8229600" cy="4525963"/>
          </a:xfrm>
        </p:spPr>
        <p:txBody>
          <a:bodyPr>
            <a:normAutofit/>
          </a:bodyPr>
          <a:lstStyle/>
          <a:p>
            <a:r>
              <a:rPr lang="en-GB" dirty="0" smtClean="0"/>
              <a:t>For two centuries known as the Edo period, Japanese ports were closed to foreign trade</a:t>
            </a:r>
          </a:p>
          <a:p>
            <a:r>
              <a:rPr lang="en-GB" dirty="0" smtClean="0"/>
              <a:t>In 1854 Japan </a:t>
            </a:r>
            <a:r>
              <a:rPr lang="en-GB" dirty="0"/>
              <a:t>and the </a:t>
            </a:r>
            <a:r>
              <a:rPr lang="en-GB" dirty="0" smtClean="0"/>
              <a:t>US signed </a:t>
            </a:r>
            <a:r>
              <a:rPr lang="en-GB" dirty="0"/>
              <a:t>a historic treaty. A </a:t>
            </a:r>
            <a:r>
              <a:rPr lang="en-GB" dirty="0" smtClean="0"/>
              <a:t>US naval </a:t>
            </a:r>
            <a:r>
              <a:rPr lang="en-GB" dirty="0"/>
              <a:t>officer, Commodore </a:t>
            </a:r>
            <a:r>
              <a:rPr lang="en-GB" dirty="0" smtClean="0"/>
              <a:t>Perry</a:t>
            </a:r>
            <a:r>
              <a:rPr lang="en-GB" dirty="0"/>
              <a:t>, negotiated </a:t>
            </a:r>
            <a:r>
              <a:rPr lang="en-GB" dirty="0" smtClean="0"/>
              <a:t>with </a:t>
            </a:r>
            <a:r>
              <a:rPr lang="en-GB" dirty="0"/>
              <a:t>Japanese officials to </a:t>
            </a:r>
            <a:r>
              <a:rPr lang="en-GB" dirty="0" smtClean="0"/>
              <a:t>open </a:t>
            </a:r>
            <a:r>
              <a:rPr lang="en-GB" dirty="0"/>
              <a:t>the doors of trade with </a:t>
            </a:r>
            <a:r>
              <a:rPr lang="en-GB" dirty="0" smtClean="0"/>
              <a:t>Japan</a:t>
            </a:r>
            <a:endParaRPr lang="en-GB" dirty="0"/>
          </a:p>
        </p:txBody>
      </p:sp>
      <p:sp>
        <p:nvSpPr>
          <p:cNvPr id="4" name="AutoShape 6" descr="data:image/jpeg;base64,/9j/4AAQSkZJRgABAQAAAQABAAD/2wCEAAkGBhQSERQUExQVFBQWFBoYGBQYFBcXGBgXFxcYGBcYGBUXHCYeFxojHBcVHy8gIycpLCwsFR4xNTAqNSYsLCkBCQoKDgwOGg8PGiwkHCQsLCwsLCwsKSwsLCwsLCwsKSwsLCksLCwsLCwpLCwsLCwqLCwsLCksLCksLCwsLCwsKf/AABEIAQkAvgMBIgACEQEDEQH/xAAbAAACAwEBAQAAAAAAAAAAAAAFBgIDBAcBAP/EAEgQAAEDAQUEBwMJBgMJAQEAAAECAxEABAUSITEGQVFhEyJxgZGhsSMywQcUJEJSYnLR8DM0c4Ky4UOS8RUWRFN0g6K0wjUl/8QAGQEAAwEBAQAAAAAAAAAAAAAAAQIDBAAF/8QAMREAAgIBAgMFBgYDAAAAAAAAAAECEQMhMQQSQRMyUXHwIjM0YYGxBSNCkaHBQ0TR/9oADAMBAAIRAxEAPwARd9rT88swCgTiIPLI5U7vrIB/W+ue3tai10LiYSpK8st+etNl1Xi48pYcUDCAoQmNTXjSNsoNrnKWVGXM/r/AURWrNFDGffd/EPSiTo6rZ515v65AeyMCTDneak8cx+IVF5UO/wA1e2vf2j1qHgOCdqhLCuSknzrfYVS00fuisu0qZs7vZPgauubrWZs8Mq0/66+Uvuif6/oEHz7UdoqP/EHsPpUrYesk8hXj37wOfxFQx7jvYHWgwvuNZLuzsw5OK9TW22Drp5z8axXefYrHB4+dap9foPhNyleyR3etarWvNP4qHW391JH2T5UsXFtA4osIUSfalJUdTkSJrZj1xz9dCeaL54MbEjrnsVQDa0TZmP4qvQ0fH7Q/zUB2sH0Zn+Mr0NJ+G++XkDi9izZP90/7iqw7cjNj8Kv/AJrfsqfon/cNYtuf8DsV/wDNaMHxr+pGXuQfdP7Px9abdjRm92j0pTun9l3n1pt2N/xvxD0pZ++l5v7np5fhY/QDbRK+jL/Gf66AuaUc2k/d1fjP9VAnNK1y2R40OpouzfTPd2lLF176Zrv0qUhgHfzwICRMhYJ/1pp2KthW47ijJAHdJpEvRQ6VXWB63rXQNlkAOGBGJkHtzqWRUkehCV4peZsQiXnh+H0ra+fZI7aytfvLw+6g+tbHI6LsJryv8rIvug23Ahc7pqy3ogHuNe3h7s8hUra4Cn+X4VDwHRgvtqWXObZ9Kq2VVNkHI+tbbasKZjij4UL2McHzZQ4H4Vpjrw8vk1/Yj76DltHUQeQqFqEOtnjHpVloTLKaoeXjU3g6xTExu7eFQgm3oOQvBA6RPaaHWFXsn08HpntAo89dylkFUJjhmapFxoTizV1jKs9T4VtcJOw4/Z3BjomynsVXPriei0Mpznpp7oIrplpu/qFCTAM65xNIatm3bM+lxXWbSsKJGeXZurTgXLGSfVDZ5c8oteI6q/a/5vSgO1n7q1/GP9KqKM3k2t5AQScQUoZbooXtd+6t/wAc+iqT8PTWdX4EeK1RdsiJsh/iGsO3WjHYv4Vu2TURZD/EVWLboSmz/wA/wrRh+NfmyMl+SDrnEszzNN+x3+N+IelKlxLAZg/aNN2yCcnvxD0pJ++l5s9PL8JD6fYX9pD7BX8Q/wBVA3dKPbSoizq5OEf+VAHdK2y2R4sOppuume7hlS1dQpnu9OVRmOI95q6544vjTpsW+pTyhJPsspOgrVa/kwUtRJfQJ+5/ejdybJ/N3MfSJV1cMBMd+tTyvmSo2YckY4pxe7qjG0g/OnAT/hpPmaI9F7JXImtX+xgHi6FjNATEcDM1abF1SMSc+Vec8U+05q0J8yqgDbUSkH7nwq9QBaSeKPhW1d0SkJ6QZCNKsTdoDYRjGQiYqb4fJWw3PEF9HLQy+rSvsi+ltNpxnClKp8yMqekXcAgJx98Vzmz3Ol+3LZbUS1jJWqNY96O+RWnBhkoTjPS6/hiuSbVDRcrLlshRxN2dJIA3uZ7iNE8T4U4WK6wkBKQEgcBlXtiswQkJSAABAG4AaUQK4ECnpR0iaFEy2ixgDKsDjVEnFTWR6mSGoF2hisD6ONFXKw2kUQUKF63YW1dMx1VJzw7jxgbuysVrvdq0stIWooIeBXyBCgSO+PGmS0p1pEv+xdG5iAyV4Tvq+BrnTe5myx0HfZtltLK0oVKA4YMz51h2pYbUqzhxWFHXzmM4GU1ouW22DoEnJon3kFZEKGRymrbVaruWAFqbVGkqmKWEXHO8nn5k2/Y5RZu1lOFQQZSFnCTvFNuyByd/GPQVjRbbsTkOiFWC/wC70+6pA7JHpXODc3LxNU+JUsKx1tQL206rS/4k+YpZLkjd406O7Q3eRnhV2gmsK74u0Z4E/wCQ1p5rS0MCVA66Wz29mdM9hbyodZtrbEj9miOxBrextW2r3Un/AC1OV+AwvpvG8z9Zw/yD8qsaXei9FOeCR8KcrFtF06ihpslQEyYTWG9r5tTLZV83BhUR0sqM74SNKn2l7JFZYnF1LRgdu67zOrqh3j8quTcVv+taiO/+1V2S+7wtC8CGG0EjIrKt1U3i9eCFhC1tIOEnITkKLlW9Bhjc3UU2zf8A7uWo/wDGLmq0bPvHJVrc7jS3a73tKT13905CKaTs+sMhz5yokoxZpHCYo3STbQJ45Qlytaio/Z7YhxcvOFpCiMZXAPDLnTp8nV34W1uEZqVAP3RSyPnIR7dSSkkQkJBM6z4T409bHn6OntrssrVIOKLT1GhurxVCFVYDWdG0sKKx2tNaVKyrLaKJwPcFYn01vdrC6aBwMtKaWNoLPiaVxTmKabcrI0uW4ylXOjF0yclaEJ9qQI41e1da4kpy5V5bGykndw7qssdveUCAs8ABAr0nzVoYFV6he47kZdKg6vo4G8RNGf8AdixJ1tA8RSszZXVuIbUVDGoCZ40U2j2PNmQhfSlYUsJg/rlUqd02M+XogqLnu8avg94qXzW7h/iClZuwpxqCswI8TR/YpttVq6PDMScxIyp5Y5KPNeginFui20pu7CYcAMGIkZ0MuN+JzCsuFNd/7MofdBwxhG6BM8cqrum4Wk4siCMjUXLSrHVeBo2QVifcOnVjwNGLxPWHaaE7IqBtC4j3POit6CFDtryp3ynq8R7/APb7GaxufSmByX6Vscu1p20+0GIJbO/TPOh1gP0tjsX6UVZ/br/hn1q3DrRIz5W4+1F0wBtPdTLPTFCQJsqznnnuia1lc2NvkyP6azbb2RLk4hOCyrUMyM8vGptH6G1/BH9Na8iqKIRm5SuTtgC3MqQhJUCArME6EQBHnThsqfYjtjwEUNvuwKesiejzUyjNMZwUTI8q0bLOFNlJiYUQM9YCd/bUtOU1ZnKWVyaHBrSphYpTcttpVopKO7IeJ86yO33amj1w04OSwk+BoUcpDs46IqlS89aXLDfqnclIUg8zI8q3Wt1SWwdNKWx0X2lzM1ieVwoHeV8PEw0kTvxH8qGgvOEdJaG0/dSQfjRSFcg5bjKTS9aMwRXrljcQZQ7jHj3c6obWog4gAeVGvAQBWcg2pqRkVjLUa/3qvacgPrCQAAQMsswK0XU3itCMicJxcPd3Tuqb13B62QokpUCs4eRgjxBrfGaWhhlCXe6E9nrsUm3spWrEcOPskZUxbfr/AHZH31KPcI+NZdn0BV5OqAgIbAHgK823dm1Nj7DJP+Y/2pbuSfyB+kX2FSVniv0ov8nY+lLUQcmyfE0Pstn+jKXO+BzKqYNiW/pD/wB1tKfKa1cQ0oRj66EMW7YxWd4KJJMZjU1C6xix/jOfGl+9L2W0shEZjeJo1s8o9FO8mTXmtmpR0MmxGVoX+E+tG7399PbQTYxwm0rznqmjd8Hrp7awT7rPS4i+31+RgseVrs/8/pRdtJNoUNSWz60Fsavpdn/n9KOWEfSz+A+tW4fZGfPsA9ssisHP6Iv4V9ZP3Bo8WgPKpbZjrr/6Vz4VG7HP/wCezzajyrXk7iMuLvBK6s8JnJTYPYUpSFDyB761XbYQG8A+0o+KiazXNa0kNNhQJLRy4ED+9ELCoiQQQeBrMenkV7gW9dnlOKGJZSgfVG/tO7uz50EtWyjQckJTAJhCQCCFQT946ZTpNdFKARnVPzccAOyqRm0tCTxp7i/c12dGO/qjPq8sya2bQukN9lEXG88qDbRPSmkZVRAIu4Lw4jKfeUnPr8ASDkNay23ZtKlygAJkwkJAiVYtRmSB1QeA0oxdZByoqLEneB6U0ZOK0IyxqW4m2e7ltqOcpOXPvO+OOtX2mzYc+NMFqYSBpQO8FZRSt2w1QHsdmwdIRqcWfARIFfXIIfIjNDAB5FaiqO4EVJg4XSNys/8Ax9Kr2bf61ocJ1WO2Mz4VaGtsnnfLBR8QpsWjE/a3OLmHwoTte9NrfP2UJT5T8aPfJ8j6Opf23VHzpUvh7G++d6no7gQPhWmKuZhl3TYURZWkb1ODLso18nYxLtKjvUR4UFvS1BoMTuST4ijfyaohl1XEk1XiN/XiSxbGa+0e1XlEJ0pi2ZHse/4Uu3yuVufhFMmzhhkdtYPE1dECtij9KV+E0dvpXXT2/Cgex6k/Ojh+waPXjZ1OPJSmJk7+VY5K1R6XFNdvfkCrJlbLP2r/AKaPWQxazP2D60I/2ctu12YqiCVjIz9WitiP0sj7ivWrYU1SZlzNNNoDbYwXF6/uq/UVTdpPzKz8OjPpVHyhvLS6MECWVhU/ZkTHOrrnTNhs6uCTWrJ3EZsa1PNmc7QgfcPpTbaF9cHin0/1pN2etGG0pVHuoV3wKOWe+OmWkxhCmyrDzCgCfMVCMG4WerxeRLNyvqkHmnKzWm8RIAGdUWh0xCdTpVVmaCCSTKuPwFKC0a/nqUqSFkAqnKROWuWp40J2lcQE6wOZ+O4VotgCzMJJG8jh6Gl28Lv6USoYkpJAB08KahefoX3U5hWneFaUxOKpUu1jAU7sIhI3JExkKPN2oERvpNhk0UW4kTQC3OSeyjdsXrS7ajEmiicmUPkJbWvfE+AyHZMUtXRbEtLdKjB6JQTzURFMl+WcJsiVD/EKcuWudJz1nMYpGZ0nOt2GFRd9TDnyKb02R1TY5nBYWz90qrn6OstJ4rUrxJPxron7Kwn7rHnFc+szKkrGIaI9arw6uf1M2V1E+2jfLhByASkCKePk6bizGlW8EtmyGBLpXwzAn8qcdiGiiynLOKGd235jRpRVeAAv52H3BuyFNFzohpIpOvhyXnJ1xiPKnK6BLKScqxFnsgJsisJtRzT7pzmmuyn6UnMHXTsoMflLsY0R4N1WflTs491C+5ApVhd2Vz8T2snKqD16Mn5xZsiQFKJIGkpNeIsxVadSBgIxd/Gllz5XW9zTh7gKzr+V/gyrxFVWGV3RHtKVGjby5HlLR0aFu9RQJGcSRRC5bmdTYmkKSpKwkgppfX8rq9zPiqqj8rDx0ZH+Y1R45uNUDtBiujZ50PgrSUpwkFWWU1qNxrYeaKJW2ltaVKMAgqKSMt+aaU0fKVaVH9mkDvNQe+UG05iER30qxyiqKZM7yzU2dFERzisK+kKoSkRP2oPpFfWC8Q62hxHuqTI79R2gyO6tjS8ufZWfY1p2DFWhxOSmF9spjyOdZrTbUhJHRuczhPhNG331ASKGuW1eczXWU9nwATttBOSXAf4a/wAorTZypYkAiOOVaFYpzqxL4ApbFaXQrtq4mhTVkQ44EOGEGcRmMoM51ptT0kmhFusvSJKeGffw8z5UYrUnkejGS22CxrQELXKUxHXiI00oE5s5doM9Lof+ZS67dB4UKtFmKFQR1TrlW6MW+p5x1C0X7Yy2W1upUkiCMW6hTFtuxsmFJM8yaQX7MkLIGICJGIZ1AWNRzoqCXUpGDnsrOjp2pu9GgT/lJr135QLNEJKh+FJFc4bZM6TVqrIrck0HCN6sbs9NPsPLe0lmUZDalHiU0du+9UuDJJSByrmdiUptQxJIBPCuk3XZgEjsqc4JbCLQ5jZk4TmJTvHKjYbsMZh0nllQsoY/5rqjuhAHrWm02FLYSVNPCdCpQE5cqtL5iI0C02ALRLThQD1s93jRVN+XQn/hlntE+ppdNxuoQXFoSUAYimdR3Vbd11fOVoGBLSCDmnM980OeFWnp5h5WMKdsbtT7liJ/kT8TXh+Uhge5Yh34R6ClBq7jjWlRCMKiCTyMUXXcwSgSsqSDMZChKUItJ9SuPBkyJuK23DTXyjpOZsjcclZ+lDtqNomLQ0jo2ejWFSchpGkjWvLPsZaH1DoWChsj3lnAntlWZ7gaZ7s+SRIzfdKj9hsYR/nVJPcBQfKmLFWrAuxFtcT1QMbSjuOaFHfG8HeO/jL9ZXQe6r7u2cs9mEMtJSftZqUcx9ZUmhhmMQ1BIP8AKSCPKs09XZpxugoFiN1Yn3AZiO2h9ovMjd+uVZl3rlmPOkLqSLnn91D7RaIOVVu23XPOsTyirlNKdZN20jQZmo2dO8786qYanTTjx5DlzrchnLypkhJMsaKSIUM+NTe2fQ6OsMSeX5jSvrNZJUZ0HrrE0VZZw5pyP68aspMyygjJbLlZcjGjJIgZfGsDuybMdRM8ZURTKH/tDvFRLiDuHiKbcVSlHZir/ugkGQ2qOSpzrczs2wY6ykK4Hj30cEDSRUw9391Bq9x45px2YpXzYkMqCXFyOOH8tKZruSCgEaQKx3hcSH1lRJxHnRO72cKcG9OVLSWwMmWU6tiDeezrTTDi0pViQW4OI74k9lGdr2AqzsK+8PNNZb5V7C0CVElltWLKBlpRK+utYGVfwz8Ktmb9lvx/4JAIsXMh5hKDMLajyigAuP5m+0gGQpOvMU17OOSwyeEpqd5XH84eZVOFLZJVGpG5I4Sd/Cs6SSaXU7VtCnZ9kXbU84AAhnEFFwjKSJISPrK8hT7duz7TCQEpkiOuqCo8+XdW5AgAAYQNAMgBXiqNGrmk1V/I9UjTOpIcjnVYTXsURKPHxOlAn28Lqhuc66fxgALTyOQV3q4UdUrKqLXZEuJ4Tw1BGihwIrmhloLdps2IUOVZAKLrSoZKgLGp3HgeXZVDdjJkjPnuqdDglxkDUVH5mDqmB9nj+LgOVFzYgD9pXHh2Dd6190EUyjW5zZibsYG6K9fUEiYmNBxJyAHbMd9aeikwPHlVtmYC18kGB+LQnukjtJ4Uwp7d9iwpAOuqjzOZraGZOVXtsRUgmiIRNnyoZedytvCFDPcpJwqHMEemlHEpyqLjVEDQgf7DtjK/ZP407gv0I+IorZbTaRk6yDzQR6GmB2zzVOAjTPlTOTZB4/Bg822NWnJ5Jr248ZLhXizOWIRl2USaVOgOXOqmbWlSlAEynI9tKxaYoXg+FsP4VBX0ZExnB4USKsd1NnghPkaVNmj7K1ga9Fl5003L1rp7EK8jVuJjyqvn/Q0HqXXRtEllAbKCoyVCNKdLHOFOIQoiVDgTu7q59dNjx2mz/ZmVH7qRiI74A766JiM84rMisV1LjrXgNRSqrDTFCKTU5qJTXgNA49WnKlbaLaBbaugYClOhAWvDkcGIApSo6Eic9dIFNjTZWoJGp/WtcsvBRct9ogKWQ71EAwlfRpSHErVlCSk6T3GmiLJ0jXcFoQm2JSvoyh8FSPaqclRSOorF72YnMDMkCYinG0LBPoK5Zfbqm0hSA20lSwpKRmtt1HHIQZRmIhM866JdF4ptTDbwEYh1h9lQyWnkAdOUUzWliwfQ+ecFVNWdS++iQsQNfWhYaSAkS4rJKfUn7o1PdxqZYGWlGE9E376hKla4E8fxH6o762WOwhAASIAy/XGr7HYsA1JUTKlHUqOpP6ygVow1wCA3TXrbXHw/WtSCIr3HwyogLAmK8w16DNfYf9aICtbdZ1tVsUKpcTXAMDnVzGR4j48aDLUpLy1xksDTcocuBo0+msL7XGgxXGzmADaWp+uoRkTz/tTvsccV2qTwxj1rnfzdRClBKikEyoAwM+NP/wAnK5sjqeCz5itvGL8v6kIbl1wZOMHjKfFBHfT0wZg8vhXPbDaijolQYQ6nON2KDT9ZuG8SNawRNCNDQ+NWgVW1U8XCiMfGvCK+FSCa4JRaysJ6hSFcSJgcY3mkraOxpaS3CnEx0iytEYy5lhJ3mZXIEZAnQU7Wp0JSSdAM/wC3OucuXwpdpJx54RiIILbLLoSlehjGkxJ0OLTWGiJN6UAto2YJhpLKohxBXiXMylY+6ZiZ62u6aetkkYbOgaAjz3H4Vz/aEALDCB1G1Ygs5FaVnJREDEMoxDIgJMV0S5EQw0mdw8s/WKeXQXGM1rsnRNpcWYSUydeGIbs8uHDnQ6xslRLqxC1ZBJ+oncnt3nn2VN3G4pCSfZoziZkg5ADcAc+ZA4VtCamVRDBUTV0VQtVcEg4Y5142nEZNepbk1evQCuOKya86QyI8Pzqu0PhOWp4VZZ24EnWuOJqqo86g+vrAd9TInL9dvZXCla09mfpQ22OhMcOJMT2VuftQTI3gYu7Qn4RzoLfgwpA3lU9xTmO4+tBnUKCdnrclC2U4Q2pR37ieymfZC4lWVlQUQVLMkbhlFJyn7YrV1fjFepstpOrjn+Y1ebc1TaMfOkdDbuhgIKVKmZ86M2VuJE7h5f6Vy2wXC6txAUpZBWmesdJE7+FdYSOsajypFscrLm6+xV8TXiRQLHqK9Ir6vlVwRc2vtmBoCSmSFrVJlLSFJxEQNTiA8eVJ7CDk0tBS0OolvMOOJcxlo8gVJTJyz97fRbbK1Av9cBSGsKei3uF0GTmYhJCd2qVZyBQtLapAKiq1pOELn2aAB0iFTEHqhZ0JJUqRVFsQk7Yvl9br7y3IC4XKo6uJtspLYzgkwPdOpyFP+yDhW0gkzhGvbHwHnXO7mcJSSswEqU42YEqeTmE88ycspk55V0HYQfR++PICjk3GxjUwmrhpVTY3VckVMqQcqkEVa4KrSmgEtQnfWe2WnAkq7gK0rG6g15rxuJQOVcci6wMlRxq7hREiopTHYNK+Cs645sx4vaKUdEivjauXWP5aeRqpahiMdvhpVNjdxOqznCPNX9h51xxSM7SUEyAgTzUVYj3ZJHdVO0+iO2pWAzaHlcCB4Caq2nXPR95+FDoceC12fQYT51tS0IkIHhQ5tgDQDwowueOWVHnMXIjFc98NuWgtJ99sEqGGIjn3imIHOlHZiyRbbY5uASkdqusfJNNWOKa7LxjymhIqRcqnpeGlRSZpShchU1445FegVgve04Glq3hBidJOQnlJrjhFt1oKnlrObhUpBBEobszh6rhKRzEknOSDpNZk2ZRBbbVBTiQp6TiWtAKwvqyfcKkEz9dWoFfJAGJGLJHs7U9OakHJGGcREDIwJSCRnUHLOHMKFq6MFOASIKW2oUhagpQAKwpPDLTWKqZxcuZUNk54gMTQGYCh+0JEfZ484zrp2xtnw2VHOT4nKuX3UfZrwjrgyVbg2rqqTmd5IyjnOVdguRjAy2n7KAO+BXZNymPYLoqYNVN1MHWpFStxWdTaSKqq9Ka4JE76CWdWJ+aMWpUJNBLrPtSedBhQZfVCe2aiwcqyWi2gqUgTKNa0BXs+2iKYFbyZzNZNnV4klZ1WtSu7QeQqd8uFLKzwQYz5ED41VcnVZTyQaAehG6z75+26fAGKpv8AMugfZTHjnVly54BuAKj4k1kfVjcUriaD2CzQFZa1qN5shAxOomOOdZU0ouWooxgJTktWZGepq/D4e1bRgyT5EdB2fKChx1BkOuEzxCAE+oNElKrDc1nDdmZRoQ2Ce1XWPma1ECkaSdI0R21LgcqubrO0ZrQBSjonuoBtSsCzmThSpSUrVlkg+8dDG4TBiZ3UbfVApW2udSEtBwYklwgtg5rKhhSNRoog8td1FAlsLCkpCUlYhpohvooIU8hX7NRSSJ1CgNJxmRXzjQxYXyYmHyDkMEhKQoJzATgUYk5zvNWgKxjHCn4LK8pQ22v3XJAA1UkzPWKyMqoK09UqlTYkqnMrwZWhZMyZLaAJInEeNU9evX2IAK5mSpRAyAewnUKUFKkTAyAwznv0rsVlEAVyrZhgKtc7ukVCZmEiVJnicxXV7MMhQnuXhsakJqZBqCHM4qdTHK0iTV0VWBnVh0oHGK8XeqaGXcIX31vtZnKsSOqoGuGRnvRzorSk/VWIPbWx23QYyASPWsm2bBLWNOqCFDu18poK9e4Ix8UjfyzyrgVYS2iXFnJ+0PGSB6ete3av2BP3YrJtUqLKn+X+oVos6SmyIG8ifHOPSuO6H11yllxf8ifj8KpsjVbba10bTbe8CT2nM+Z8qiyABQOKErH6NJ9tEOuToHD8DTYmlS8x7Z0cwfEVs4F/mPyPPzr2ToynFaiCCMuyMqj0/GRWXZwqVY2SrM4TB+6FEJ8hWtUHWoSXK2jZH2kmWotUZ8q3NvAwKCrZjQ1rsSsUA6ilOqjVanMwKV9qlguoSkSro8KiQcKG3lEYzunElO/yzphUqVd9K+0ygp9YVKGUhLbqh7ygtEoAhJOSuH2zzrkCewJSkKSoFUI6zVpekErV9VQJk65TGjgHOouOHElakwogL6P7IScKWsJ0Up1tO7fG6rCScPSpgmGUsA4T0iR7J1QJjf8Ay4hrpVayZ+0vEFLIETaDCA2IgFKVhtUToRxqnr168CJRsoAbUtcYcS1kjcknPDoIjTurptlzFc5uIq+ckrELKyV8MRJmIJEfCK6JYfdFTe5oWyNJTX0xpUid9QNAYn0vKqX7TA/sa9OlUuqoHGF12TV62JTPOqTrVjoICt3V/P8AKuOL7a3jZUD9muYMWcqeQzMAqg/hGZ8QPOunXg/gbVzEUj2NKTa2494BRPZhj40bGQR2yTjSy2PrOoHdmT6UcbYlSBuTn4afChF7HFarMOC1HwQr86YWxCSePpXCg+3KlU1Sa0OpzqtKYoBByTSvfWT7n4UnyNMyaWb+/br/AIY+NaeC97+5gzdw6NdrYbYaTnk2n0n418YNabP7iPwJ/pFQc076g9Wao6IzEVrsrWFJPH/T86zLrf8AVT2UB2Zm09alO/U4rUsEBSlK6NtB0GJAIeJEnJYUBlOeWZzbm6UL3/eLR+BH/spooSexkSgqJg9d0dG8+R1W3EGUhEYRPVyAMZJOuVZekBSlSR1c0pkzLxGB13FmYA9oDl7qjlUH/wD853+L/wDTdErx/ajtc/8AVRVHp/P8EjDc6FItRClY1BUFX2jrOe/Pyrotj92uVbJftEV1aybuykkqbRdbI1Conl4VIfrwqvjSBK1Of3rMt7XlWh7f2j0rIdD+L41xxU2T3k5/lWhSZBEHdqOdQa1rQ7p3j1FA4G3891TXOk3iWHw7EgHrDinfHP8AKn2/fdPYa51eH1v1xp47jdB6eVjtlnjelZHekZ+BpmcAiBupYu795sn/AE6v6EUzmgKYnE/rurORWl/9eNZzSh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8788" name="Picture 4" descr="http://upload.wikimedia.org/wikipedia/commons/thumb/2/2f/Matthewperry.jpg/180px-Matthewper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4077072"/>
            <a:ext cx="171450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91301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54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32656"/>
            <a:ext cx="7315200" cy="641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49990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Japan’s opening up</a:t>
            </a:r>
          </a:p>
        </p:txBody>
      </p:sp>
      <p:sp>
        <p:nvSpPr>
          <p:cNvPr id="3" name="Content Placeholder 2"/>
          <p:cNvSpPr>
            <a:spLocks noGrp="1"/>
          </p:cNvSpPr>
          <p:nvPr>
            <p:ph idx="1"/>
          </p:nvPr>
        </p:nvSpPr>
        <p:spPr/>
        <p:txBody>
          <a:bodyPr>
            <a:normAutofit fontScale="92500"/>
          </a:bodyPr>
          <a:lstStyle/>
          <a:p>
            <a:r>
              <a:rPr lang="en-GB" dirty="0" smtClean="0"/>
              <a:t>To see what happened to consumption possibilities, </a:t>
            </a:r>
            <a:r>
              <a:rPr lang="en-GB" dirty="0" err="1" smtClean="0"/>
              <a:t>Bernhofen</a:t>
            </a:r>
            <a:r>
              <a:rPr lang="en-GB" dirty="0" smtClean="0"/>
              <a:t> and Brown use detailed product-specific data on autarky prices</a:t>
            </a:r>
          </a:p>
          <a:p>
            <a:r>
              <a:rPr lang="en-GB" dirty="0"/>
              <a:t>Autarky prices incorporate all relevant information about a country’s </a:t>
            </a:r>
            <a:r>
              <a:rPr lang="en-GB" dirty="0" smtClean="0"/>
              <a:t>opportunity costs</a:t>
            </a:r>
          </a:p>
          <a:p>
            <a:r>
              <a:rPr lang="en-GB" dirty="0" smtClean="0"/>
              <a:t>If opening up involves specialization along comparative advantage, goods </a:t>
            </a:r>
            <a:r>
              <a:rPr lang="en-GB" dirty="0"/>
              <a:t>with relatively high autarky prices will </a:t>
            </a:r>
            <a:r>
              <a:rPr lang="en-GB" dirty="0" smtClean="0"/>
              <a:t>be imported </a:t>
            </a:r>
            <a:r>
              <a:rPr lang="en-GB" dirty="0"/>
              <a:t>and goods with relatively low autarky prices will be exported</a:t>
            </a:r>
          </a:p>
        </p:txBody>
      </p:sp>
      <p:sp>
        <p:nvSpPr>
          <p:cNvPr id="4" name="AutoShape 6" descr="data:image/jpeg;base64,/9j/4AAQSkZJRgABAQAAAQABAAD/2wCEAAkGBhQSERQUExQVFBQWFBoYGBQYFBcXGBgXFxcYGBcYGBUXHCYeFxojHBcVHy8gIycpLCwsFR4xNTAqNSYsLCkBCQoKDgwOGg8PGiwkHCQsLCwsLCwsKSwsLCwsLCwsKSwsLCksLCwsLCwpLCwsLCwqLCwsLCksLCksLCwsLCwsKf/AABEIAQkAvgMBIgACEQEDEQH/xAAbAAACAwEBAQAAAAAAAAAAAAAFBgIDBAcBAP/EAEgQAAEDAQUEBwMJBgMJAQEAAAECAxEABAUSITEGQVFhEyJxgZGhsSMywQcUJEJSYnLR8DM0c4Ky4UOS8RUWRFN0g6K0wjUl/8QAGQEAAwEBAQAAAAAAAAAAAAAAAQIDBAAF/8QAMREAAgIBAgMFBgYDAAAAAAAAAAECEQMhMQQSQRMyUXHwIjM0YYGxBSNCkaHBQ0TR/9oADAMBAAIRAxEAPwARd9rT88swCgTiIPLI5U7vrIB/W+ue3tai10LiYSpK8st+etNl1Xi48pYcUDCAoQmNTXjSNsoNrnKWVGXM/r/AURWrNFDGffd/EPSiTo6rZ515v65AeyMCTDneak8cx+IVF5UO/wA1e2vf2j1qHgOCdqhLCuSknzrfYVS00fuisu0qZs7vZPgauubrWZs8Mq0/66+Uvuif6/oEHz7UdoqP/EHsPpUrYesk8hXj37wOfxFQx7jvYHWgwvuNZLuzsw5OK9TW22Drp5z8axXefYrHB4+dap9foPhNyleyR3etarWvNP4qHW391JH2T5UsXFtA4osIUSfalJUdTkSJrZj1xz9dCeaL54MbEjrnsVQDa0TZmP4qvQ0fH7Q/zUB2sH0Zn+Mr0NJ+G++XkDi9izZP90/7iqw7cjNj8Kv/AJrfsqfon/cNYtuf8DsV/wDNaMHxr+pGXuQfdP7Px9abdjRm92j0pTun9l3n1pt2N/xvxD0pZ++l5v7np5fhY/QDbRK+jL/Gf66AuaUc2k/d1fjP9VAnNK1y2R40OpouzfTPd2lLF176Zrv0qUhgHfzwICRMhYJ/1pp2KthW47ijJAHdJpEvRQ6VXWB63rXQNlkAOGBGJkHtzqWRUkehCV4peZsQiXnh+H0ra+fZI7aytfvLw+6g+tbHI6LsJryv8rIvug23Ahc7pqy3ogHuNe3h7s8hUra4Cn+X4VDwHRgvtqWXObZ9Kq2VVNkHI+tbbasKZjij4UL2McHzZQ4H4Vpjrw8vk1/Yj76DltHUQeQqFqEOtnjHpVloTLKaoeXjU3g6xTExu7eFQgm3oOQvBA6RPaaHWFXsn08HpntAo89dylkFUJjhmapFxoTizV1jKs9T4VtcJOw4/Z3BjomynsVXPriei0Mpznpp7oIrplpu/qFCTAM65xNIatm3bM+lxXWbSsKJGeXZurTgXLGSfVDZ5c8oteI6q/a/5vSgO1n7q1/GP9KqKM3k2t5AQScQUoZbooXtd+6t/wAc+iqT8PTWdX4EeK1RdsiJsh/iGsO3WjHYv4Vu2TURZD/EVWLboSmz/wA/wrRh+NfmyMl+SDrnEszzNN+x3+N+IelKlxLAZg/aNN2yCcnvxD0pJ++l5s9PL8JD6fYX9pD7BX8Q/wBVA3dKPbSoizq5OEf+VAHdK2y2R4sOppuume7hlS1dQpnu9OVRmOI95q6544vjTpsW+pTyhJPsspOgrVa/kwUtRJfQJ+5/ejdybJ/N3MfSJV1cMBMd+tTyvmSo2YckY4pxe7qjG0g/OnAT/hpPmaI9F7JXImtX+xgHi6FjNATEcDM1abF1SMSc+Vec8U+05q0J8yqgDbUSkH7nwq9QBaSeKPhW1d0SkJ6QZCNKsTdoDYRjGQiYqb4fJWw3PEF9HLQy+rSvsi+ltNpxnClKp8yMqekXcAgJx98Vzmz3Ol+3LZbUS1jJWqNY96O+RWnBhkoTjPS6/hiuSbVDRcrLlshRxN2dJIA3uZ7iNE8T4U4WK6wkBKQEgcBlXtiswQkJSAABAG4AaUQK4ECnpR0iaFEy2ixgDKsDjVEnFTWR6mSGoF2hisD6ONFXKw2kUQUKF63YW1dMx1VJzw7jxgbuysVrvdq0stIWooIeBXyBCgSO+PGmS0p1pEv+xdG5iAyV4Tvq+BrnTe5myx0HfZtltLK0oVKA4YMz51h2pYbUqzhxWFHXzmM4GU1ouW22DoEnJon3kFZEKGRymrbVaruWAFqbVGkqmKWEXHO8nn5k2/Y5RZu1lOFQQZSFnCTvFNuyByd/GPQVjRbbsTkOiFWC/wC70+6pA7JHpXODc3LxNU+JUsKx1tQL206rS/4k+YpZLkjd406O7Q3eRnhV2gmsK74u0Z4E/wCQ1p5rS0MCVA66Wz29mdM9hbyodZtrbEj9miOxBrextW2r3Un/AC1OV+AwvpvG8z9Zw/yD8qsaXei9FOeCR8KcrFtF06ihpslQEyYTWG9r5tTLZV83BhUR0sqM74SNKn2l7JFZYnF1LRgdu67zOrqh3j8quTcVv+taiO/+1V2S+7wtC8CGG0EjIrKt1U3i9eCFhC1tIOEnITkKLlW9Bhjc3UU2zf8A7uWo/wDGLmq0bPvHJVrc7jS3a73tKT13905CKaTs+sMhz5yokoxZpHCYo3STbQJ45Qlytaio/Z7YhxcvOFpCiMZXAPDLnTp8nV34W1uEZqVAP3RSyPnIR7dSSkkQkJBM6z4T409bHn6OntrssrVIOKLT1GhurxVCFVYDWdG0sKKx2tNaVKyrLaKJwPcFYn01vdrC6aBwMtKaWNoLPiaVxTmKabcrI0uW4ylXOjF0yclaEJ9qQI41e1da4kpy5V5bGykndw7qssdveUCAs8ABAr0nzVoYFV6he47kZdKg6vo4G8RNGf8AdixJ1tA8RSszZXVuIbUVDGoCZ40U2j2PNmQhfSlYUsJg/rlUqd02M+XogqLnu8avg94qXzW7h/iClZuwpxqCswI8TR/YpttVq6PDMScxIyp5Y5KPNeginFui20pu7CYcAMGIkZ0MuN+JzCsuFNd/7MofdBwxhG6BM8cqrum4Wk4siCMjUXLSrHVeBo2QVifcOnVjwNGLxPWHaaE7IqBtC4j3POit6CFDtryp3ynq8R7/APb7GaxufSmByX6Vscu1p20+0GIJbO/TPOh1gP0tjsX6UVZ/br/hn1q3DrRIz5W4+1F0wBtPdTLPTFCQJsqznnnuia1lc2NvkyP6azbb2RLk4hOCyrUMyM8vGptH6G1/BH9Na8iqKIRm5SuTtgC3MqQhJUCArME6EQBHnThsqfYjtjwEUNvuwKesiejzUyjNMZwUTI8q0bLOFNlJiYUQM9YCd/bUtOU1ZnKWVyaHBrSphYpTcttpVopKO7IeJ86yO33amj1w04OSwk+BoUcpDs46IqlS89aXLDfqnclIUg8zI8q3Wt1SWwdNKWx0X2lzM1ieVwoHeV8PEw0kTvxH8qGgvOEdJaG0/dSQfjRSFcg5bjKTS9aMwRXrljcQZQ7jHj3c6obWog4gAeVGvAQBWcg2pqRkVjLUa/3qvacgPrCQAAQMsswK0XU3itCMicJxcPd3Tuqb13B62QokpUCs4eRgjxBrfGaWhhlCXe6E9nrsUm3spWrEcOPskZUxbfr/AHZH31KPcI+NZdn0BV5OqAgIbAHgK823dm1Nj7DJP+Y/2pbuSfyB+kX2FSVniv0ov8nY+lLUQcmyfE0Pstn+jKXO+BzKqYNiW/pD/wB1tKfKa1cQ0oRj66EMW7YxWd4KJJMZjU1C6xix/jOfGl+9L2W0shEZjeJo1s8o9FO8mTXmtmpR0MmxGVoX+E+tG7399PbQTYxwm0rznqmjd8Hrp7awT7rPS4i+31+RgseVrs/8/pRdtJNoUNSWz60Fsavpdn/n9KOWEfSz+A+tW4fZGfPsA9ssisHP6Iv4V9ZP3Bo8WgPKpbZjrr/6Vz4VG7HP/wCezzajyrXk7iMuLvBK6s8JnJTYPYUpSFDyB761XbYQG8A+0o+KiazXNa0kNNhQJLRy4ED+9ELCoiQQQeBrMenkV7gW9dnlOKGJZSgfVG/tO7uz50EtWyjQckJTAJhCQCCFQT946ZTpNdFKARnVPzccAOyqRm0tCTxp7i/c12dGO/qjPq8sya2bQukN9lEXG88qDbRPSmkZVRAIu4Lw4jKfeUnPr8ASDkNay23ZtKlygAJkwkJAiVYtRmSB1QeA0oxdZByoqLEneB6U0ZOK0IyxqW4m2e7ltqOcpOXPvO+OOtX2mzYc+NMFqYSBpQO8FZRSt2w1QHsdmwdIRqcWfARIFfXIIfIjNDAB5FaiqO4EVJg4XSNys/8Ax9Kr2bf61ocJ1WO2Mz4VaGtsnnfLBR8QpsWjE/a3OLmHwoTte9NrfP2UJT5T8aPfJ8j6Opf23VHzpUvh7G++d6no7gQPhWmKuZhl3TYURZWkb1ODLso18nYxLtKjvUR4UFvS1BoMTuST4ijfyaohl1XEk1XiN/XiSxbGa+0e1XlEJ0pi2ZHse/4Uu3yuVufhFMmzhhkdtYPE1dECtij9KV+E0dvpXXT2/Cgex6k/Ojh+waPXjZ1OPJSmJk7+VY5K1R6XFNdvfkCrJlbLP2r/AKaPWQxazP2D60I/2ctu12YqiCVjIz9WitiP0sj7ivWrYU1SZlzNNNoDbYwXF6/uq/UVTdpPzKz8OjPpVHyhvLS6MECWVhU/ZkTHOrrnTNhs6uCTWrJ3EZsa1PNmc7QgfcPpTbaF9cHin0/1pN2etGG0pVHuoV3wKOWe+OmWkxhCmyrDzCgCfMVCMG4WerxeRLNyvqkHmnKzWm8RIAGdUWh0xCdTpVVmaCCSTKuPwFKC0a/nqUqSFkAqnKROWuWp40J2lcQE6wOZ+O4VotgCzMJJG8jh6Gl28Lv6USoYkpJAB08KahefoX3U5hWneFaUxOKpUu1jAU7sIhI3JExkKPN2oERvpNhk0UW4kTQC3OSeyjdsXrS7ajEmiicmUPkJbWvfE+AyHZMUtXRbEtLdKjB6JQTzURFMl+WcJsiVD/EKcuWudJz1nMYpGZ0nOt2GFRd9TDnyKb02R1TY5nBYWz90qrn6OstJ4rUrxJPxron7Kwn7rHnFc+szKkrGIaI9arw6uf1M2V1E+2jfLhByASkCKePk6bizGlW8EtmyGBLpXwzAn8qcdiGiiynLOKGd235jRpRVeAAv52H3BuyFNFzohpIpOvhyXnJ1xiPKnK6BLKScqxFnsgJsisJtRzT7pzmmuyn6UnMHXTsoMflLsY0R4N1WflTs491C+5ApVhd2Vz8T2snKqD16Mn5xZsiQFKJIGkpNeIsxVadSBgIxd/Gllz5XW9zTh7gKzr+V/gyrxFVWGV3RHtKVGjby5HlLR0aFu9RQJGcSRRC5bmdTYmkKSpKwkgppfX8rq9zPiqqj8rDx0ZH+Y1R45uNUDtBiujZ50PgrSUpwkFWWU1qNxrYeaKJW2ltaVKMAgqKSMt+aaU0fKVaVH9mkDvNQe+UG05iER30qxyiqKZM7yzU2dFERzisK+kKoSkRP2oPpFfWC8Q62hxHuqTI79R2gyO6tjS8ufZWfY1p2DFWhxOSmF9spjyOdZrTbUhJHRuczhPhNG331ASKGuW1eczXWU9nwATttBOSXAf4a/wAorTZypYkAiOOVaFYpzqxL4ApbFaXQrtq4mhTVkQ44EOGEGcRmMoM51ptT0kmhFusvSJKeGffw8z5UYrUnkejGS22CxrQELXKUxHXiI00oE5s5doM9Lof+ZS67dB4UKtFmKFQR1TrlW6MW+p5x1C0X7Yy2W1upUkiCMW6hTFtuxsmFJM8yaQX7MkLIGICJGIZ1AWNRzoqCXUpGDnsrOjp2pu9GgT/lJr135QLNEJKh+FJFc4bZM6TVqrIrck0HCN6sbs9NPsPLe0lmUZDalHiU0du+9UuDJJSByrmdiUptQxJIBPCuk3XZgEjsqc4JbCLQ5jZk4TmJTvHKjYbsMZh0nllQsoY/5rqjuhAHrWm02FLYSVNPCdCpQE5cqtL5iI0C02ALRLThQD1s93jRVN+XQn/hlntE+ppdNxuoQXFoSUAYimdR3Vbd11fOVoGBLSCDmnM980OeFWnp5h5WMKdsbtT7liJ/kT8TXh+Uhge5Yh34R6ClBq7jjWlRCMKiCTyMUXXcwSgSsqSDMZChKUItJ9SuPBkyJuK23DTXyjpOZsjcclZ+lDtqNomLQ0jo2ejWFSchpGkjWvLPsZaH1DoWChsj3lnAntlWZ7gaZ7s+SRIzfdKj9hsYR/nVJPcBQfKmLFWrAuxFtcT1QMbSjuOaFHfG8HeO/jL9ZXQe6r7u2cs9mEMtJSftZqUcx9ZUmhhmMQ1BIP8AKSCPKs09XZpxugoFiN1Yn3AZiO2h9ovMjd+uVZl3rlmPOkLqSLnn91D7RaIOVVu23XPOsTyirlNKdZN20jQZmo2dO8786qYanTTjx5DlzrchnLypkhJMsaKSIUM+NTe2fQ6OsMSeX5jSvrNZJUZ0HrrE0VZZw5pyP68aspMyygjJbLlZcjGjJIgZfGsDuybMdRM8ZURTKH/tDvFRLiDuHiKbcVSlHZir/ugkGQ2qOSpzrczs2wY6ykK4Hj30cEDSRUw9391Bq9x45px2YpXzYkMqCXFyOOH8tKZruSCgEaQKx3hcSH1lRJxHnRO72cKcG9OVLSWwMmWU6tiDeezrTTDi0pViQW4OI74k9lGdr2AqzsK+8PNNZb5V7C0CVElltWLKBlpRK+utYGVfwz8Ktmb9lvx/4JAIsXMh5hKDMLajyigAuP5m+0gGQpOvMU17OOSwyeEpqd5XH84eZVOFLZJVGpG5I4Sd/Cs6SSaXU7VtCnZ9kXbU84AAhnEFFwjKSJISPrK8hT7duz7TCQEpkiOuqCo8+XdW5AgAAYQNAMgBXiqNGrmk1V/I9UjTOpIcjnVYTXsURKPHxOlAn28Lqhuc66fxgALTyOQV3q4UdUrKqLXZEuJ4Tw1BGihwIrmhloLdps2IUOVZAKLrSoZKgLGp3HgeXZVDdjJkjPnuqdDglxkDUVH5mDqmB9nj+LgOVFzYgD9pXHh2Dd6190EUyjW5zZibsYG6K9fUEiYmNBxJyAHbMd9aeikwPHlVtmYC18kGB+LQnukjtJ4Uwp7d9iwpAOuqjzOZraGZOVXtsRUgmiIRNnyoZedytvCFDPcpJwqHMEemlHEpyqLjVEDQgf7DtjK/ZP407gv0I+IorZbTaRk6yDzQR6GmB2zzVOAjTPlTOTZB4/Bg822NWnJ5Jr248ZLhXizOWIRl2USaVOgOXOqmbWlSlAEynI9tKxaYoXg+FsP4VBX0ZExnB4USKsd1NnghPkaVNmj7K1ga9Fl5003L1rp7EK8jVuJjyqvn/Q0HqXXRtEllAbKCoyVCNKdLHOFOIQoiVDgTu7q59dNjx2mz/ZmVH7qRiI74A766JiM84rMisV1LjrXgNRSqrDTFCKTU5qJTXgNA49WnKlbaLaBbaugYClOhAWvDkcGIApSo6Eic9dIFNjTZWoJGp/WtcsvBRct9ogKWQ71EAwlfRpSHErVlCSk6T3GmiLJ0jXcFoQm2JSvoyh8FSPaqclRSOorF72YnMDMkCYinG0LBPoK5Zfbqm0hSA20lSwpKRmtt1HHIQZRmIhM866JdF4ptTDbwEYh1h9lQyWnkAdOUUzWliwfQ+ecFVNWdS++iQsQNfWhYaSAkS4rJKfUn7o1PdxqZYGWlGE9E376hKla4E8fxH6o762WOwhAASIAy/XGr7HYsA1JUTKlHUqOpP6ygVow1wCA3TXrbXHw/WtSCIr3HwyogLAmK8w16DNfYf9aICtbdZ1tVsUKpcTXAMDnVzGR4j48aDLUpLy1xksDTcocuBo0+msL7XGgxXGzmADaWp+uoRkTz/tTvsccV2qTwxj1rnfzdRClBKikEyoAwM+NP/wAnK5sjqeCz5itvGL8v6kIbl1wZOMHjKfFBHfT0wZg8vhXPbDaijolQYQ6nON2KDT9ZuG8SNawRNCNDQ+NWgVW1U8XCiMfGvCK+FSCa4JRaysJ6hSFcSJgcY3mkraOxpaS3CnEx0iytEYy5lhJ3mZXIEZAnQU7Wp0JSSdAM/wC3OucuXwpdpJx54RiIILbLLoSlehjGkxJ0OLTWGiJN6UAto2YJhpLKohxBXiXMylY+6ZiZ62u6aetkkYbOgaAjz3H4Vz/aEALDCB1G1Ygs5FaVnJREDEMoxDIgJMV0S5EQw0mdw8s/WKeXQXGM1rsnRNpcWYSUydeGIbs8uHDnQ6xslRLqxC1ZBJ+oncnt3nn2VN3G4pCSfZoziZkg5ADcAc+ZA4VtCamVRDBUTV0VQtVcEg4Y5142nEZNepbk1evQCuOKya86QyI8Pzqu0PhOWp4VZZ24EnWuOJqqo86g+vrAd9TInL9dvZXCla09mfpQ22OhMcOJMT2VuftQTI3gYu7Qn4RzoLfgwpA3lU9xTmO4+tBnUKCdnrclC2U4Q2pR37ieymfZC4lWVlQUQVLMkbhlFJyn7YrV1fjFepstpOrjn+Y1ebc1TaMfOkdDbuhgIKVKmZ86M2VuJE7h5f6Vy2wXC6txAUpZBWmesdJE7+FdYSOsajypFscrLm6+xV8TXiRQLHqK9Ir6vlVwRc2vtmBoCSmSFrVJlLSFJxEQNTiA8eVJ7CDk0tBS0OolvMOOJcxlo8gVJTJyz97fRbbK1Av9cBSGsKei3uF0GTmYhJCd2qVZyBQtLapAKiq1pOELn2aAB0iFTEHqhZ0JJUqRVFsQk7Yvl9br7y3IC4XKo6uJtspLYzgkwPdOpyFP+yDhW0gkzhGvbHwHnXO7mcJSSswEqU42YEqeTmE88ycspk55V0HYQfR++PICjk3GxjUwmrhpVTY3VckVMqQcqkEVa4KrSmgEtQnfWe2WnAkq7gK0rG6g15rxuJQOVcci6wMlRxq7hREiopTHYNK+Cs645sx4vaKUdEivjauXWP5aeRqpahiMdvhpVNjdxOqznCPNX9h51xxSM7SUEyAgTzUVYj3ZJHdVO0+iO2pWAzaHlcCB4Caq2nXPR95+FDoceC12fQYT51tS0IkIHhQ5tgDQDwowueOWVHnMXIjFc98NuWgtJ99sEqGGIjn3imIHOlHZiyRbbY5uASkdqusfJNNWOKa7LxjymhIqRcqnpeGlRSZpShchU1445FegVgve04Glq3hBidJOQnlJrjhFt1oKnlrObhUpBBEobszh6rhKRzEknOSDpNZk2ZRBbbVBTiQp6TiWtAKwvqyfcKkEz9dWoFfJAGJGLJHs7U9OakHJGGcREDIwJSCRnUHLOHMKFq6MFOASIKW2oUhagpQAKwpPDLTWKqZxcuZUNk54gMTQGYCh+0JEfZ484zrp2xtnw2VHOT4nKuX3UfZrwjrgyVbg2rqqTmd5IyjnOVdguRjAy2n7KAO+BXZNymPYLoqYNVN1MHWpFStxWdTaSKqq9Ka4JE76CWdWJ+aMWpUJNBLrPtSedBhQZfVCe2aiwcqyWi2gqUgTKNa0BXs+2iKYFbyZzNZNnV4klZ1WtSu7QeQqd8uFLKzwQYz5ED41VcnVZTyQaAehG6z75+26fAGKpv8AMugfZTHjnVly54BuAKj4k1kfVjcUriaD2CzQFZa1qN5shAxOomOOdZU0ouWooxgJTktWZGepq/D4e1bRgyT5EdB2fKChx1BkOuEzxCAE+oNElKrDc1nDdmZRoQ2Ce1XWPma1ECkaSdI0R21LgcqubrO0ZrQBSjonuoBtSsCzmThSpSUrVlkg+8dDG4TBiZ3UbfVApW2udSEtBwYklwgtg5rKhhSNRoog8td1FAlsLCkpCUlYhpohvooIU8hX7NRSSJ1CgNJxmRXzjQxYXyYmHyDkMEhKQoJzATgUYk5zvNWgKxjHCn4LK8pQ22v3XJAA1UkzPWKyMqoK09UqlTYkqnMrwZWhZMyZLaAJInEeNU9evX2IAK5mSpRAyAewnUKUFKkTAyAwznv0rsVlEAVyrZhgKtc7ukVCZmEiVJnicxXV7MMhQnuXhsakJqZBqCHM4qdTHK0iTV0VWBnVh0oHGK8XeqaGXcIX31vtZnKsSOqoGuGRnvRzorSk/VWIPbWx23QYyASPWsm2bBLWNOqCFDu18poK9e4Ix8UjfyzyrgVYS2iXFnJ+0PGSB6ete3av2BP3YrJtUqLKn+X+oVos6SmyIG8ifHOPSuO6H11yllxf8ifj8KpsjVbba10bTbe8CT2nM+Z8qiyABQOKErH6NJ9tEOuToHD8DTYmlS8x7Z0cwfEVs4F/mPyPPzr2ToynFaiCCMuyMqj0/GRWXZwqVY2SrM4TB+6FEJ8hWtUHWoSXK2jZH2kmWotUZ8q3NvAwKCrZjQ1rsSsUA6ilOqjVanMwKV9qlguoSkSro8KiQcKG3lEYzunElO/yzphUqVd9K+0ygp9YVKGUhLbqh7ygtEoAhJOSuH2zzrkCewJSkKSoFUI6zVpekErV9VQJk65TGjgHOouOHElakwogL6P7IScKWsJ0Up1tO7fG6rCScPSpgmGUsA4T0iR7J1QJjf8Ay4hrpVayZ+0vEFLIETaDCA2IgFKVhtUToRxqnr168CJRsoAbUtcYcS1kjcknPDoIjTurptlzFc5uIq+ckrELKyV8MRJmIJEfCK6JYfdFTe5oWyNJTX0xpUid9QNAYn0vKqX7TA/sa9OlUuqoHGF12TV62JTPOqTrVjoICt3V/P8AKuOL7a3jZUD9muYMWcqeQzMAqg/hGZ8QPOunXg/gbVzEUj2NKTa2494BRPZhj40bGQR2yTjSy2PrOoHdmT6UcbYlSBuTn4afChF7HFarMOC1HwQr86YWxCSePpXCg+3KlU1Sa0OpzqtKYoBByTSvfWT7n4UnyNMyaWb+/br/AIY+NaeC97+5gzdw6NdrYbYaTnk2n0n418YNabP7iPwJ/pFQc076g9Wao6IzEVrsrWFJPH/T86zLrf8AVT2UB2Zm09alO/U4rUsEBSlK6NtB0GJAIeJEnJYUBlOeWZzbm6UL3/eLR+BH/spooSexkSgqJg9d0dG8+R1W3EGUhEYRPVyAMZJOuVZekBSlSR1c0pkzLxGB13FmYA9oDl7qjlUH/wD853+L/wDTdErx/ajtc/8AVRVHp/P8EjDc6FItRClY1BUFX2jrOe/Pyrotj92uVbJftEV1aybuykkqbRdbI1Conl4VIfrwqvjSBK1Of3rMt7XlWh7f2j0rIdD+L41xxU2T3k5/lWhSZBEHdqOdQa1rQ7p3j1FA4G3891TXOk3iWHw7EgHrDinfHP8AKn2/fdPYa51eH1v1xp47jdB6eVjtlnjelZHekZ+BpmcAiBupYu795sn/AE6v6EUzmgKYnE/rurORWl/9eNZzSh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76668159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Japan’s opening up</a:t>
            </a:r>
          </a:p>
        </p:txBody>
      </p:sp>
      <p:sp>
        <p:nvSpPr>
          <p:cNvPr id="3" name="Content Placeholder 2"/>
          <p:cNvSpPr>
            <a:spLocks noGrp="1"/>
          </p:cNvSpPr>
          <p:nvPr>
            <p:ph idx="1"/>
          </p:nvPr>
        </p:nvSpPr>
        <p:spPr/>
        <p:txBody>
          <a:bodyPr/>
          <a:lstStyle/>
          <a:p>
            <a:endParaRPr lang="en-GB"/>
          </a:p>
        </p:txBody>
      </p:sp>
      <p:pic>
        <p:nvPicPr>
          <p:cNvPr id="4" name="Picture 3"/>
          <p:cNvPicPr>
            <a:picLocks noGrp="1" noChangeAspect="1" noChangeArrowheads="1"/>
          </p:cNvPicPr>
          <p:nvPr/>
        </p:nvPicPr>
        <p:blipFill>
          <a:blip r:embed="rId2" cstate="print"/>
          <a:srcRect/>
          <a:stretch>
            <a:fillRect/>
          </a:stretch>
        </p:blipFill>
        <p:spPr bwMode="auto">
          <a:xfrm>
            <a:off x="611560" y="1916832"/>
            <a:ext cx="7615262" cy="4786346"/>
          </a:xfrm>
          <a:prstGeom prst="rect">
            <a:avLst/>
          </a:prstGeom>
          <a:noFill/>
          <a:ln w="9525">
            <a:noFill/>
            <a:miter lim="800000"/>
            <a:headEnd/>
            <a:tailEnd/>
          </a:ln>
          <a:effectLst/>
        </p:spPr>
      </p:pic>
    </p:spTree>
    <p:extLst>
      <p:ext uri="{BB962C8B-B14F-4D97-AF65-F5344CB8AC3E}">
        <p14:creationId xmlns:p14="http://schemas.microsoft.com/office/powerpoint/2010/main" val="34694978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Japan’s opening up</a:t>
            </a:r>
          </a:p>
        </p:txBody>
      </p:sp>
      <p:sp>
        <p:nvSpPr>
          <p:cNvPr id="3" name="Content Placeholder 2"/>
          <p:cNvSpPr>
            <a:spLocks noGrp="1"/>
          </p:cNvSpPr>
          <p:nvPr>
            <p:ph idx="1"/>
          </p:nvPr>
        </p:nvSpPr>
        <p:spPr/>
        <p:txBody>
          <a:bodyPr>
            <a:normAutofit/>
          </a:bodyPr>
          <a:lstStyle/>
          <a:p>
            <a:r>
              <a:rPr lang="en-GB" dirty="0" smtClean="0"/>
              <a:t>Example:</a:t>
            </a:r>
          </a:p>
          <a:p>
            <a:pPr lvl="1"/>
            <a:r>
              <a:rPr lang="en-GB" dirty="0" err="1" smtClean="0"/>
              <a:t>P</a:t>
            </a:r>
            <a:r>
              <a:rPr lang="en-GB" baseline="-25000" dirty="0" err="1" smtClean="0"/>
              <a:t>sugar</a:t>
            </a:r>
            <a:r>
              <a:rPr lang="en-GB" dirty="0" smtClean="0"/>
              <a:t>/</a:t>
            </a:r>
            <a:r>
              <a:rPr lang="en-GB" dirty="0" err="1" smtClean="0"/>
              <a:t>P</a:t>
            </a:r>
            <a:r>
              <a:rPr lang="en-GB" baseline="-25000" dirty="0" err="1" smtClean="0"/>
              <a:t>silk</a:t>
            </a:r>
            <a:r>
              <a:rPr lang="en-GB" baseline="-25000" dirty="0" smtClean="0"/>
              <a:t> </a:t>
            </a:r>
            <a:r>
              <a:rPr lang="en-GB" dirty="0" smtClean="0"/>
              <a:t>was higher in Japan than in its trading partner during autarky</a:t>
            </a:r>
          </a:p>
          <a:p>
            <a:pPr lvl="1"/>
            <a:r>
              <a:rPr lang="en-GB" dirty="0" smtClean="0"/>
              <a:t>Japan had a comparative advantage in silk</a:t>
            </a:r>
          </a:p>
          <a:p>
            <a:pPr lvl="1"/>
            <a:r>
              <a:rPr lang="en-GB" dirty="0" smtClean="0"/>
              <a:t>With free trade, prices converged:</a:t>
            </a:r>
          </a:p>
          <a:p>
            <a:pPr lvl="2"/>
            <a:r>
              <a:rPr lang="en-GB" dirty="0" err="1"/>
              <a:t>P</a:t>
            </a:r>
            <a:r>
              <a:rPr lang="en-GB" baseline="-25000" dirty="0" err="1"/>
              <a:t>sugar</a:t>
            </a:r>
            <a:r>
              <a:rPr lang="en-GB" dirty="0"/>
              <a:t>/</a:t>
            </a:r>
            <a:r>
              <a:rPr lang="en-GB" dirty="0" err="1"/>
              <a:t>P</a:t>
            </a:r>
            <a:r>
              <a:rPr lang="en-GB" baseline="-25000" dirty="0" err="1"/>
              <a:t>silk</a:t>
            </a:r>
            <a:r>
              <a:rPr lang="en-GB" baseline="-25000" dirty="0"/>
              <a:t> </a:t>
            </a:r>
            <a:r>
              <a:rPr lang="en-GB" dirty="0" smtClean="0"/>
              <a:t>decreased in Japan </a:t>
            </a:r>
            <a:r>
              <a:rPr lang="en-GB" dirty="0" smtClean="0">
                <a:sym typeface="Wingdings" panose="05000000000000000000" pitchFamily="2" charset="2"/>
              </a:rPr>
              <a:t></a:t>
            </a:r>
            <a:r>
              <a:rPr lang="en-GB" dirty="0" smtClean="0"/>
              <a:t> </a:t>
            </a:r>
            <a:r>
              <a:rPr lang="en-GB" dirty="0" err="1" smtClean="0"/>
              <a:t>P</a:t>
            </a:r>
            <a:r>
              <a:rPr lang="en-GB" baseline="-25000" dirty="0" err="1" smtClean="0"/>
              <a:t>sugar</a:t>
            </a:r>
            <a:r>
              <a:rPr lang="en-GB" baseline="-25000" dirty="0" smtClean="0"/>
              <a:t>         , </a:t>
            </a:r>
            <a:r>
              <a:rPr lang="en-GB" dirty="0" err="1" smtClean="0"/>
              <a:t>P</a:t>
            </a:r>
            <a:r>
              <a:rPr lang="en-GB" baseline="-25000" dirty="0" err="1" smtClean="0"/>
              <a:t>silk</a:t>
            </a:r>
            <a:r>
              <a:rPr lang="en-GB" baseline="-25000" dirty="0" smtClean="0"/>
              <a:t> </a:t>
            </a:r>
          </a:p>
          <a:p>
            <a:pPr lvl="2"/>
            <a:r>
              <a:rPr lang="en-GB" dirty="0" smtClean="0"/>
              <a:t>Japan started exporting silk and importing sugar, along its comparative advantage</a:t>
            </a:r>
          </a:p>
          <a:p>
            <a:endParaRPr lang="en-GB" dirty="0"/>
          </a:p>
        </p:txBody>
      </p:sp>
      <p:sp>
        <p:nvSpPr>
          <p:cNvPr id="4" name="AutoShape 6" descr="data:image/jpeg;base64,/9j/4AAQSkZJRgABAQAAAQABAAD/2wCEAAkGBhQSERQUExQVFBQWFBoYGBQYFBcXGBgXFxcYGBcYGBUXHCYeFxojHBcVHy8gIycpLCwsFR4xNTAqNSYsLCkBCQoKDgwOGg8PGiwkHCQsLCwsLCwsKSwsLCwsLCwsKSwsLCksLCwsLCwpLCwsLCwqLCwsLCksLCksLCwsLCwsKf/AABEIAQkAvgMBIgACEQEDEQH/xAAbAAACAwEBAQAAAAAAAAAAAAAFBgIDBAcBAP/EAEgQAAEDAQUEBwMJBgMJAQEAAAECAxEABAUSITEGQVFhEyJxgZGhsSMywQcUJEJSYnLR8DM0c4Ky4UOS8RUWRFN0g6K0wjUl/8QAGQEAAwEBAQAAAAAAAAAAAAAAAQIDBAAF/8QAMREAAgIBAgMFBgYDAAAAAAAAAAECEQMhMQQSQRMyUXHwIjM0YYGxBSNCkaHBQ0TR/9oADAMBAAIRAxEAPwARd9rT88swCgTiIPLI5U7vrIB/W+ue3tai10LiYSpK8st+etNl1Xi48pYcUDCAoQmNTXjSNsoNrnKWVGXM/r/AURWrNFDGffd/EPSiTo6rZ515v65AeyMCTDneak8cx+IVF5UO/wA1e2vf2j1qHgOCdqhLCuSknzrfYVS00fuisu0qZs7vZPgauubrWZs8Mq0/66+Uvuif6/oEHz7UdoqP/EHsPpUrYesk8hXj37wOfxFQx7jvYHWgwvuNZLuzsw5OK9TW22Drp5z8axXefYrHB4+dap9foPhNyleyR3etarWvNP4qHW391JH2T5UsXFtA4osIUSfalJUdTkSJrZj1xz9dCeaL54MbEjrnsVQDa0TZmP4qvQ0fH7Q/zUB2sH0Zn+Mr0NJ+G++XkDi9izZP90/7iqw7cjNj8Kv/AJrfsqfon/cNYtuf8DsV/wDNaMHxr+pGXuQfdP7Px9abdjRm92j0pTun9l3n1pt2N/xvxD0pZ++l5v7np5fhY/QDbRK+jL/Gf66AuaUc2k/d1fjP9VAnNK1y2R40OpouzfTPd2lLF176Zrv0qUhgHfzwICRMhYJ/1pp2KthW47ijJAHdJpEvRQ6VXWB63rXQNlkAOGBGJkHtzqWRUkehCV4peZsQiXnh+H0ra+fZI7aytfvLw+6g+tbHI6LsJryv8rIvug23Ahc7pqy3ogHuNe3h7s8hUra4Cn+X4VDwHRgvtqWXObZ9Kq2VVNkHI+tbbasKZjij4UL2McHzZQ4H4Vpjrw8vk1/Yj76DltHUQeQqFqEOtnjHpVloTLKaoeXjU3g6xTExu7eFQgm3oOQvBA6RPaaHWFXsn08HpntAo89dylkFUJjhmapFxoTizV1jKs9T4VtcJOw4/Z3BjomynsVXPriei0Mpznpp7oIrplpu/qFCTAM65xNIatm3bM+lxXWbSsKJGeXZurTgXLGSfVDZ5c8oteI6q/a/5vSgO1n7q1/GP9KqKM3k2t5AQScQUoZbooXtd+6t/wAc+iqT8PTWdX4EeK1RdsiJsh/iGsO3WjHYv4Vu2TURZD/EVWLboSmz/wA/wrRh+NfmyMl+SDrnEszzNN+x3+N+IelKlxLAZg/aNN2yCcnvxD0pJ++l5s9PL8JD6fYX9pD7BX8Q/wBVA3dKPbSoizq5OEf+VAHdK2y2R4sOppuume7hlS1dQpnu9OVRmOI95q6544vjTpsW+pTyhJPsspOgrVa/kwUtRJfQJ+5/ejdybJ/N3MfSJV1cMBMd+tTyvmSo2YckY4pxe7qjG0g/OnAT/hpPmaI9F7JXImtX+xgHi6FjNATEcDM1abF1SMSc+Vec8U+05q0J8yqgDbUSkH7nwq9QBaSeKPhW1d0SkJ6QZCNKsTdoDYRjGQiYqb4fJWw3PEF9HLQy+rSvsi+ltNpxnClKp8yMqekXcAgJx98Vzmz3Ol+3LZbUS1jJWqNY96O+RWnBhkoTjPS6/hiuSbVDRcrLlshRxN2dJIA3uZ7iNE8T4U4WK6wkBKQEgcBlXtiswQkJSAABAG4AaUQK4ECnpR0iaFEy2ixgDKsDjVEnFTWR6mSGoF2hisD6ONFXKw2kUQUKF63YW1dMx1VJzw7jxgbuysVrvdq0stIWooIeBXyBCgSO+PGmS0p1pEv+xdG5iAyV4Tvq+BrnTe5myx0HfZtltLK0oVKA4YMz51h2pYbUqzhxWFHXzmM4GU1ouW22DoEnJon3kFZEKGRymrbVaruWAFqbVGkqmKWEXHO8nn5k2/Y5RZu1lOFQQZSFnCTvFNuyByd/GPQVjRbbsTkOiFWC/wC70+6pA7JHpXODc3LxNU+JUsKx1tQL206rS/4k+YpZLkjd406O7Q3eRnhV2gmsK74u0Z4E/wCQ1p5rS0MCVA66Wz29mdM9hbyodZtrbEj9miOxBrextW2r3Un/AC1OV+AwvpvG8z9Zw/yD8qsaXei9FOeCR8KcrFtF06ihpslQEyYTWG9r5tTLZV83BhUR0sqM74SNKn2l7JFZYnF1LRgdu67zOrqh3j8quTcVv+taiO/+1V2S+7wtC8CGG0EjIrKt1U3i9eCFhC1tIOEnITkKLlW9Bhjc3UU2zf8A7uWo/wDGLmq0bPvHJVrc7jS3a73tKT13905CKaTs+sMhz5yokoxZpHCYo3STbQJ45Qlytaio/Z7YhxcvOFpCiMZXAPDLnTp8nV34W1uEZqVAP3RSyPnIR7dSSkkQkJBM6z4T409bHn6OntrssrVIOKLT1GhurxVCFVYDWdG0sKKx2tNaVKyrLaKJwPcFYn01vdrC6aBwMtKaWNoLPiaVxTmKabcrI0uW4ylXOjF0yclaEJ9qQI41e1da4kpy5V5bGykndw7qssdveUCAs8ABAr0nzVoYFV6he47kZdKg6vo4G8RNGf8AdixJ1tA8RSszZXVuIbUVDGoCZ40U2j2PNmQhfSlYUsJg/rlUqd02M+XogqLnu8avg94qXzW7h/iClZuwpxqCswI8TR/YpttVq6PDMScxIyp5Y5KPNeginFui20pu7CYcAMGIkZ0MuN+JzCsuFNd/7MofdBwxhG6BM8cqrum4Wk4siCMjUXLSrHVeBo2QVifcOnVjwNGLxPWHaaE7IqBtC4j3POit6CFDtryp3ynq8R7/APb7GaxufSmByX6Vscu1p20+0GIJbO/TPOh1gP0tjsX6UVZ/br/hn1q3DrRIz5W4+1F0wBtPdTLPTFCQJsqznnnuia1lc2NvkyP6azbb2RLk4hOCyrUMyM8vGptH6G1/BH9Na8iqKIRm5SuTtgC3MqQhJUCArME6EQBHnThsqfYjtjwEUNvuwKesiejzUyjNMZwUTI8q0bLOFNlJiYUQM9YCd/bUtOU1ZnKWVyaHBrSphYpTcttpVopKO7IeJ86yO33amj1w04OSwk+BoUcpDs46IqlS89aXLDfqnclIUg8zI8q3Wt1SWwdNKWx0X2lzM1ieVwoHeV8PEw0kTvxH8qGgvOEdJaG0/dSQfjRSFcg5bjKTS9aMwRXrljcQZQ7jHj3c6obWog4gAeVGvAQBWcg2pqRkVjLUa/3qvacgPrCQAAQMsswK0XU3itCMicJxcPd3Tuqb13B62QokpUCs4eRgjxBrfGaWhhlCXe6E9nrsUm3spWrEcOPskZUxbfr/AHZH31KPcI+NZdn0BV5OqAgIbAHgK823dm1Nj7DJP+Y/2pbuSfyB+kX2FSVniv0ov8nY+lLUQcmyfE0Pstn+jKXO+BzKqYNiW/pD/wB1tKfKa1cQ0oRj66EMW7YxWd4KJJMZjU1C6xix/jOfGl+9L2W0shEZjeJo1s8o9FO8mTXmtmpR0MmxGVoX+E+tG7399PbQTYxwm0rznqmjd8Hrp7awT7rPS4i+31+RgseVrs/8/pRdtJNoUNSWz60Fsavpdn/n9KOWEfSz+A+tW4fZGfPsA9ssisHP6Iv4V9ZP3Bo8WgPKpbZjrr/6Vz4VG7HP/wCezzajyrXk7iMuLvBK6s8JnJTYPYUpSFDyB761XbYQG8A+0o+KiazXNa0kNNhQJLRy4ED+9ELCoiQQQeBrMenkV7gW9dnlOKGJZSgfVG/tO7uz50EtWyjQckJTAJhCQCCFQT946ZTpNdFKARnVPzccAOyqRm0tCTxp7i/c12dGO/qjPq8sya2bQukN9lEXG88qDbRPSmkZVRAIu4Lw4jKfeUnPr8ASDkNay23ZtKlygAJkwkJAiVYtRmSB1QeA0oxdZByoqLEneB6U0ZOK0IyxqW4m2e7ltqOcpOXPvO+OOtX2mzYc+NMFqYSBpQO8FZRSt2w1QHsdmwdIRqcWfARIFfXIIfIjNDAB5FaiqO4EVJg4XSNys/8Ax9Kr2bf61ocJ1WO2Mz4VaGtsnnfLBR8QpsWjE/a3OLmHwoTte9NrfP2UJT5T8aPfJ8j6Opf23VHzpUvh7G++d6no7gQPhWmKuZhl3TYURZWkb1ODLso18nYxLtKjvUR4UFvS1BoMTuST4ijfyaohl1XEk1XiN/XiSxbGa+0e1XlEJ0pi2ZHse/4Uu3yuVufhFMmzhhkdtYPE1dECtij9KV+E0dvpXXT2/Cgex6k/Ojh+waPXjZ1OPJSmJk7+VY5K1R6XFNdvfkCrJlbLP2r/AKaPWQxazP2D60I/2ctu12YqiCVjIz9WitiP0sj7ivWrYU1SZlzNNNoDbYwXF6/uq/UVTdpPzKz8OjPpVHyhvLS6MECWVhU/ZkTHOrrnTNhs6uCTWrJ3EZsa1PNmc7QgfcPpTbaF9cHin0/1pN2etGG0pVHuoV3wKOWe+OmWkxhCmyrDzCgCfMVCMG4WerxeRLNyvqkHmnKzWm8RIAGdUWh0xCdTpVVmaCCSTKuPwFKC0a/nqUqSFkAqnKROWuWp40J2lcQE6wOZ+O4VotgCzMJJG8jh6Gl28Lv6USoYkpJAB08KahefoX3U5hWneFaUxOKpUu1jAU7sIhI3JExkKPN2oERvpNhk0UW4kTQC3OSeyjdsXrS7ajEmiicmUPkJbWvfE+AyHZMUtXRbEtLdKjB6JQTzURFMl+WcJsiVD/EKcuWudJz1nMYpGZ0nOt2GFRd9TDnyKb02R1TY5nBYWz90qrn6OstJ4rUrxJPxron7Kwn7rHnFc+szKkrGIaI9arw6uf1M2V1E+2jfLhByASkCKePk6bizGlW8EtmyGBLpXwzAn8qcdiGiiynLOKGd235jRpRVeAAv52H3BuyFNFzohpIpOvhyXnJ1xiPKnK6BLKScqxFnsgJsisJtRzT7pzmmuyn6UnMHXTsoMflLsY0R4N1WflTs491C+5ApVhd2Vz8T2snKqD16Mn5xZsiQFKJIGkpNeIsxVadSBgIxd/Gllz5XW9zTh7gKzr+V/gyrxFVWGV3RHtKVGjby5HlLR0aFu9RQJGcSRRC5bmdTYmkKSpKwkgppfX8rq9zPiqqj8rDx0ZH+Y1R45uNUDtBiujZ50PgrSUpwkFWWU1qNxrYeaKJW2ltaVKMAgqKSMt+aaU0fKVaVH9mkDvNQe+UG05iER30qxyiqKZM7yzU2dFERzisK+kKoSkRP2oPpFfWC8Q62hxHuqTI79R2gyO6tjS8ufZWfY1p2DFWhxOSmF9spjyOdZrTbUhJHRuczhPhNG331ASKGuW1eczXWU9nwATttBOSXAf4a/wAorTZypYkAiOOVaFYpzqxL4ApbFaXQrtq4mhTVkQ44EOGEGcRmMoM51ptT0kmhFusvSJKeGffw8z5UYrUnkejGS22CxrQELXKUxHXiI00oE5s5doM9Lof+ZS67dB4UKtFmKFQR1TrlW6MW+p5x1C0X7Yy2W1upUkiCMW6hTFtuxsmFJM8yaQX7MkLIGICJGIZ1AWNRzoqCXUpGDnsrOjp2pu9GgT/lJr135QLNEJKh+FJFc4bZM6TVqrIrck0HCN6sbs9NPsPLe0lmUZDalHiU0du+9UuDJJSByrmdiUptQxJIBPCuk3XZgEjsqc4JbCLQ5jZk4TmJTvHKjYbsMZh0nllQsoY/5rqjuhAHrWm02FLYSVNPCdCpQE5cqtL5iI0C02ALRLThQD1s93jRVN+XQn/hlntE+ppdNxuoQXFoSUAYimdR3Vbd11fOVoGBLSCDmnM980OeFWnp5h5WMKdsbtT7liJ/kT8TXh+Uhge5Yh34R6ClBq7jjWlRCMKiCTyMUXXcwSgSsqSDMZChKUItJ9SuPBkyJuK23DTXyjpOZsjcclZ+lDtqNomLQ0jo2ejWFSchpGkjWvLPsZaH1DoWChsj3lnAntlWZ7gaZ7s+SRIzfdKj9hsYR/nVJPcBQfKmLFWrAuxFtcT1QMbSjuOaFHfG8HeO/jL9ZXQe6r7u2cs9mEMtJSftZqUcx9ZUmhhmMQ1BIP8AKSCPKs09XZpxugoFiN1Yn3AZiO2h9ovMjd+uVZl3rlmPOkLqSLnn91D7RaIOVVu23XPOsTyirlNKdZN20jQZmo2dO8786qYanTTjx5DlzrchnLypkhJMsaKSIUM+NTe2fQ6OsMSeX5jSvrNZJUZ0HrrE0VZZw5pyP68aspMyygjJbLlZcjGjJIgZfGsDuybMdRM8ZURTKH/tDvFRLiDuHiKbcVSlHZir/ugkGQ2qOSpzrczs2wY6ykK4Hj30cEDSRUw9391Bq9x45px2YpXzYkMqCXFyOOH8tKZruSCgEaQKx3hcSH1lRJxHnRO72cKcG9OVLSWwMmWU6tiDeezrTTDi0pViQW4OI74k9lGdr2AqzsK+8PNNZb5V7C0CVElltWLKBlpRK+utYGVfwz8Ktmb9lvx/4JAIsXMh5hKDMLajyigAuP5m+0gGQpOvMU17OOSwyeEpqd5XH84eZVOFLZJVGpG5I4Sd/Cs6SSaXU7VtCnZ9kXbU84AAhnEFFwjKSJISPrK8hT7duz7TCQEpkiOuqCo8+XdW5AgAAYQNAMgBXiqNGrmk1V/I9UjTOpIcjnVYTXsURKPHxOlAn28Lqhuc66fxgALTyOQV3q4UdUrKqLXZEuJ4Tw1BGihwIrmhloLdps2IUOVZAKLrSoZKgLGp3HgeXZVDdjJkjPnuqdDglxkDUVH5mDqmB9nj+LgOVFzYgD9pXHh2Dd6190EUyjW5zZibsYG6K9fUEiYmNBxJyAHbMd9aeikwPHlVtmYC18kGB+LQnukjtJ4Uwp7d9iwpAOuqjzOZraGZOVXtsRUgmiIRNnyoZedytvCFDPcpJwqHMEemlHEpyqLjVEDQgf7DtjK/ZP407gv0I+IorZbTaRk6yDzQR6GmB2zzVOAjTPlTOTZB4/Bg822NWnJ5Jr248ZLhXizOWIRl2USaVOgOXOqmbWlSlAEynI9tKxaYoXg+FsP4VBX0ZExnB4USKsd1NnghPkaVNmj7K1ga9Fl5003L1rp7EK8jVuJjyqvn/Q0HqXXRtEllAbKCoyVCNKdLHOFOIQoiVDgTu7q59dNjx2mz/ZmVH7qRiI74A766JiM84rMisV1LjrXgNRSqrDTFCKTU5qJTXgNA49WnKlbaLaBbaugYClOhAWvDkcGIApSo6Eic9dIFNjTZWoJGp/WtcsvBRct9ogKWQ71EAwlfRpSHErVlCSk6T3GmiLJ0jXcFoQm2JSvoyh8FSPaqclRSOorF72YnMDMkCYinG0LBPoK5Zfbqm0hSA20lSwpKRmtt1HHIQZRmIhM866JdF4ptTDbwEYh1h9lQyWnkAdOUUzWliwfQ+ecFVNWdS++iQsQNfWhYaSAkS4rJKfUn7o1PdxqZYGWlGE9E376hKla4E8fxH6o762WOwhAASIAy/XGr7HYsA1JUTKlHUqOpP6ygVow1wCA3TXrbXHw/WtSCIr3HwyogLAmK8w16DNfYf9aICtbdZ1tVsUKpcTXAMDnVzGR4j48aDLUpLy1xksDTcocuBo0+msL7XGgxXGzmADaWp+uoRkTz/tTvsccV2qTwxj1rnfzdRClBKikEyoAwM+NP/wAnK5sjqeCz5itvGL8v6kIbl1wZOMHjKfFBHfT0wZg8vhXPbDaijolQYQ6nON2KDT9ZuG8SNawRNCNDQ+NWgVW1U8XCiMfGvCK+FSCa4JRaysJ6hSFcSJgcY3mkraOxpaS3CnEx0iytEYy5lhJ3mZXIEZAnQU7Wp0JSSdAM/wC3OucuXwpdpJx54RiIILbLLoSlehjGkxJ0OLTWGiJN6UAto2YJhpLKohxBXiXMylY+6ZiZ62u6aetkkYbOgaAjz3H4Vz/aEALDCB1G1Ygs5FaVnJREDEMoxDIgJMV0S5EQw0mdw8s/WKeXQXGM1rsnRNpcWYSUydeGIbs8uHDnQ6xslRLqxC1ZBJ+oncnt3nn2VN3G4pCSfZoziZkg5ADcAc+ZA4VtCamVRDBUTV0VQtVcEg4Y5142nEZNepbk1evQCuOKya86QyI8Pzqu0PhOWp4VZZ24EnWuOJqqo86g+vrAd9TInL9dvZXCla09mfpQ22OhMcOJMT2VuftQTI3gYu7Qn4RzoLfgwpA3lU9xTmO4+tBnUKCdnrclC2U4Q2pR37ieymfZC4lWVlQUQVLMkbhlFJyn7YrV1fjFepstpOrjn+Y1ebc1TaMfOkdDbuhgIKVKmZ86M2VuJE7h5f6Vy2wXC6txAUpZBWmesdJE7+FdYSOsajypFscrLm6+xV8TXiRQLHqK9Ir6vlVwRc2vtmBoCSmSFrVJlLSFJxEQNTiA8eVJ7CDk0tBS0OolvMOOJcxlo8gVJTJyz97fRbbK1Av9cBSGsKei3uF0GTmYhJCd2qVZyBQtLapAKiq1pOELn2aAB0iFTEHqhZ0JJUqRVFsQk7Yvl9br7y3IC4XKo6uJtspLYzgkwPdOpyFP+yDhW0gkzhGvbHwHnXO7mcJSSswEqU42YEqeTmE88ycspk55V0HYQfR++PICjk3GxjUwmrhpVTY3VckVMqQcqkEVa4KrSmgEtQnfWe2WnAkq7gK0rG6g15rxuJQOVcci6wMlRxq7hREiopTHYNK+Cs645sx4vaKUdEivjauXWP5aeRqpahiMdvhpVNjdxOqznCPNX9h51xxSM7SUEyAgTzUVYj3ZJHdVO0+iO2pWAzaHlcCB4Caq2nXPR95+FDoceC12fQYT51tS0IkIHhQ5tgDQDwowueOWVHnMXIjFc98NuWgtJ99sEqGGIjn3imIHOlHZiyRbbY5uASkdqusfJNNWOKa7LxjymhIqRcqnpeGlRSZpShchU1445FegVgve04Glq3hBidJOQnlJrjhFt1oKnlrObhUpBBEobszh6rhKRzEknOSDpNZk2ZRBbbVBTiQp6TiWtAKwvqyfcKkEz9dWoFfJAGJGLJHs7U9OakHJGGcREDIwJSCRnUHLOHMKFq6MFOASIKW2oUhagpQAKwpPDLTWKqZxcuZUNk54gMTQGYCh+0JEfZ484zrp2xtnw2VHOT4nKuX3UfZrwjrgyVbg2rqqTmd5IyjnOVdguRjAy2n7KAO+BXZNymPYLoqYNVN1MHWpFStxWdTaSKqq9Ka4JE76CWdWJ+aMWpUJNBLrPtSedBhQZfVCe2aiwcqyWi2gqUgTKNa0BXs+2iKYFbyZzNZNnV4klZ1WtSu7QeQqd8uFLKzwQYz5ED41VcnVZTyQaAehG6z75+26fAGKpv8AMugfZTHjnVly54BuAKj4k1kfVjcUriaD2CzQFZa1qN5shAxOomOOdZU0ouWooxgJTktWZGepq/D4e1bRgyT5EdB2fKChx1BkOuEzxCAE+oNElKrDc1nDdmZRoQ2Ce1XWPma1ECkaSdI0R21LgcqubrO0ZrQBSjonuoBtSsCzmThSpSUrVlkg+8dDG4TBiZ3UbfVApW2udSEtBwYklwgtg5rKhhSNRoog8td1FAlsLCkpCUlYhpohvooIU8hX7NRSSJ1CgNJxmRXzjQxYXyYmHyDkMEhKQoJzATgUYk5zvNWgKxjHCn4LK8pQ22v3XJAA1UkzPWKyMqoK09UqlTYkqnMrwZWhZMyZLaAJInEeNU9evX2IAK5mSpRAyAewnUKUFKkTAyAwznv0rsVlEAVyrZhgKtc7ukVCZmEiVJnicxXV7MMhQnuXhsakJqZBqCHM4qdTHK0iTV0VWBnVh0oHGK8XeqaGXcIX31vtZnKsSOqoGuGRnvRzorSk/VWIPbWx23QYyASPWsm2bBLWNOqCFDu18poK9e4Ix8UjfyzyrgVYS2iXFnJ+0PGSB6ete3av2BP3YrJtUqLKn+X+oVos6SmyIG8ifHOPSuO6H11yllxf8ifj8KpsjVbba10bTbe8CT2nM+Z8qiyABQOKErH6NJ9tEOuToHD8DTYmlS8x7Z0cwfEVs4F/mPyPPzr2ToynFaiCCMuyMqj0/GRWXZwqVY2SrM4TB+6FEJ8hWtUHWoSXK2jZH2kmWotUZ8q3NvAwKCrZjQ1rsSsUA6ilOqjVanMwKV9qlguoSkSro8KiQcKG3lEYzunElO/yzphUqVd9K+0ygp9YVKGUhLbqh7ygtEoAhJOSuH2zzrkCewJSkKSoFUI6zVpekErV9VQJk65TGjgHOouOHElakwogL6P7IScKWsJ0Up1tO7fG6rCScPSpgmGUsA4T0iR7J1QJjf8Ay4hrpVayZ+0vEFLIETaDCA2IgFKVhtUToRxqnr168CJRsoAbUtcYcS1kjcknPDoIjTurptlzFc5uIq+ckrELKyV8MRJmIJEfCK6JYfdFTe5oWyNJTX0xpUid9QNAYn0vKqX7TA/sa9OlUuqoHGF12TV62JTPOqTrVjoICt3V/P8AKuOL7a3jZUD9muYMWcqeQzMAqg/hGZ8QPOunXg/gbVzEUj2NKTa2494BRPZhj40bGQR2yTjSy2PrOoHdmT6UcbYlSBuTn4afChF7HFarMOC1HwQr86YWxCSePpXCg+3KlU1Sa0OpzqtKYoBByTSvfWT7n4UnyNMyaWb+/br/AIY+NaeC97+5gzdw6NdrYbYaTnk2n0n418YNabP7iPwJ/pFQc076g9Wao6IzEVrsrWFJPH/T86zLrf8AVT2UB2Zm09alO/U4rUsEBSlK6NtB0GJAIeJEnJYUBlOeWZzbm6UL3/eLR+BH/spooSexkSgqJg9d0dG8+R1W3EGUhEYRPVyAMZJOuVZekBSlSR1c0pkzLxGB13FmYA9oDl7qjlUH/wD853+L/wDTdErx/ajtc/8AVRVHp/P8EjDc6FItRClY1BUFX2jrOe/Pyrotj92uVbJftEV1aybuykkqbRdbI1Conl4VIfrwqvjSBK1Of3rMt7XlWh7f2j0rIdD+L41xxU2T3k5/lWhSZBEHdqOdQa1rQ7p3j1FA4G3891TXOk3iWHw7EgHrDinfHP8AKn2/fdPYa51eH1v1xp47jdB6eVjtlnjelZHekZ+BpmcAiBupYu795sn/AE6v6EUzmgKYnE/rurORWl/9eNZzSh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Down Arrow 5"/>
          <p:cNvSpPr/>
          <p:nvPr/>
        </p:nvSpPr>
        <p:spPr>
          <a:xfrm>
            <a:off x="6367873" y="4195057"/>
            <a:ext cx="28803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Up Arrow 6"/>
          <p:cNvSpPr/>
          <p:nvPr/>
        </p:nvSpPr>
        <p:spPr>
          <a:xfrm>
            <a:off x="7380312" y="4123049"/>
            <a:ext cx="288032" cy="43204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2880484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Japan’s opening up</a:t>
            </a:r>
          </a:p>
        </p:txBody>
      </p:sp>
      <p:sp>
        <p:nvSpPr>
          <p:cNvPr id="3" name="Content Placeholder 2"/>
          <p:cNvSpPr>
            <a:spLocks noGrp="1"/>
          </p:cNvSpPr>
          <p:nvPr>
            <p:ph idx="1"/>
          </p:nvPr>
        </p:nvSpPr>
        <p:spPr/>
        <p:txBody>
          <a:bodyPr/>
          <a:lstStyle/>
          <a:p>
            <a:r>
              <a:rPr lang="en-GB" dirty="0" smtClean="0"/>
              <a:t>Recap:</a:t>
            </a:r>
          </a:p>
          <a:p>
            <a:pPr lvl="1"/>
            <a:r>
              <a:rPr lang="en-GB" dirty="0" smtClean="0"/>
              <a:t>Japan’s opening up led to price convergence</a:t>
            </a:r>
          </a:p>
          <a:p>
            <a:pPr lvl="1"/>
            <a:r>
              <a:rPr lang="en-GB" dirty="0" smtClean="0"/>
              <a:t>It started exporting goods for which its autarky prices were relatively lower</a:t>
            </a:r>
          </a:p>
        </p:txBody>
      </p:sp>
    </p:spTree>
    <p:extLst>
      <p:ext uri="{BB962C8B-B14F-4D97-AF65-F5344CB8AC3E}">
        <p14:creationId xmlns:p14="http://schemas.microsoft.com/office/powerpoint/2010/main" val="329054024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Gaza blockade</a:t>
            </a:r>
            <a:endParaRPr lang="en-GB" dirty="0"/>
          </a:p>
        </p:txBody>
      </p:sp>
      <p:sp>
        <p:nvSpPr>
          <p:cNvPr id="3" name="Content Placeholder 2"/>
          <p:cNvSpPr>
            <a:spLocks noGrp="1"/>
          </p:cNvSpPr>
          <p:nvPr>
            <p:ph idx="1"/>
          </p:nvPr>
        </p:nvSpPr>
        <p:spPr/>
        <p:txBody>
          <a:bodyPr>
            <a:normAutofit/>
          </a:bodyPr>
          <a:lstStyle/>
          <a:p>
            <a:r>
              <a:rPr lang="en-GB" dirty="0" smtClean="0"/>
              <a:t>Gaza </a:t>
            </a:r>
            <a:r>
              <a:rPr lang="en-GB" dirty="0"/>
              <a:t>Strip came </a:t>
            </a:r>
            <a:r>
              <a:rPr lang="en-GB" dirty="0" smtClean="0"/>
              <a:t>close to </a:t>
            </a:r>
            <a:r>
              <a:rPr lang="en-GB" dirty="0"/>
              <a:t>being autarkic, as a result of an Israeli and Egyptian blockade that </a:t>
            </a:r>
            <a:r>
              <a:rPr lang="en-GB" dirty="0" smtClean="0"/>
              <a:t>was imposed between 2007 </a:t>
            </a:r>
            <a:r>
              <a:rPr lang="en-GB" dirty="0"/>
              <a:t>and </a:t>
            </a:r>
            <a:r>
              <a:rPr lang="en-GB" dirty="0" smtClean="0"/>
              <a:t>2010</a:t>
            </a:r>
          </a:p>
          <a:p>
            <a:endParaRPr lang="en-GB" dirty="0"/>
          </a:p>
        </p:txBody>
      </p:sp>
      <p:pic>
        <p:nvPicPr>
          <p:cNvPr id="4" name="Picture 5" descr="http://www.worldcare.co.nz/blog/wp-content/uploads/2014/07/46188929_isr_w_bank_gaza_416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396275"/>
            <a:ext cx="5040792" cy="3029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48018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Gaza blockade</a:t>
            </a:r>
            <a:endParaRPr lang="en-GB" dirty="0"/>
          </a:p>
        </p:txBody>
      </p:sp>
      <p:sp>
        <p:nvSpPr>
          <p:cNvPr id="3" name="Content Placeholder 2"/>
          <p:cNvSpPr>
            <a:spLocks noGrp="1"/>
          </p:cNvSpPr>
          <p:nvPr>
            <p:ph idx="1"/>
          </p:nvPr>
        </p:nvSpPr>
        <p:spPr/>
        <p:txBody>
          <a:bodyPr>
            <a:normAutofit/>
          </a:bodyPr>
          <a:lstStyle/>
          <a:p>
            <a:r>
              <a:rPr lang="en-GB" dirty="0" smtClean="0"/>
              <a:t>What </a:t>
            </a:r>
            <a:r>
              <a:rPr lang="en-GB" dirty="0"/>
              <a:t>can the blockade on the Gaza Strip teach us about the gains </a:t>
            </a:r>
            <a:r>
              <a:rPr lang="en-GB" dirty="0" smtClean="0"/>
              <a:t>from trade?</a:t>
            </a:r>
          </a:p>
          <a:p>
            <a:r>
              <a:rPr lang="en-GB" dirty="0" smtClean="0"/>
              <a:t>Economists </a:t>
            </a:r>
            <a:r>
              <a:rPr lang="en-GB" dirty="0" err="1" smtClean="0"/>
              <a:t>Haggay</a:t>
            </a:r>
            <a:r>
              <a:rPr lang="en-GB" dirty="0" smtClean="0"/>
              <a:t> </a:t>
            </a:r>
            <a:r>
              <a:rPr lang="en-GB" dirty="0" err="1"/>
              <a:t>Etkes</a:t>
            </a:r>
            <a:r>
              <a:rPr lang="en-GB" dirty="0"/>
              <a:t> and </a:t>
            </a:r>
            <a:r>
              <a:rPr lang="en-GB" dirty="0" err="1"/>
              <a:t>Assaf</a:t>
            </a:r>
            <a:r>
              <a:rPr lang="en-GB" dirty="0"/>
              <a:t> </a:t>
            </a:r>
            <a:r>
              <a:rPr lang="en-GB" dirty="0" err="1" smtClean="0"/>
              <a:t>Zimring</a:t>
            </a:r>
            <a:r>
              <a:rPr lang="en-GB" dirty="0" smtClean="0"/>
              <a:t> looked at trade, employment and price data to look at the consequences of the blockade on the Gaza economy</a:t>
            </a:r>
            <a:endParaRPr lang="en-GB" dirty="0"/>
          </a:p>
          <a:p>
            <a:endParaRPr lang="en-GB" dirty="0"/>
          </a:p>
        </p:txBody>
      </p:sp>
    </p:spTree>
    <p:extLst>
      <p:ext uri="{BB962C8B-B14F-4D97-AF65-F5344CB8AC3E}">
        <p14:creationId xmlns:p14="http://schemas.microsoft.com/office/powerpoint/2010/main" val="2952657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Opportunity cost</a:t>
            </a:r>
            <a:endParaRPr lang="en-GB" dirty="0"/>
          </a:p>
        </p:txBody>
      </p:sp>
      <p:sp>
        <p:nvSpPr>
          <p:cNvPr id="3" name="Content Placeholder 2"/>
          <p:cNvSpPr>
            <a:spLocks noGrp="1"/>
          </p:cNvSpPr>
          <p:nvPr>
            <p:ph idx="1"/>
          </p:nvPr>
        </p:nvSpPr>
        <p:spPr/>
        <p:txBody>
          <a:bodyPr>
            <a:normAutofit/>
          </a:bodyPr>
          <a:lstStyle/>
          <a:p>
            <a:r>
              <a:rPr lang="en-GB" i="1" dirty="0" smtClean="0"/>
              <a:t>Who is better at mowing the lawn? </a:t>
            </a:r>
          </a:p>
          <a:p>
            <a:pPr lvl="1"/>
            <a:r>
              <a:rPr lang="en-GB" b="1" i="1" dirty="0" smtClean="0"/>
              <a:t>David Beckham. </a:t>
            </a:r>
            <a:r>
              <a:rPr lang="en-GB" i="1" dirty="0" smtClean="0"/>
              <a:t>He can do it in 2 hours rather than 4.  He has an absolute advantage in mowing the lawn.</a:t>
            </a:r>
          </a:p>
          <a:p>
            <a:r>
              <a:rPr lang="en-GB" i="1" dirty="0" smtClean="0"/>
              <a:t>Who has a comparative advantage in mowing the lawn? </a:t>
            </a:r>
          </a:p>
        </p:txBody>
      </p:sp>
    </p:spTree>
    <p:extLst>
      <p:ext uri="{BB962C8B-B14F-4D97-AF65-F5344CB8AC3E}">
        <p14:creationId xmlns:p14="http://schemas.microsoft.com/office/powerpoint/2010/main" val="220733861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Gaza blockade</a:t>
            </a:r>
          </a:p>
        </p:txBody>
      </p:sp>
      <p:sp>
        <p:nvSpPr>
          <p:cNvPr id="3" name="Content Placeholder 2"/>
          <p:cNvSpPr>
            <a:spLocks noGrp="1"/>
          </p:cNvSpPr>
          <p:nvPr>
            <p:ph idx="1"/>
          </p:nvPr>
        </p:nvSpPr>
        <p:spPr/>
        <p:txBody>
          <a:bodyPr/>
          <a:lstStyle/>
          <a:p>
            <a:endParaRPr lang="en-GB" dirty="0"/>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348880"/>
            <a:ext cx="9036496" cy="2899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062313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Gaza blockade</a:t>
            </a:r>
          </a:p>
        </p:txBody>
      </p:sp>
      <p:sp>
        <p:nvSpPr>
          <p:cNvPr id="3" name="Content Placeholder 2"/>
          <p:cNvSpPr>
            <a:spLocks noGrp="1"/>
          </p:cNvSpPr>
          <p:nvPr>
            <p:ph idx="1"/>
          </p:nvPr>
        </p:nvSpPr>
        <p:spPr/>
        <p:txBody>
          <a:bodyPr/>
          <a:lstStyle/>
          <a:p>
            <a:endParaRPr lang="en-GB"/>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273" y="1772816"/>
            <a:ext cx="8800902" cy="4712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27508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Gaza blockade</a:t>
            </a:r>
            <a:endParaRPr lang="en-GB" dirty="0"/>
          </a:p>
        </p:txBody>
      </p:sp>
      <p:sp>
        <p:nvSpPr>
          <p:cNvPr id="3" name="Content Placeholder 2"/>
          <p:cNvSpPr>
            <a:spLocks noGrp="1"/>
          </p:cNvSpPr>
          <p:nvPr>
            <p:ph idx="1"/>
          </p:nvPr>
        </p:nvSpPr>
        <p:spPr/>
        <p:txBody>
          <a:bodyPr>
            <a:normAutofit/>
          </a:bodyPr>
          <a:lstStyle/>
          <a:p>
            <a:r>
              <a:rPr lang="en-GB" dirty="0" smtClean="0"/>
              <a:t>The </a:t>
            </a:r>
            <a:r>
              <a:rPr lang="en-GB" dirty="0"/>
              <a:t>blockade </a:t>
            </a:r>
            <a:r>
              <a:rPr lang="en-GB" dirty="0" smtClean="0"/>
              <a:t>resulted in a </a:t>
            </a:r>
            <a:r>
              <a:rPr lang="en-GB" dirty="0"/>
              <a:t>welfare </a:t>
            </a:r>
            <a:r>
              <a:rPr lang="en-GB" dirty="0" smtClean="0"/>
              <a:t>loss around 14</a:t>
            </a:r>
            <a:r>
              <a:rPr lang="en-GB" dirty="0"/>
              <a:t>%-27</a:t>
            </a:r>
            <a:r>
              <a:rPr lang="en-GB" dirty="0" smtClean="0"/>
              <a:t>% </a:t>
            </a:r>
          </a:p>
          <a:p>
            <a:r>
              <a:rPr lang="en-GB" dirty="0" smtClean="0"/>
              <a:t>Access </a:t>
            </a:r>
            <a:r>
              <a:rPr lang="en-GB" dirty="0"/>
              <a:t>to world markets </a:t>
            </a:r>
            <a:r>
              <a:rPr lang="en-GB" dirty="0" smtClean="0"/>
              <a:t>allow the Gaza </a:t>
            </a:r>
            <a:r>
              <a:rPr lang="en-GB" dirty="0"/>
              <a:t>economy to better allocate it factors of </a:t>
            </a:r>
            <a:r>
              <a:rPr lang="en-GB" dirty="0" smtClean="0"/>
              <a:t>production</a:t>
            </a:r>
          </a:p>
          <a:p>
            <a:endParaRPr lang="en-GB" dirty="0"/>
          </a:p>
        </p:txBody>
      </p:sp>
    </p:spTree>
    <p:extLst>
      <p:ext uri="{BB962C8B-B14F-4D97-AF65-F5344CB8AC3E}">
        <p14:creationId xmlns:p14="http://schemas.microsoft.com/office/powerpoint/2010/main" val="198514193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Recap</a:t>
            </a:r>
            <a:endParaRPr lang="en-GB" dirty="0"/>
          </a:p>
        </p:txBody>
      </p:sp>
      <p:sp>
        <p:nvSpPr>
          <p:cNvPr id="3" name="Content Placeholder 2"/>
          <p:cNvSpPr>
            <a:spLocks noGrp="1"/>
          </p:cNvSpPr>
          <p:nvPr>
            <p:ph idx="1"/>
          </p:nvPr>
        </p:nvSpPr>
        <p:spPr/>
        <p:txBody>
          <a:bodyPr/>
          <a:lstStyle/>
          <a:p>
            <a:r>
              <a:rPr lang="en-GB" dirty="0" smtClean="0"/>
              <a:t>Natural experiments where countries switch abruptly from free trade to autarky or vice versa can help us quantify the gains from trade</a:t>
            </a:r>
            <a:endParaRPr lang="en-GB" dirty="0"/>
          </a:p>
        </p:txBody>
      </p:sp>
    </p:spTree>
    <p:extLst>
      <p:ext uri="{BB962C8B-B14F-4D97-AF65-F5344CB8AC3E}">
        <p14:creationId xmlns:p14="http://schemas.microsoft.com/office/powerpoint/2010/main" val="186471024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But does the </a:t>
            </a:r>
            <a:r>
              <a:rPr lang="en-GB" dirty="0" err="1" smtClean="0"/>
              <a:t>Ricardian</a:t>
            </a:r>
            <a:r>
              <a:rPr lang="en-GB" dirty="0" smtClean="0"/>
              <a:t> model explain world trade patterns?</a:t>
            </a:r>
            <a:endParaRPr lang="en-GB" dirty="0"/>
          </a:p>
        </p:txBody>
      </p:sp>
      <p:sp>
        <p:nvSpPr>
          <p:cNvPr id="3" name="Content Placeholder 2"/>
          <p:cNvSpPr>
            <a:spLocks noGrp="1"/>
          </p:cNvSpPr>
          <p:nvPr>
            <p:ph idx="1"/>
          </p:nvPr>
        </p:nvSpPr>
        <p:spPr/>
        <p:txBody>
          <a:bodyPr/>
          <a:lstStyle/>
          <a:p>
            <a:r>
              <a:rPr lang="en-GB" dirty="0" smtClean="0"/>
              <a:t>Do countries export those goods in which their productivity is relatively high?</a:t>
            </a:r>
          </a:p>
          <a:p>
            <a:r>
              <a:rPr lang="en-GB" dirty="0" err="1" smtClean="0"/>
              <a:t>Bela</a:t>
            </a:r>
            <a:r>
              <a:rPr lang="en-GB" dirty="0" smtClean="0"/>
              <a:t> </a:t>
            </a:r>
            <a:r>
              <a:rPr lang="en-GB" dirty="0" err="1" smtClean="0"/>
              <a:t>Balassa</a:t>
            </a:r>
            <a:r>
              <a:rPr lang="en-GB" dirty="0" smtClean="0"/>
              <a:t> compared the ratio of US and UK exports with their ratio of labour productivity in 1951</a:t>
            </a:r>
          </a:p>
        </p:txBody>
      </p:sp>
    </p:spTree>
    <p:extLst>
      <p:ext uri="{BB962C8B-B14F-4D97-AF65-F5344CB8AC3E}">
        <p14:creationId xmlns:p14="http://schemas.microsoft.com/office/powerpoint/2010/main" val="58160939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But does the </a:t>
            </a:r>
            <a:r>
              <a:rPr lang="en-GB" dirty="0" err="1" smtClean="0"/>
              <a:t>Ricardian</a:t>
            </a:r>
            <a:r>
              <a:rPr lang="en-GB" dirty="0" smtClean="0"/>
              <a:t> model explain world trade patterns?</a:t>
            </a:r>
            <a:endParaRPr lang="en-GB" dirty="0"/>
          </a:p>
        </p:txBody>
      </p:sp>
      <p:sp>
        <p:nvSpPr>
          <p:cNvPr id="3" name="Content Placeholder 2"/>
          <p:cNvSpPr>
            <a:spLocks noGrp="1"/>
          </p:cNvSpPr>
          <p:nvPr>
            <p:ph idx="1"/>
          </p:nvPr>
        </p:nvSpPr>
        <p:spPr/>
        <p:txBody>
          <a:bodyPr/>
          <a:lstStyle/>
          <a:p>
            <a:endParaRPr lang="en-GB" dirty="0"/>
          </a:p>
        </p:txBody>
      </p:sp>
      <p:pic>
        <p:nvPicPr>
          <p:cNvPr id="4" name="Picture 9" descr="C:\WINDOWS\Desktop\FTP95PRO\International_Economics_Krugman-Obstfeld_6thEdition\Power Point Presentations\KRUG.0377.02.06l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051720" y="1598285"/>
            <a:ext cx="5040560" cy="52597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4"/>
          <p:cNvSpPr/>
          <p:nvPr/>
        </p:nvSpPr>
        <p:spPr>
          <a:xfrm>
            <a:off x="5004048" y="1772816"/>
            <a:ext cx="3816424" cy="646331"/>
          </a:xfrm>
          <a:prstGeom prst="rect">
            <a:avLst/>
          </a:prstGeom>
        </p:spPr>
        <p:txBody>
          <a:bodyPr wrap="square">
            <a:spAutoFit/>
          </a:bodyPr>
          <a:lstStyle/>
          <a:p>
            <a:r>
              <a:rPr lang="en-GB" dirty="0" smtClean="0"/>
              <a:t>In that year, US productivity exceeded UK productivity in all sectors</a:t>
            </a:r>
            <a:endParaRPr lang="en-GB" dirty="0"/>
          </a:p>
        </p:txBody>
      </p:sp>
    </p:spTree>
    <p:extLst>
      <p:ext uri="{BB962C8B-B14F-4D97-AF65-F5344CB8AC3E}">
        <p14:creationId xmlns:p14="http://schemas.microsoft.com/office/powerpoint/2010/main" val="74537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But does the </a:t>
            </a:r>
            <a:r>
              <a:rPr lang="en-GB" dirty="0" err="1" smtClean="0"/>
              <a:t>Ricardian</a:t>
            </a:r>
            <a:r>
              <a:rPr lang="en-GB" dirty="0" smtClean="0"/>
              <a:t> model explain world trade patterns?</a:t>
            </a:r>
            <a:endParaRPr lang="en-GB" dirty="0"/>
          </a:p>
        </p:txBody>
      </p:sp>
      <p:sp>
        <p:nvSpPr>
          <p:cNvPr id="3" name="Content Placeholder 2"/>
          <p:cNvSpPr>
            <a:spLocks noGrp="1"/>
          </p:cNvSpPr>
          <p:nvPr>
            <p:ph idx="1"/>
          </p:nvPr>
        </p:nvSpPr>
        <p:spPr/>
        <p:txBody>
          <a:bodyPr>
            <a:normAutofit/>
          </a:bodyPr>
          <a:lstStyle/>
          <a:p>
            <a:r>
              <a:rPr lang="en-GB" dirty="0" smtClean="0"/>
              <a:t>Yet this exercise only include goods that are exported by both countries</a:t>
            </a:r>
          </a:p>
          <a:p>
            <a:r>
              <a:rPr lang="en-GB" dirty="0" smtClean="0"/>
              <a:t>Most countries never produced a whole range of goods</a:t>
            </a:r>
          </a:p>
          <a:p>
            <a:r>
              <a:rPr lang="en-GB" dirty="0" smtClean="0"/>
              <a:t>So how can we know how the observed productivities and trade flows compare to autarky if we cannot observe it?</a:t>
            </a:r>
          </a:p>
        </p:txBody>
      </p:sp>
    </p:spTree>
    <p:extLst>
      <p:ext uri="{BB962C8B-B14F-4D97-AF65-F5344CB8AC3E}">
        <p14:creationId xmlns:p14="http://schemas.microsoft.com/office/powerpoint/2010/main" val="116583940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But does the </a:t>
            </a:r>
            <a:r>
              <a:rPr lang="en-GB" dirty="0" err="1" smtClean="0"/>
              <a:t>Ricardian</a:t>
            </a:r>
            <a:r>
              <a:rPr lang="en-GB" dirty="0" smtClean="0"/>
              <a:t> model explain world trade patterns?</a:t>
            </a:r>
            <a:endParaRPr lang="en-GB" dirty="0"/>
          </a:p>
        </p:txBody>
      </p:sp>
      <p:sp>
        <p:nvSpPr>
          <p:cNvPr id="3" name="Content Placeholder 2"/>
          <p:cNvSpPr>
            <a:spLocks noGrp="1"/>
          </p:cNvSpPr>
          <p:nvPr>
            <p:ph idx="1"/>
          </p:nvPr>
        </p:nvSpPr>
        <p:spPr/>
        <p:txBody>
          <a:bodyPr>
            <a:normAutofit lnSpcReduction="10000"/>
          </a:bodyPr>
          <a:lstStyle/>
          <a:p>
            <a:r>
              <a:rPr lang="en-GB" dirty="0" smtClean="0"/>
              <a:t>Dave Donaldson and Arnaud </a:t>
            </a:r>
            <a:r>
              <a:rPr lang="en-GB" dirty="0" err="1" smtClean="0"/>
              <a:t>Costinot</a:t>
            </a:r>
            <a:r>
              <a:rPr lang="en-GB" dirty="0" smtClean="0"/>
              <a:t> suggest that we can observe hypothetical agricultural productivity</a:t>
            </a:r>
          </a:p>
          <a:p>
            <a:r>
              <a:rPr lang="en-GB" dirty="0" smtClean="0"/>
              <a:t>Agronomists </a:t>
            </a:r>
            <a:r>
              <a:rPr lang="en-GB" dirty="0"/>
              <a:t>are able to predict how productive a given parcel of land would be were it to be used to grow any one of a set of crops</a:t>
            </a:r>
          </a:p>
          <a:p>
            <a:r>
              <a:rPr lang="en-GB" dirty="0"/>
              <a:t>Economists can compute hypothetical relative productivities for 17 </a:t>
            </a:r>
            <a:r>
              <a:rPr lang="en-GB" dirty="0" smtClean="0"/>
              <a:t>crops </a:t>
            </a:r>
            <a:r>
              <a:rPr lang="en-GB" dirty="0"/>
              <a:t>in 55 </a:t>
            </a:r>
            <a:r>
              <a:rPr lang="en-GB" dirty="0" smtClean="0"/>
              <a:t>countries</a:t>
            </a:r>
            <a:endParaRPr lang="en-GB" dirty="0"/>
          </a:p>
        </p:txBody>
      </p:sp>
    </p:spTree>
    <p:extLst>
      <p:ext uri="{BB962C8B-B14F-4D97-AF65-F5344CB8AC3E}">
        <p14:creationId xmlns:p14="http://schemas.microsoft.com/office/powerpoint/2010/main" val="419060909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75" y="275117"/>
            <a:ext cx="8953425" cy="5635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498432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But does the </a:t>
            </a:r>
            <a:r>
              <a:rPr lang="en-GB" dirty="0" err="1" smtClean="0"/>
              <a:t>Ricardian</a:t>
            </a:r>
            <a:r>
              <a:rPr lang="en-GB" dirty="0" smtClean="0"/>
              <a:t> model explain world trade patterns?</a:t>
            </a:r>
            <a:endParaRPr lang="en-GB" dirty="0"/>
          </a:p>
        </p:txBody>
      </p:sp>
      <p:sp>
        <p:nvSpPr>
          <p:cNvPr id="3" name="Content Placeholder 2"/>
          <p:cNvSpPr>
            <a:spLocks noGrp="1"/>
          </p:cNvSpPr>
          <p:nvPr>
            <p:ph idx="1"/>
          </p:nvPr>
        </p:nvSpPr>
        <p:spPr/>
        <p:txBody>
          <a:bodyPr>
            <a:normAutofit/>
          </a:bodyPr>
          <a:lstStyle/>
          <a:p>
            <a:r>
              <a:rPr lang="en-GB" dirty="0" smtClean="0"/>
              <a:t>How </a:t>
            </a:r>
            <a:r>
              <a:rPr lang="en-GB" dirty="0"/>
              <a:t>do output levels </a:t>
            </a:r>
            <a:r>
              <a:rPr lang="en-GB" dirty="0" smtClean="0"/>
              <a:t>predicted by </a:t>
            </a:r>
            <a:r>
              <a:rPr lang="en-GB" dirty="0"/>
              <a:t>Ricardo’s theory compare to those that </a:t>
            </a:r>
            <a:r>
              <a:rPr lang="en-GB" dirty="0" smtClean="0"/>
              <a:t>are observed </a:t>
            </a:r>
            <a:r>
              <a:rPr lang="en-GB" dirty="0"/>
              <a:t>in the data</a:t>
            </a:r>
            <a:r>
              <a:rPr lang="en-GB" dirty="0" smtClean="0"/>
              <a:t>?</a:t>
            </a:r>
          </a:p>
          <a:p>
            <a:pPr lvl="1"/>
            <a:r>
              <a:rPr lang="en-GB" dirty="0" smtClean="0"/>
              <a:t>Quite well!</a:t>
            </a:r>
          </a:p>
          <a:p>
            <a:r>
              <a:rPr lang="en-GB" i="1" dirty="0" smtClean="0"/>
              <a:t>“Ricardo’s </a:t>
            </a:r>
            <a:r>
              <a:rPr lang="en-GB" i="1" dirty="0"/>
              <a:t>theory </a:t>
            </a:r>
            <a:r>
              <a:rPr lang="en-GB" i="1" dirty="0" smtClean="0"/>
              <a:t>of comparative </a:t>
            </a:r>
            <a:r>
              <a:rPr lang="en-GB" i="1" dirty="0"/>
              <a:t>advantage is not just </a:t>
            </a:r>
            <a:r>
              <a:rPr lang="en-GB" i="1" dirty="0" smtClean="0"/>
              <a:t>mathematically correct </a:t>
            </a:r>
            <a:r>
              <a:rPr lang="en-GB" i="1" dirty="0"/>
              <a:t>and non-trivial; it also has </a:t>
            </a:r>
            <a:r>
              <a:rPr lang="en-GB" i="1" dirty="0" smtClean="0"/>
              <a:t>significant explanatory </a:t>
            </a:r>
            <a:r>
              <a:rPr lang="en-GB" i="1" dirty="0"/>
              <a:t>power in the </a:t>
            </a:r>
            <a:r>
              <a:rPr lang="en-GB" i="1" dirty="0" smtClean="0"/>
              <a:t>data”</a:t>
            </a:r>
          </a:p>
        </p:txBody>
      </p:sp>
    </p:spTree>
    <p:extLst>
      <p:ext uri="{BB962C8B-B14F-4D97-AF65-F5344CB8AC3E}">
        <p14:creationId xmlns:p14="http://schemas.microsoft.com/office/powerpoint/2010/main" val="5525312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Opportunity cost</a:t>
            </a:r>
            <a:endParaRPr lang="en-GB" dirty="0"/>
          </a:p>
        </p:txBody>
      </p:sp>
      <p:sp>
        <p:nvSpPr>
          <p:cNvPr id="3" name="Content Placeholder 2"/>
          <p:cNvSpPr>
            <a:spLocks noGrp="1"/>
          </p:cNvSpPr>
          <p:nvPr>
            <p:ph idx="1"/>
          </p:nvPr>
        </p:nvSpPr>
        <p:spPr/>
        <p:txBody>
          <a:bodyPr>
            <a:normAutofit/>
          </a:bodyPr>
          <a:lstStyle/>
          <a:p>
            <a:r>
              <a:rPr lang="en-GB" i="1" dirty="0" smtClean="0"/>
              <a:t>Who is better at mowing the lawn? </a:t>
            </a:r>
          </a:p>
          <a:p>
            <a:pPr lvl="1"/>
            <a:r>
              <a:rPr lang="en-GB" b="1" i="1" dirty="0" smtClean="0"/>
              <a:t>David Beckham. </a:t>
            </a:r>
            <a:r>
              <a:rPr lang="en-GB" i="1" dirty="0" smtClean="0"/>
              <a:t>He can do it in 2 hours rather than 4.  He has an absolute advantage in mowing the lawn.</a:t>
            </a:r>
          </a:p>
          <a:p>
            <a:r>
              <a:rPr lang="en-GB" i="1" dirty="0" smtClean="0"/>
              <a:t>Who has a comparative advantage in mowing the lawn? </a:t>
            </a:r>
          </a:p>
          <a:p>
            <a:pPr lvl="1"/>
            <a:r>
              <a:rPr lang="en-GB" b="1" i="1" dirty="0" smtClean="0"/>
              <a:t>Scotty</a:t>
            </a:r>
            <a:r>
              <a:rPr lang="en-GB" i="1" dirty="0"/>
              <a:t>.</a:t>
            </a:r>
            <a:r>
              <a:rPr lang="en-GB" i="1" dirty="0" smtClean="0"/>
              <a:t> He can do it at a lower opportunity cost (£32 versus £10,000).</a:t>
            </a:r>
            <a:endParaRPr lang="en-GB" dirty="0" smtClean="0"/>
          </a:p>
        </p:txBody>
      </p:sp>
    </p:spTree>
    <p:extLst>
      <p:ext uri="{BB962C8B-B14F-4D97-AF65-F5344CB8AC3E}">
        <p14:creationId xmlns:p14="http://schemas.microsoft.com/office/powerpoint/2010/main" val="220733861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But does the </a:t>
            </a:r>
            <a:r>
              <a:rPr lang="en-GB" dirty="0" err="1"/>
              <a:t>Ricardian</a:t>
            </a:r>
            <a:r>
              <a:rPr lang="en-GB" dirty="0"/>
              <a:t> model explain world trade patterns?</a:t>
            </a:r>
          </a:p>
        </p:txBody>
      </p:sp>
      <p:sp>
        <p:nvSpPr>
          <p:cNvPr id="3" name="Content Placeholder 2"/>
          <p:cNvSpPr>
            <a:spLocks noGrp="1"/>
          </p:cNvSpPr>
          <p:nvPr>
            <p:ph idx="1"/>
          </p:nvPr>
        </p:nvSpPr>
        <p:spPr/>
        <p:txBody>
          <a:bodyPr/>
          <a:lstStyle/>
          <a:p>
            <a:r>
              <a:rPr lang="en-GB" dirty="0" smtClean="0"/>
              <a:t>Another way to test for Ricardo's theory is to think of different sources of comparative advantage</a:t>
            </a:r>
            <a:endParaRPr lang="en-GB" dirty="0"/>
          </a:p>
        </p:txBody>
      </p:sp>
    </p:spTree>
    <p:extLst>
      <p:ext uri="{BB962C8B-B14F-4D97-AF65-F5344CB8AC3E}">
        <p14:creationId xmlns:p14="http://schemas.microsoft.com/office/powerpoint/2010/main" val="302706464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Can good institutions be a source of comparative advantage? </a:t>
            </a:r>
            <a:endParaRPr lang="en-GB" dirty="0"/>
          </a:p>
        </p:txBody>
      </p:sp>
      <p:sp>
        <p:nvSpPr>
          <p:cNvPr id="3" name="Content Placeholder 2"/>
          <p:cNvSpPr>
            <a:spLocks noGrp="1"/>
          </p:cNvSpPr>
          <p:nvPr>
            <p:ph idx="1"/>
          </p:nvPr>
        </p:nvSpPr>
        <p:spPr/>
        <p:txBody>
          <a:bodyPr>
            <a:normAutofit/>
          </a:bodyPr>
          <a:lstStyle/>
          <a:p>
            <a:r>
              <a:rPr lang="en-GB" dirty="0" smtClean="0"/>
              <a:t>Some countries are better than others at enforcing contracts</a:t>
            </a:r>
          </a:p>
          <a:p>
            <a:r>
              <a:rPr lang="en-GB" dirty="0" smtClean="0"/>
              <a:t>You can think of these countries as having better </a:t>
            </a:r>
            <a:r>
              <a:rPr lang="en-GB" b="1" dirty="0" smtClean="0"/>
              <a:t>“institutions”</a:t>
            </a:r>
          </a:p>
        </p:txBody>
      </p:sp>
    </p:spTree>
    <p:extLst>
      <p:ext uri="{BB962C8B-B14F-4D97-AF65-F5344CB8AC3E}">
        <p14:creationId xmlns:p14="http://schemas.microsoft.com/office/powerpoint/2010/main" val="403605642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Can good institutions be a source of comparative advantage? </a:t>
            </a:r>
            <a:endParaRPr lang="en-GB" dirty="0"/>
          </a:p>
        </p:txBody>
      </p:sp>
      <p:sp>
        <p:nvSpPr>
          <p:cNvPr id="3" name="Content Placeholder 2"/>
          <p:cNvSpPr>
            <a:spLocks noGrp="1"/>
          </p:cNvSpPr>
          <p:nvPr>
            <p:ph idx="1"/>
          </p:nvPr>
        </p:nvSpPr>
        <p:spPr/>
        <p:txBody>
          <a:bodyPr>
            <a:normAutofit/>
          </a:bodyPr>
          <a:lstStyle/>
          <a:p>
            <a:r>
              <a:rPr lang="en-GB" dirty="0" smtClean="0"/>
              <a:t>The production of some complex goods require a multitude of contracts with suppliers of parts</a:t>
            </a:r>
          </a:p>
          <a:p>
            <a:r>
              <a:rPr lang="en-GB" dirty="0" smtClean="0"/>
              <a:t>You can think of these goods as </a:t>
            </a:r>
            <a:r>
              <a:rPr lang="en-GB" b="1" dirty="0" smtClean="0"/>
              <a:t>contract-intensive goods</a:t>
            </a:r>
            <a:endParaRPr lang="en-GB" b="1" dirty="0"/>
          </a:p>
        </p:txBody>
      </p:sp>
    </p:spTree>
    <p:extLst>
      <p:ext uri="{BB962C8B-B14F-4D97-AF65-F5344CB8AC3E}">
        <p14:creationId xmlns:p14="http://schemas.microsoft.com/office/powerpoint/2010/main" val="383920723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Can good institutions be a source of comparative advantage? </a:t>
            </a:r>
            <a:endParaRPr lang="en-GB" dirty="0"/>
          </a:p>
        </p:txBody>
      </p:sp>
      <p:sp>
        <p:nvSpPr>
          <p:cNvPr id="3" name="Content Placeholder 2"/>
          <p:cNvSpPr>
            <a:spLocks noGrp="1"/>
          </p:cNvSpPr>
          <p:nvPr>
            <p:ph idx="1"/>
          </p:nvPr>
        </p:nvSpPr>
        <p:spPr/>
        <p:txBody>
          <a:bodyPr>
            <a:normAutofit lnSpcReduction="10000"/>
          </a:bodyPr>
          <a:lstStyle/>
          <a:p>
            <a:r>
              <a:rPr lang="en-GB" dirty="0" smtClean="0"/>
              <a:t>The cost of producing goods depends on the country’s </a:t>
            </a:r>
            <a:r>
              <a:rPr lang="en-GB" b="1" dirty="0" smtClean="0"/>
              <a:t>“institutions” </a:t>
            </a:r>
            <a:r>
              <a:rPr lang="en-GB" dirty="0" smtClean="0"/>
              <a:t>and the goods’ </a:t>
            </a:r>
            <a:r>
              <a:rPr lang="en-GB" b="1" dirty="0" smtClean="0"/>
              <a:t>“contract-intensity”</a:t>
            </a:r>
          </a:p>
          <a:p>
            <a:r>
              <a:rPr lang="en-GB" dirty="0" smtClean="0"/>
              <a:t>The difference in production costs between the good-institution and the bad-institution country is even higher in contract-intensive products</a:t>
            </a:r>
          </a:p>
          <a:p>
            <a:pPr lvl="1"/>
            <a:r>
              <a:rPr lang="en-GB" i="1" dirty="0" smtClean="0">
                <a:solidFill>
                  <a:srgbClr val="FF0000"/>
                </a:solidFill>
                <a:sym typeface="Wingdings" panose="05000000000000000000" pitchFamily="2" charset="2"/>
              </a:rPr>
              <a:t>The bad-institution country has a comparative advantage in goods with a low contract intensity</a:t>
            </a:r>
            <a:endParaRPr lang="en-GB" i="1" dirty="0">
              <a:solidFill>
                <a:srgbClr val="FF0000"/>
              </a:solidFill>
            </a:endParaRPr>
          </a:p>
        </p:txBody>
      </p:sp>
    </p:spTree>
    <p:extLst>
      <p:ext uri="{BB962C8B-B14F-4D97-AF65-F5344CB8AC3E}">
        <p14:creationId xmlns:p14="http://schemas.microsoft.com/office/powerpoint/2010/main" val="70435779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Can good institutions be a source of comparative advantage? </a:t>
            </a:r>
            <a:endParaRPr lang="en-GB" dirty="0"/>
          </a:p>
        </p:txBody>
      </p:sp>
      <p:sp>
        <p:nvSpPr>
          <p:cNvPr id="3" name="Content Placeholder 2"/>
          <p:cNvSpPr>
            <a:spLocks noGrp="1"/>
          </p:cNvSpPr>
          <p:nvPr>
            <p:ph idx="1"/>
          </p:nvPr>
        </p:nvSpPr>
        <p:spPr/>
        <p:txBody>
          <a:bodyPr/>
          <a:lstStyle/>
          <a:p>
            <a:r>
              <a:rPr lang="en-GB" dirty="0" smtClean="0"/>
              <a:t>Nathan Nunn and Andrei </a:t>
            </a:r>
            <a:r>
              <a:rPr lang="en-GB" dirty="0" err="1" smtClean="0"/>
              <a:t>Levchenko</a:t>
            </a:r>
            <a:r>
              <a:rPr lang="en-GB" dirty="0" smtClean="0"/>
              <a:t> classified goods in terms of their contract-intensity </a:t>
            </a:r>
          </a:p>
          <a:p>
            <a:r>
              <a:rPr lang="en-GB" dirty="0"/>
              <a:t>This index allows us to infer the relative costs of goods </a:t>
            </a:r>
            <a:r>
              <a:rPr lang="en-GB" dirty="0" smtClean="0"/>
              <a:t>even if they </a:t>
            </a:r>
            <a:r>
              <a:rPr lang="en-GB" dirty="0"/>
              <a:t>are not produced</a:t>
            </a:r>
          </a:p>
          <a:p>
            <a:endParaRPr lang="en-GB" dirty="0"/>
          </a:p>
        </p:txBody>
      </p:sp>
      <p:pic>
        <p:nvPicPr>
          <p:cNvPr id="5122" name="Picture 2" descr="https://encrypted-tbn1.gstatic.com/images?q=tbn:ANd9GcRgOWjLOj3d4eDxW5jyd7-R_FnLNv_hfaf9xrS-urBsj_Utf9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308" y="4296156"/>
            <a:ext cx="1905000" cy="1790701"/>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www.voxeu.org/sites/default/files/author_photos/Levchenko%20photo%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3945287"/>
            <a:ext cx="143827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98603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8" y="338138"/>
            <a:ext cx="8391525" cy="618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63547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Can good institutions be a source of comparative advantage? </a:t>
            </a:r>
          </a:p>
        </p:txBody>
      </p:sp>
      <p:sp>
        <p:nvSpPr>
          <p:cNvPr id="3" name="Content Placeholder 2"/>
          <p:cNvSpPr>
            <a:spLocks noGrp="1"/>
          </p:cNvSpPr>
          <p:nvPr>
            <p:ph idx="1"/>
          </p:nvPr>
        </p:nvSpPr>
        <p:spPr/>
        <p:txBody>
          <a:bodyPr>
            <a:normAutofit/>
          </a:bodyPr>
          <a:lstStyle/>
          <a:p>
            <a:r>
              <a:rPr lang="en-GB" dirty="0" smtClean="0"/>
              <a:t>In separate studies they both found that countries </a:t>
            </a:r>
            <a:r>
              <a:rPr lang="en-GB" dirty="0"/>
              <a:t>with good </a:t>
            </a:r>
            <a:r>
              <a:rPr lang="en-GB" dirty="0" smtClean="0"/>
              <a:t>institutions specialize and export in industries </a:t>
            </a:r>
            <a:r>
              <a:rPr lang="en-GB" dirty="0"/>
              <a:t>where </a:t>
            </a:r>
            <a:r>
              <a:rPr lang="en-GB" dirty="0" smtClean="0"/>
              <a:t>contract enforcement is most important</a:t>
            </a:r>
          </a:p>
          <a:p>
            <a:r>
              <a:rPr lang="en-GB" dirty="0" smtClean="0"/>
              <a:t>Countries with bad institutions export more `simple’ goods, in which they have a comparative advantage</a:t>
            </a:r>
            <a:endParaRPr lang="en-GB" dirty="0"/>
          </a:p>
          <a:p>
            <a:pPr marL="0" indent="0">
              <a:buNone/>
            </a:pPr>
            <a:endParaRPr lang="en-GB" dirty="0"/>
          </a:p>
        </p:txBody>
      </p:sp>
    </p:spTree>
    <p:extLst>
      <p:ext uri="{BB962C8B-B14F-4D97-AF65-F5344CB8AC3E}">
        <p14:creationId xmlns:p14="http://schemas.microsoft.com/office/powerpoint/2010/main" val="14875248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But does the </a:t>
            </a:r>
            <a:r>
              <a:rPr lang="en-GB" dirty="0" err="1"/>
              <a:t>Ricardian</a:t>
            </a:r>
            <a:r>
              <a:rPr lang="en-GB" dirty="0"/>
              <a:t> model explain world trade patterns?</a:t>
            </a:r>
          </a:p>
        </p:txBody>
      </p:sp>
      <p:sp>
        <p:nvSpPr>
          <p:cNvPr id="3" name="Content Placeholder 2"/>
          <p:cNvSpPr>
            <a:spLocks noGrp="1"/>
          </p:cNvSpPr>
          <p:nvPr>
            <p:ph idx="1"/>
          </p:nvPr>
        </p:nvSpPr>
        <p:spPr/>
        <p:txBody>
          <a:bodyPr/>
          <a:lstStyle/>
          <a:p>
            <a:r>
              <a:rPr lang="en-GB" dirty="0" smtClean="0"/>
              <a:t>Recap:</a:t>
            </a:r>
          </a:p>
          <a:p>
            <a:pPr lvl="1"/>
            <a:r>
              <a:rPr lang="en-GB" dirty="0" smtClean="0"/>
              <a:t>Ricardo’s theory can be hard to test empirically</a:t>
            </a:r>
          </a:p>
          <a:p>
            <a:pPr lvl="1"/>
            <a:r>
              <a:rPr lang="en-GB" dirty="0" smtClean="0"/>
              <a:t>Still, many ingenuous studies have shown that the theory is quite successful at explaining trade patterns </a:t>
            </a:r>
            <a:endParaRPr lang="en-GB" dirty="0"/>
          </a:p>
        </p:txBody>
      </p:sp>
    </p:spTree>
    <p:extLst>
      <p:ext uri="{BB962C8B-B14F-4D97-AF65-F5344CB8AC3E}">
        <p14:creationId xmlns:p14="http://schemas.microsoft.com/office/powerpoint/2010/main" val="381484664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Trade policy implications</a:t>
            </a:r>
            <a:endParaRPr lang="en-GB" dirty="0"/>
          </a:p>
        </p:txBody>
      </p:sp>
      <p:sp>
        <p:nvSpPr>
          <p:cNvPr id="3" name="Content Placeholder 2"/>
          <p:cNvSpPr>
            <a:spLocks noGrp="1"/>
          </p:cNvSpPr>
          <p:nvPr>
            <p:ph idx="1"/>
          </p:nvPr>
        </p:nvSpPr>
        <p:spPr/>
        <p:txBody>
          <a:bodyPr>
            <a:normAutofit/>
          </a:bodyPr>
          <a:lstStyle/>
          <a:p>
            <a:r>
              <a:rPr lang="en-GB" dirty="0" smtClean="0"/>
              <a:t>But what are the trade policy implications?</a:t>
            </a:r>
          </a:p>
          <a:p>
            <a:r>
              <a:rPr lang="en-GB" dirty="0" smtClean="0"/>
              <a:t>Should countries specialize and trade? And everybody wins?</a:t>
            </a:r>
          </a:p>
        </p:txBody>
      </p:sp>
    </p:spTree>
    <p:extLst>
      <p:ext uri="{BB962C8B-B14F-4D97-AF65-F5344CB8AC3E}">
        <p14:creationId xmlns:p14="http://schemas.microsoft.com/office/powerpoint/2010/main" val="352139154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Comparative advantage: It’s TRUE…</a:t>
            </a:r>
          </a:p>
        </p:txBody>
      </p:sp>
      <p:sp>
        <p:nvSpPr>
          <p:cNvPr id="3" name="Content Placeholder 2"/>
          <p:cNvSpPr>
            <a:spLocks noGrp="1"/>
          </p:cNvSpPr>
          <p:nvPr>
            <p:ph idx="1"/>
          </p:nvPr>
        </p:nvSpPr>
        <p:spPr/>
        <p:txBody>
          <a:bodyPr/>
          <a:lstStyle/>
          <a:p>
            <a:pPr lvl="0"/>
            <a:r>
              <a:rPr lang="en-GB" dirty="0"/>
              <a:t>Comparative </a:t>
            </a:r>
            <a:r>
              <a:rPr lang="en-GB" dirty="0" smtClean="0"/>
              <a:t>advantage: </a:t>
            </a:r>
            <a:r>
              <a:rPr lang="en-GB" b="1" dirty="0" smtClean="0"/>
              <a:t>It’s TRUE… </a:t>
            </a:r>
            <a:r>
              <a:rPr lang="en-GB" dirty="0" smtClean="0"/>
              <a:t>especially in the context of hotdogs and cupcakes</a:t>
            </a:r>
          </a:p>
          <a:p>
            <a:endParaRPr lang="en-GB" dirty="0"/>
          </a:p>
        </p:txBody>
      </p:sp>
      <p:sp>
        <p:nvSpPr>
          <p:cNvPr id="4" name="AutoShape 2" descr="data:image/jpeg;base64,/9j/4AAQSkZJRgABAQAAAQABAAD/2wCEAAkGBxQTEhQUEhQWFRUUFRQYFBgYGBUUFhcUFRQYFxcXFRYYHCggHBwlHBcUIjEhJSksLi4uFx80ODMsNygtLisBCgoKDg0OGhAQGywkICQsLCwsLCwsLCwsLCwsLCwsLCwsLCwsLCwsLCwsLCwsLCwsLCwsLCwsLCwsLCwsLCwsLP/AABEIAKcBLgMBEQACEQEDEQH/xAAbAAABBQEBAAAAAAAAAAAAAAAAAQIDBAUGB//EAEQQAAEDAgMFBQQIBAUCBwAAAAEAAgMEERIhMQUGQVFhcYGRobETIjLBByMzQlJy0fAUYpLhQ3OCwtKishUkRFODk6P/xAAaAQEAAwEBAQAAAAAAAAAAAAAAAQIDBAUG/8QAMxEAAgEDAwEECQQDAQEAAAAAAAECAwQREiExQRMyUYEFIkJhcZGhsfAUUsHRI+HxM0P/2gAMAwEAAhEDEQA/APcUAIAQAgBAMnlDGlzjZrQSTyAUN4WSYxcnhHMnbYnv7OVtuIjeCRf8RabrgqVu02UsfBnoxt3S70fmiL2DuEjv6jfxuuV0Ki4k/mbqpDrFfIeyadukjj34vVVUrmHtP7hwoS9lfYni2zMMnBru4g+SvG+rR7yTKSs6T4yi3Ht8ffYR2HF+i6I+kY+1Fr6mErCXssuRbUid98Dtu31XRG7oy9r57GErWrHp/JbZIDmCD2G66FJPdMwcWuRykgEAIAQAgBACAEAIAQAgBACAEAIAQAgBACAEAIAQAgBACAEAIAQGRvFt+OkYC73nvyYwauPMngNM1lUqqC950W9tKtLC2XVnDbT3hmkN3zGMa4I7taB1cDdx/eS55OUuXj4HsUbalBbRz73+bHDbX2q+VzmmR2Bgc43cTfDkBnxJ/eqpCPvPXpU4wSaSyYtLWPY4PaS1zfhcDYjsWU6aksHVmM4tPdHoWytumaPG02ewfWtBt/8AI0fh5jgei5dThLS38DyqtpGEtL4fD/h+/wC5ci24++pV3KXiUdmi9Ft48bFHOXVZMXatFqPa8Z1FlTXTfKwZulNcFhlVE771u1Tppy4ZX110JYcJzY9p/KRfyTsXHeP0Icukl8y2yqlbo89/veq0VWtH2n5mTpUpdCxHteQfE1p8QfmtY3tRd5J/T+zKVnTfDaLUe2mn4muHmFvG+g+U0YysprhotR7Qjdo8d/u+q6I3FKXEv4MZUKkeUWAVsYioAQAgBACAEAIAQAgBACAEAIAQAgBACAEAIAQAgBAR1EwYxz3GzWtLnHkALlQ3hZZMYuTSR4ftvbZqah8zr20YD91g+FvqT1JXlueubkz6WhRVKmorzM6auJBdqQCexaKexrp3wYkbCWO6kX7Gtc71AUOWmPmj0KrwhsVMSOOSYfKMYVMMnoK18Uge04Xt8+0cbjXmsq1JVI4ZvLTOOHwdnAWzxGaLh9rHxZ1HNnouOFVxkqVTno/E5NTpy0S8n4/7K75BfI3HBdcoo0i3jcJKjCL3P9ybAC/PJV7NyeA9L5M32dVU+8wH2VnYSSQ0hpwlwtrmCO4qK1WlapPx48ufgi0alGltLkzZopI3Xwlrh99hcCPP0skLinV3R3U506ixnbwZ0Gxd9ZW2bMS4fj4j8w49qSUlwziuPRcHvT29x2NPt8OAJsQeI4qirfuR48rdxeC7HtKN3GynNNmbhNFpjmu0IKns88FdTXI+NpGhIPQ29FCjKPDaDcZc4ZYjrZW/ev2gHz1WsbitHrn4mUqFKXQss2w77zQezLyzW8b5rvL5GLs10ZZj2tGdbt7R+i3jeU3zt8TGVrUXG5bina74XA9h+S3jUjLhmEoSjyiRXKggBACAEAIAQAgBACAEAIAQAgBACAEAIDL3ocBST3z+rcO8iw8ys63cZtbf+sfieGPYBqF50Io+kyV5jZkgadWm60bwti8N5rImwGMfKGOya4vv0+rIXNdt9nt4pnVcP/G2i1FTNa4sxA2Oozy4ZXW9tU7SmpcHA2+cDavZgcAQ4B3Ai1uwrZxRrCs0QbH2hJTyY2ZSN+0Z+Makt55cO8cbcd1aRrww+f58TeajOOHwdhUwx1Uft6a2L78fXjbkfIryaN3OjPsq/k/zp9jljOVJ6J8dGcltCdw1/m8cJHkT5L3IPbUvA7KSU3g7rZsoZRlotaniiDSOPtKeKd573SPXB6UjnQvDZeenJ5lWP+bV+5t/KUor6JHCw1sly5xBvwsLW5BaOzpaNKX9nVGIlRRtku6LJw1Zz/Ks1OdB6am8fH+z0Le7a9Wp8xNk7TMZwE+6f+k/ouiSTWTor0FPdHRR1yz7OL3POlQRP/4kGi5dYAXJOSq6T6MxdBleLeurff8Ah4zgwkh7hfLMA55AXB1votXUjRx2ssZ4RKs6C/8AR7kNDvzUxyD2x9oy9ntLWNeBzY5gHmD81ts1qR01PRdKUPU2fR74885PQaXaMUgBa7Ii4vxBzWS0t4yeFOnODxJFoC41ujg8FNQmFZuO5bJJHUvbo4jzHgVeNWpHhspKnCXKLMe13jUB3kVvG9mu8smMrSD4eC3Fthh+IFvmPJdEb6m+cowlaTXG5ahrGP8AhcD00PgV0QrQn3WYypTjyidaGYIAQAgBACAEAIAQAgBACAEBWq9oRR5SPa0nQE5252VJ1YQ7zwXjTlLuoobSq4J4ZIhKz32OAubZkZa9bLOVWnOLSkjWnCpTmpYex4fXsewnExwHUEDx0XApM+gjKL4ZSL7jtv5qdRdPDyZrJMBdcG9jYg2sSCLnmM1dYa3OvVqGwTWcw3u67r/lyy9VKSS2KzSwzfZLxU5ObAyrj9pY6PbbC4XBy5qXItB6SlT1z4XYmksff3uLHDnb5enHnr29KvHE0a4UtnwO2ntIS5uHvWyLfhLsQuTcXtYHvIzyVbe27BOOrK6e43t4aDotg7Qw0lRiOT8h1wxhg9AO5efeuVS5hBeKfyOa7SdSOPzLyUP4Et65X/dl7Lg0ZxmmQOjId7uvRVcMrDL5WBtTFi9+3+YBbMD77eo/fFc0Y9i9L7r493u/r5HdbXHsPy/phT1OGzXZixwu4OGIgEdMrdy0xhmlWHtL5EO06rEHAaNaPEuGfgD4rVLEWznjltHftpxRUJxZlvxWvm53b/pGa8C6tpVbmal4qK8EsZb/ADxPJlV7arlHn9ZMJG+0Asb2cNcjmDfyXp0YSpS7N7prb+T2rKs94PyOl2fORBG5vw4G9bHNpvy99kndZXrQjle9HPVgpVZJ85/39mjQpdrEaOIWelrus552uTZpd4TlisVdVJrlZOSdo+hddt+ENLpCGAalxsrKcZGSt6jeEslSHfCje7CJrdXNexv9ThYd6OJu7C4is6flhm05t7EacCOvG6zlTZyqXQYWKmktkfFO9vwvI6XuPAq8alSPdk0VlThLlFlu1pRrhd2i3otVe1o84Zk7Sk+MosR7wD77COoN/Wy3j6Sj7UcfnkYysJeyy5FtaF2jwO33fVdMLyjLiS89jnla1Y8x/kuMeDmCD2ZroTT4MWmuRykgEAIAQAgBACAEB5dvVWF1XLn8Lg0f6QB638V8/eTbrSPbtYYpIz4qlYRmbOJchqFtCoZuJKaGCT44mHrYA+IzW6qZ5K5lHhlap3IpJfhxxno7EP8AqufNarHQtG5qRMif6OpG5xPY/tux3YL3HmFbS/E0/Wp94qSbt1bB70DiP5bP8mkqHGXgaxuKb6mc+7TZwLTxBBB8CqajdNPdDZYg8ZhSpEp4KL6C2hJCtqya9rJLYsAkgNOTRoBoqQpQjLV18TB5byXoakiwyA9e1bqY0E4eCQTbv9SrqW5VrCFnkF/cIJ1Nvl/dROMZpxe6ZEU1yZ20aYgAt+C97HP2bjqfynlp5LljmnJU5v4P86+PzPSoXCmsS5+5lukJMgLbZZgXsLEZ9Bfuz7F1NbNEwS8Tupqz22z5I8ZkMYieCb4sLmB2F1ze7XNc2+eQbmvPu5KNaD96+qa+n9Hl1KWirqxjOfo+fNb/ABycW0EZafqNPOy62tzppS0tM6LczacYe+GazWPxEDgHEAOZf7t8LCDwLLcVjdJOlJ9Vlry6eZe8jKSU4crH/ffjLz7mX9sUBp32uSxwux1tRyPAEcVyW9aNWOUyKNdVI+/qih7ZdC9xvlGRtKo9o43Jwxg5c3E2C6acUllmsFp8ylFA4E3Adb4m3zAPoVn20Pmawrwk9OcG9u5vLJT2YXF0RNmjUtPQcs9PBJRfsnPeWMKvrLaX3/P+ncU+8F9QD5eSycpLlHiytGi23bDDqLKrnB8mfZSRcjqGO0cFKgnwyjyuUPLAdOKh0QqhBJSu5LCVCfgaRqx8SAxOYbtLmnmCR6LHTOm8xyvgaZjNYeGXKTbU7DmcY5OGfiM100r+vB77r3mFSyoyW23wN7Z+2GyZOaWHxHivVt72NXZrDPOrWkqe6eUaa7TkBACAEAIAQHju8Tv/ADU/+bJ/3Gy+auf/AFl8T36H/nH4FFkiwRqWIpldSIwaFNOtFMo4mnBULVTM3Avw1C3jUMXAtx1S2VQo4CzsZILSMa8fzAO9VfUmQsx4ZQl3YpH6xNb+Ulnk0gKNMH0NFcVY9TIq/o+afspiM9HtDvMEeir2K6M3jfP2kYtduTVMPuNEg5tcBl2OsfVR2UkbwvKT52MGop3sNnscw/zAt9VTLXJ1RlGW6eSEFWUiRh6KdQCF9r30ORHAg6iyrOKmsP8A4yHtuijVU773GItIwggfdBya63EZa8gpVdcSeGddOpFo6zdanMUEpkyMjQM/wjmvEvrnXU0Q/Nzku6inJJdDBgId22t3L6JPKMk2ivXQYXYgCG5Xsb524Kk4o7aNTKwzud2drR1UJhnzc0DP73IPaeBXzlai7Oq6ke6/z88TirwlTnrh+e4wtt7OfA6xzafhcNCPkei9i3qRrQ1RNoV1MzN3oscrWkXxSR5dLk/orXOpW8lHnZI7q0sQb8ExtUx0NRIbZh7rjmL3WdOEa1vFe5Hmp5RpSbMbMwvh1t7zODv7hc1KvOjPsqn/AE7aF7p9Wp8/AbsutAbgdYObYNysXgk3B5vBI7QemfovEo5X/f8AaNq1NqWpcP6f6f0fx204qnqsNmc8oJ8otsqSMz5fuyOCMJUYvgjr94fYNHvFxOjdD2nopjCb4ZWFlrZY2Hvm6RxaWkENxagi1wNdeI4LT/JHfkpcejtCzk6aHbLXfNFVjI890pRLbahmVwM1OiHgUzMuxMaVdU0ZubNCCqLcj7w8x+q64VGtmcs6ae6NCOQOFwbhdCafBztNcjlJAIAQAgPI994cFZLydhcOoc0fO68C9hitL5nt2ks0kYIeuRnUSskVSS3BNZTqwQ0XoZ1ZSKuJfhqFqpFHEtxVK0UzNwLDahaKZTQTxVSsqhVwLUdStY1DNwJ21K0VQroHShkgwva1wPBwBHgVfUmQsxeUYlVuZSPBswsJ4tc7LsBJHkocIs2jdVY9cmDXfR27MwzA8g8WPe5v6Kro+DOiN/8AuRztduxVRZuhc4c2Wf5Nz8lRwkjpjc05dTOgqXxk2uDxH6hc9ajCqsSRo0mh1btCSQYSQBxtldZULKlTlq6lNGClHHYrtyXSJHHIjUHmrai6eHkqQTOheHMOhuD63+YVJwjUjpZs8TjhnZnabaiB2ejSSORHEfvmvB7GpaVvVfPyZw9m4zSMHdZ2CqZctuHR6Zi+H++fW6924k6dKclylsejcetSfmbe+lE324e3/EGfaLfIjwXD6MrRqa4x4TyvPf6PJ5lJtRwzGo6h0T7jQ/EPmF13Nqq0cdejNHujYrqBk49qxxDtTh1xDQ2/EP3zXn2tzKnN0q2zN7e5cFolx+fQ59lY5r7SWvrfUHssLW+eXO3ptZeWdsopLbg1H1WX91RxMEzHDfbVBBGK0c7gDzjhe4ebQumiljHxNpT0Qz719WkZtFUaZlpF8J4Z6h3Qi/ipZ0KSnlfM6TZ28BAAl1/Fz7SFyyp4OaraRe6LlVvUG2EPvOPE3wN9L9nmpjTk2c8fR6fe4+p2O7W32zRguyOJwyIvYOIBI7LLZSWcHl3VpKlLC4OojfcXBWp55JHKWm7T28j2qYzcd0VlBS5NOnmDxcd/Q8l1QmpLKOWcXF4ZKrFQQAgPP/pRoPsph1jd5ub/AL15fpGnxPy/o9Kwqcw8zz+68vB6Q7EqNFiaKRQyS1HKq5GC1HUKVJojBaiqVdTKuJYZUq+srpJo6hSpEOJZbUq6mUcCZtUrqoVcCxFVLWNQzcCyyqWyqGbgTsqVoqhRwJ2Sgq6kVaIqqghl+0iY/q5oJ7jqrbPkmMpR7rwY+0NyKWTNrTGebDl3tNx6KrpxZtC7qR53OX2h9Hs7TeJ7HjrdjvmPNZui+h0wvovvLBzW0Nkzw/axOaOdrt/rF2+ao01ydMasJ91mbI0EZpk0UsMqwuMbjmc2kZaG4t4KXGEl6yNk1LDH7LnwStN7DECT2ZrO4i50pRXgXqVPVZr7X2qZpGkaNFhfrqfTwXPY2v6eL8WcEVghNQXOu434aAAAZaD1Xep77l9KxsX6HaHs3At0Oozzz9VzXdtG4jttJcMo4sl25AHt9o3NjiSbWxNdxI7bZjQ271x2lxKEuyrc/n3Oy3q5Wl8/n4jnnVhZYOFgRkfukcCOPaPTResootNeA+gqDHNHLb3Tjt/M0hzHepCstmma6VUp6X7v7KMcOEjEMiAe4gH5rJPXHboc8puM24+JfbstzheM4ge4rmldKD01FhnTC8i+9sx0Gy5QTZumqlX1NcPk2/UU+rNHZkhYwNOpJJ6X4eirWknLYpP1nk3dn7fmjPuyZcj7w81WFecepy1bSlU5R0VFvUC4e0FuZbp4LaNwm9zz6no5pepudVsGsa55wuDmubiBHMEDxz8l02tT/I4+KyeXdUnGKbW6eDdXoHACAEBQ27s0VEEkRyxD3TycM2nxAWdamqkHFmlKo6c1JHhs8RY5zXAhzSQ4cQQbEeK+fcWnhnvxaayhocs2WHtcqNFkTMkVGiSdkigErJkyMErJlOSME8dQpUiMEzalTrGklbUK2orpLMdStFIo4kzatXUyjgTx1asqhVwLUVUto1DNwLUdUtVUM3AsMqloqhRwJmVK0UyriK54OqtqK4MDau6lPNngDDzZ7niBke9VcEzeFecepye0fo9k/wAJ7XDk/wB0+Iy9FTs30OqF6upzVZu5UQ/HC4DmBjH9TbqGmjZV4z4ZSaLHTMKMl0yVoUbF0xZFALlBWGPq0/EOY5jqsLm1jWW2zXDKtFTa9Blji96MknS5YTYHLhoPAclW1uWv8VXaS+ptCrnnko7MonyvDWA3OV+AW9e4hSjqkzq7VRWWb+8FII5mNFvdjYD1sSuT0XVc6bk+smefq1ZZBSse0ksHMkDPTXLhqF21qEaqxJBpPkfUVjyLG45jRcitaUHlLf3m1Kmk8lSE5qzSxg7NWxaa61j/AHHgVjncsnk6/Y7x7O4OeEFzDliIy91w6WyPEL0afdz9Dzq+deOnj4eX8k8VYIJmz0x9yS5wHK2fvMIGg5crdM8m+zmpw4f5giVLt6bpVeV1+zPSdnVrZo2yM0cO8HiD1BXrQmpxUkfM1aUqU3CXKLKsZggBAecfSZu/Y/xUYyNhMBwOjX+gPd1XmX1D/wCi8/7PSsq//wA35Hn915h6Q5rlVoke1yq0SSh6o0WHB6rgEjJFBJI2RASiVAPbMmSCVs6tqIwSCoU6iMEsdUrKZDiWYqpXUijiWGVisqhVwLEdarxq4KOmW4qtdEaplKBYZVLVVDNwLDKhaKZRxJmzK6kVcRXPCtqIwUa7ZcE32kbXciQL9x1R4fJaM5R4Zz9duTAQfZ4o3cDcuHYQToqOmuhvG6mnvuc3XbnzsBLS1/T4T4H9Vm4NHTG6i+djBnhfGbPa5vaCFGWjdST4FpKssN2944HtCyrUYVliX+w1k049u4c2xgHtyv3Bee/Rbk957FHFmTU1LpHl7zdx9OS9GlSjRgoxNIokZM5uhI7D+/2Vpqa4ZfC6k38XiP1gab2ztw7BqmrL9ZFksLYifhzw3JOnC3aOKzko9DWMn1HQutme5YySRsnk6GhmxNBZYOGo0Dreh6jJbU5Nxyufv/RjNYfrcfb+yRrsyRoTcji08clk3lt/iLLjH4zttwqk4pI+FsY6EHC7xu3wXfZye8TxfSsFiM/I7Jd54oIAQDZYw4FrgC1wIIOYIORBChrOzCeNzxrfLdp1HJdoJhefq3a4Tr7Nx5jgeI7CvFubd03tx+bHtW1wqiw+TnrrlwdQ4FVaJHByrgkcHKriTkeHquCRweowB4kUYJHiRQBwkQDxIgHCVMkD2zKckYJhOmRgkbVJrI0lmOsWimUcSyysWqqFHAsx1q0VUo6Zajreq1jVM3TJxVrRVSmgkbVK6qFXAU1Kv2hGgY6ZNY0kEzGuBBAIKakSk0Y1TuvTvFg3Aebcj+ijCNFWmjn6/dCZmcZEg5fC7wOXmo0tHRG5i+djAliLTZ7S08iLeqhPxOiLzwSCMWJGfyV9KwWyMe21tVVosmJZUcS6ZLC8jUeKzlsaI1KJzDzYebTl4FRFxfKw/cS9S95pwtJ4g9dCR1Cuo5ZSUkkdn9HsRxSuPANb3kuJ9Auuzjhtnkelp7RXxf2O1XeeKCAEAICvX0TJo3RytDmOFiD6jkRrdVnBTWmXBaMnF5R4zvZu2+iksbuicfq3/wC1/Jw89RxA8W4t3SfuPZt7hVV7zDuubB0i3VcEjg5RgkcHKuAKHqMEi41GCR7XpgDsajAFxqMAcJEwBQ9RgDxKq4A4yJgDxOpyQStqFORglZUqdXgVwWoqrqrxkVcSYVavrK6SRtWrdoRpHCs6qyqFdBI2rVlUI0EgqVdVCuge2oVlUI0EgqclZVSugqV0EczS2RocPMdh4Ke0yWjmLyjj9qbFdEcUZLmcRxH6qykdMKudmZzZgdc1pq8TZEzXBW1ZJGujF8gsZrwNYstU5tkM+8jxIWfBpyatM4gZa9OZ06+KKbKSWT1jdvZ/sYGtIs43c/8AM7gewWHcvXow0QwfMXdbtara44RqLU5gQAgBACAr19EyaN0crQ9jhYg/vI9eCrKKksPgtGTi8o8f3v3Rkozjbd8BOT+LL6Nkt/3aHocl5FxbOnuuD1re5VTZ8nNgrjwdYXQkddVwSODlGAGJMEjw5RgAHKMEhiTAFD1GALjUYA4PTAHe0UYAY0wBRKowB4lVcAmbOpIHidRkYHCdMjA4VCahgmZUq2srglbUqymRpJBUq2sjSSCfqrKZGkkbIrqZXASi4WqkVwc1tTZJDi5gy4j9FqpGsJ42ZRiZ0IVlI6E8lplPdW2ZbOC1TUpcbNBceSo0Wc8Lc9C3S3Uw4Zptfiazrwc75DsXZb2yWJyPHvb/AFZpw46s7Rdx5IIAQAgBACAEAyWIOaWuAc1wIcCLgg6gg8FDWdmE8HmW9f0fOZeWjBc3Uxaub/lk/EP5deV9F5tey60/kelQvPZn8zguh1BsRxB5ELzmsHophdQSLdAF1GCR2JRgChyYAXQkMSjAFxJgAHpgChyjAFumAIHKMAc16YA4PVdIF9oo0gX2ijSBRKmMAlbKq4BIyZRgErZkzgYJmTKdRGCeKVWUiGi5G9bxkUaJnQhy3TyZ8DotmtuDYZdPJaRimVcmi9HRx8Y2+AWiKucvE1aKmuQ1gAvyFsuJ8FrGOp4RhOeFlnWtbYADQZL00sHmvcVACAEAIAQAgGl4QDDOEAn8QEBzG9W6kFXd4+qm/GBk7pI3j26+i5q1tGpvw/E6KNzKntyvA8q2xsmamfhmbb8Lhmx35XfLXovKqUZU3iSPWpVoVF6rKQKxwagCgFBUEi3TADEmAGJMALpgACoA66YJFumAICmAF1GAGJMAdiUYAYlGAKHpgDmvVdIHh6q4kkjXqjQJ2PVWSTsei2BehkV1Mq0akDl0QkZNGlCuqEjCSLTae4J4hb4yjJvBv7EosIxuGZGQ5D+67benpWpnHXqZeEai6TnBACAEAyR9ggKMlfZARu2ggKktYSgITUFAJ7coBDMUBFUND2lrwHNOocAQe4qGk1hkptPKOP2vuUDd1M7D/I8kj/S7Udhv2hcFWxT3h8jupXrW0zk6yikiNpWOZ2jI9jtD3FcE6U4d5HoQqwn3WVyVng0C6YAt0AXQC3UALoSOUALoBQoAXUgaUAqgC3TAC6AUFVaA8FRgke0qjRJO16o0CWNyzZYuwvVcjBpU0i2jLxKNGvTPXVCRhOJv7HixOA4DM9i9K1TkzhuHpR0i9M88EAIAQAgGSsuEBl1FEUBTfTEICF0ZQDLIAQCIAQAgGTwte0te0OadQRcHuUNJrDJTaeUc3XbkwuuYnOjPL42+Bz81yTsoPu7HXC9nHnc5faW7dRDe7MbfxR3cO8fEPBcVS1qQ6Z+B207unPrj4mQHLnwdORbqAF0AoUYJHKACAW6gCoAQkRAKgFsoABAOCgkcCqsEjSs2ixMwrNolFuJyo0SaFM5TEho16MkkAarop5bSXJlPCTbO22WWxstxObj15L6S3o9nDHXqeDWq9pLPQ0G1AK3MiUOugFQAgBACAQhAMdECgIX0YKAgfs8ICu/Z6AhdQlAROpSgGGAoBpiKAbgKASyApbQ2TDN9rG1x52s7ucM1SdOE+8i8Kk4d1nNV+4g1glLf5XjEO5wsR4Fck7GL7rOuF9Jd5ZOert3KqLWIvHOP6zyHveS5Z2tSPTPwOuF3Tl1x8TKL7GxyPI5HwK53Frk6FJPgcHKuCRwKgkVQAQCqAAQkcFAFCAEAqgkUBVZJI1QySZizaJRZiWTRYv0oJNgkVvghnV7KoiwYnfFy5f3X0NjZ9l68+fseLeXXaepHj7mmHFekcBKx7kBoUkpQGm0oBUAIAQAgBACAEAWQDS0IBDEEAw04QDDSBAMNCEBG7Z4QEbtnoBh2cgGHZ5QFaq2M2QWkY145OaHeqhxT5JUmuDHn3FpXX+qw3/C57bdgBt5LGVtSfQ2jc1V1MGq+jV1/qp8uT2XP9TSPRc8rFdGdEb99UUaj6P6pvwuif3uafMW81jKwn0aNo30HymUJt061tyYCQPwuY7wAdc+CxdpVXQ1V3SfUy6ulki+1jez8zXNHiRZZSpTjyjaNSMuGQNkHNUwXHB6rgZHCRMAXEmCR11GAKCowSPa9VZYuUdK+T4GOf+Vpd6BQqc5d1N/AiVSMe80jpNm7qzOzeMA65u8B8yuul6MqT3nsvqclX0hTj3d/sdVs/YbYx7rc+ZzK9eha0qPdW/j1PLrXNSr3nt4GkzZ66DAsR7PQFhtGEBKyEBASoAQAgBACAEAIAQAgBACAEAIAQAgBACASyAMKATCEAYAgE9mEAnsQgEMAQFCq3eppPtIIndrGE+NlR04vlIvGpOPDZUduZRH/ANNF3C3oq9hT/ai3b1f3Mru3CoT/AIHg+Uf7lX9LS/aX/VVf3DD9H1D/AO0f/sl/5Kv6Sj4fVk/q63j9EObuDQj/AAf/ANJf+SfpKPh9x+rreP2JY9yKIaQN7y93q5WVrRXsoq7qq/aL1Nu/Tx/BDG3sY2/jZXjShHhL5FJVZy5k/mXm0oHBaGY4QBAPEYQC2QCoAQAgBAC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data:image/jpeg;base64,/9j/4AAQSkZJRgABAQAAAQABAAD/2wCEAAkGBxQTEhQUEhQWFRUUFRQYFBgYGBUUFhcUFRQYFxcXFRYYHCggHBwlHBcUIjEhJSksLi4uFx80ODMsNygtLisBCgoKDg0OGhAQGywkICQsLCwsLCwsLCwsLCwsLCwsLCwsLCwsLCwsLCwsLCwsLCwsLCwsLCwsLCwsLCwsLCwsLP/AABEIAKcBLgMBEQACEQEDEQH/xAAbAAABBQEBAAAAAAAAAAAAAAAAAQIDBAUGB//EAEQQAAEDAgMFBQQIBAUCBwAAAAEAAgMEERIhMQUGQVFhcYGRobETIjLBByMzQlJy0fAUYpLhQ3OCwtKishUkRFODk6P/xAAaAQEAAwEBAQAAAAAAAAAAAAAAAQIDBAUG/8QAMxEAAgEDAwEECQQDAQEAAAAAAAECAwQREiExQRMyUYEFIkJhcZGhsfAUUsHRI+HxM0P/2gAMAwEAAhEDEQA/APcUAIAQAgBAMnlDGlzjZrQSTyAUN4WSYxcnhHMnbYnv7OVtuIjeCRf8RabrgqVu02UsfBnoxt3S70fmiL2DuEjv6jfxuuV0Ki4k/mbqpDrFfIeyadukjj34vVVUrmHtP7hwoS9lfYni2zMMnBru4g+SvG+rR7yTKSs6T4yi3Ht8ffYR2HF+i6I+kY+1Fr6mErCXssuRbUid98Dtu31XRG7oy9r57GErWrHp/JbZIDmCD2G66FJPdMwcWuRykgEAIAQAgBACAEAIAQAgBACAEAIAQAgBACAEAIAQAgBACAEAIAQGRvFt+OkYC73nvyYwauPMngNM1lUqqC950W9tKtLC2XVnDbT3hmkN3zGMa4I7taB1cDdx/eS55OUuXj4HsUbalBbRz73+bHDbX2q+VzmmR2Bgc43cTfDkBnxJ/eqpCPvPXpU4wSaSyYtLWPY4PaS1zfhcDYjsWU6aksHVmM4tPdHoWytumaPG02ewfWtBt/8AI0fh5jgei5dThLS38DyqtpGEtL4fD/h+/wC5ci24++pV3KXiUdmi9Ft48bFHOXVZMXatFqPa8Z1FlTXTfKwZulNcFhlVE771u1Tppy4ZX110JYcJzY9p/KRfyTsXHeP0Icukl8y2yqlbo89/veq0VWtH2n5mTpUpdCxHteQfE1p8QfmtY3tRd5J/T+zKVnTfDaLUe2mn4muHmFvG+g+U0YysprhotR7Qjdo8d/u+q6I3FKXEv4MZUKkeUWAVsYioAQAgBACAEAIAQAgBACAEAIAQAgBACAEAIAQAgBAR1EwYxz3GzWtLnHkALlQ3hZZMYuTSR4ftvbZqah8zr20YD91g+FvqT1JXlueubkz6WhRVKmorzM6auJBdqQCexaKexrp3wYkbCWO6kX7Gtc71AUOWmPmj0KrwhsVMSOOSYfKMYVMMnoK18Uge04Xt8+0cbjXmsq1JVI4ZvLTOOHwdnAWzxGaLh9rHxZ1HNnouOFVxkqVTno/E5NTpy0S8n4/7K75BfI3HBdcoo0i3jcJKjCL3P9ybAC/PJV7NyeA9L5M32dVU+8wH2VnYSSQ0hpwlwtrmCO4qK1WlapPx48ufgi0alGltLkzZopI3Xwlrh99hcCPP0skLinV3R3U506ixnbwZ0Gxd9ZW2bMS4fj4j8w49qSUlwziuPRcHvT29x2NPt8OAJsQeI4qirfuR48rdxeC7HtKN3GynNNmbhNFpjmu0IKns88FdTXI+NpGhIPQ29FCjKPDaDcZc4ZYjrZW/ev2gHz1WsbitHrn4mUqFKXQss2w77zQezLyzW8b5rvL5GLs10ZZj2tGdbt7R+i3jeU3zt8TGVrUXG5bina74XA9h+S3jUjLhmEoSjyiRXKggBACAEAIAQAgBACAEAIAQAgBACAEAIDL3ocBST3z+rcO8iw8ys63cZtbf+sfieGPYBqF50Io+kyV5jZkgadWm60bwti8N5rImwGMfKGOya4vv0+rIXNdt9nt4pnVcP/G2i1FTNa4sxA2Oozy4ZXW9tU7SmpcHA2+cDavZgcAQ4B3Ai1uwrZxRrCs0QbH2hJTyY2ZSN+0Z+Makt55cO8cbcd1aRrww+f58TeajOOHwdhUwx1Uft6a2L78fXjbkfIryaN3OjPsq/k/zp9jljOVJ6J8dGcltCdw1/m8cJHkT5L3IPbUvA7KSU3g7rZsoZRlotaniiDSOPtKeKd573SPXB6UjnQvDZeenJ5lWP+bV+5t/KUor6JHCw1sly5xBvwsLW5BaOzpaNKX9nVGIlRRtku6LJw1Zz/Ks1OdB6am8fH+z0Le7a9Wp8xNk7TMZwE+6f+k/ouiSTWTor0FPdHRR1yz7OL3POlQRP/4kGi5dYAXJOSq6T6MxdBleLeurff8Ah4zgwkh7hfLMA55AXB1votXUjRx2ssZ4RKs6C/8AR7kNDvzUxyD2x9oy9ntLWNeBzY5gHmD81ts1qR01PRdKUPU2fR74885PQaXaMUgBa7Ii4vxBzWS0t4yeFOnODxJFoC41ujg8FNQmFZuO5bJJHUvbo4jzHgVeNWpHhspKnCXKLMe13jUB3kVvG9mu8smMrSD4eC3Fthh+IFvmPJdEb6m+cowlaTXG5ahrGP8AhcD00PgV0QrQn3WYypTjyidaGYIAQAgBACAEAIAQAgBACAEBWq9oRR5SPa0nQE5252VJ1YQ7zwXjTlLuoobSq4J4ZIhKz32OAubZkZa9bLOVWnOLSkjWnCpTmpYex4fXsewnExwHUEDx0XApM+gjKL4ZSL7jtv5qdRdPDyZrJMBdcG9jYg2sSCLnmM1dYa3OvVqGwTWcw3u67r/lyy9VKSS2KzSwzfZLxU5ObAyrj9pY6PbbC4XBy5qXItB6SlT1z4XYmksff3uLHDnb5enHnr29KvHE0a4UtnwO2ntIS5uHvWyLfhLsQuTcXtYHvIzyVbe27BOOrK6e43t4aDotg7Qw0lRiOT8h1wxhg9AO5efeuVS5hBeKfyOa7SdSOPzLyUP4Et65X/dl7Lg0ZxmmQOjId7uvRVcMrDL5WBtTFi9+3+YBbMD77eo/fFc0Y9i9L7r493u/r5HdbXHsPy/phT1OGzXZixwu4OGIgEdMrdy0xhmlWHtL5EO06rEHAaNaPEuGfgD4rVLEWznjltHftpxRUJxZlvxWvm53b/pGa8C6tpVbmal4qK8EsZb/ADxPJlV7arlHn9ZMJG+0Asb2cNcjmDfyXp0YSpS7N7prb+T2rKs94PyOl2fORBG5vw4G9bHNpvy99kndZXrQjle9HPVgpVZJ85/39mjQpdrEaOIWelrus552uTZpd4TlisVdVJrlZOSdo+hddt+ENLpCGAalxsrKcZGSt6jeEslSHfCje7CJrdXNexv9ThYd6OJu7C4is6flhm05t7EacCOvG6zlTZyqXQYWKmktkfFO9vwvI6XuPAq8alSPdk0VlThLlFlu1pRrhd2i3otVe1o84Zk7Sk+MosR7wD77COoN/Wy3j6Sj7UcfnkYysJeyy5FtaF2jwO33fVdMLyjLiS89jnla1Y8x/kuMeDmCD2ZroTT4MWmuRykgEAIAQAgBACAEB5dvVWF1XLn8Lg0f6QB638V8/eTbrSPbtYYpIz4qlYRmbOJchqFtCoZuJKaGCT44mHrYA+IzW6qZ5K5lHhlap3IpJfhxxno7EP8AqufNarHQtG5qRMif6OpG5xPY/tux3YL3HmFbS/E0/Wp94qSbt1bB70DiP5bP8mkqHGXgaxuKb6mc+7TZwLTxBBB8CqajdNPdDZYg8ZhSpEp4KL6C2hJCtqya9rJLYsAkgNOTRoBoqQpQjLV18TB5byXoakiwyA9e1bqY0E4eCQTbv9SrqW5VrCFnkF/cIJ1Nvl/dROMZpxe6ZEU1yZ20aYgAt+C97HP2bjqfynlp5LljmnJU5v4P86+PzPSoXCmsS5+5lukJMgLbZZgXsLEZ9Bfuz7F1NbNEwS8Tupqz22z5I8ZkMYieCb4sLmB2F1ze7XNc2+eQbmvPu5KNaD96+qa+n9Hl1KWirqxjOfo+fNb/ABycW0EZafqNPOy62tzppS0tM6LczacYe+GazWPxEDgHEAOZf7t8LCDwLLcVjdJOlJ9Vlry6eZe8jKSU4crH/ffjLz7mX9sUBp32uSxwux1tRyPAEcVyW9aNWOUyKNdVI+/qih7ZdC9xvlGRtKo9o43Jwxg5c3E2C6acUllmsFp8ylFA4E3Adb4m3zAPoVn20Pmawrwk9OcG9u5vLJT2YXF0RNmjUtPQcs9PBJRfsnPeWMKvrLaX3/P+ncU+8F9QD5eSycpLlHiytGi23bDDqLKrnB8mfZSRcjqGO0cFKgnwyjyuUPLAdOKh0QqhBJSu5LCVCfgaRqx8SAxOYbtLmnmCR6LHTOm8xyvgaZjNYeGXKTbU7DmcY5OGfiM100r+vB77r3mFSyoyW23wN7Z+2GyZOaWHxHivVt72NXZrDPOrWkqe6eUaa7TkBACAEAIAQHju8Tv/ADU/+bJ/3Gy+auf/AFl8T36H/nH4FFkiwRqWIpldSIwaFNOtFMo4mnBULVTM3Avw1C3jUMXAtx1S2VQo4CzsZILSMa8fzAO9VfUmQsx4ZQl3YpH6xNb+Ulnk0gKNMH0NFcVY9TIq/o+afspiM9HtDvMEeir2K6M3jfP2kYtduTVMPuNEg5tcBl2OsfVR2UkbwvKT52MGop3sNnscw/zAt9VTLXJ1RlGW6eSEFWUiRh6KdQCF9r30ORHAg6iyrOKmsP8A4yHtuijVU773GItIwggfdBya63EZa8gpVdcSeGddOpFo6zdanMUEpkyMjQM/wjmvEvrnXU0Q/Nzku6inJJdDBgId22t3L6JPKMk2ivXQYXYgCG5Xsb524Kk4o7aNTKwzud2drR1UJhnzc0DP73IPaeBXzlai7Oq6ke6/z88TirwlTnrh+e4wtt7OfA6xzafhcNCPkei9i3qRrQ1RNoV1MzN3oscrWkXxSR5dLk/orXOpW8lHnZI7q0sQb8ExtUx0NRIbZh7rjmL3WdOEa1vFe5Hmp5RpSbMbMwvh1t7zODv7hc1KvOjPsqn/AE7aF7p9Wp8/AbsutAbgdYObYNysXgk3B5vBI7QemfovEo5X/f8AaNq1NqWpcP6f6f0fx204qnqsNmc8oJ8otsqSMz5fuyOCMJUYvgjr94fYNHvFxOjdD2nopjCb4ZWFlrZY2Hvm6RxaWkENxagi1wNdeI4LT/JHfkpcejtCzk6aHbLXfNFVjI890pRLbahmVwM1OiHgUzMuxMaVdU0ZubNCCqLcj7w8x+q64VGtmcs6ae6NCOQOFwbhdCafBztNcjlJAIAQAgPI994cFZLydhcOoc0fO68C9hitL5nt2ks0kYIeuRnUSskVSS3BNZTqwQ0XoZ1ZSKuJfhqFqpFHEtxVK0UzNwLDahaKZTQTxVSsqhVwLUdStY1DNwJ21K0VQroHShkgwva1wPBwBHgVfUmQsxeUYlVuZSPBswsJ4tc7LsBJHkocIs2jdVY9cmDXfR27MwzA8g8WPe5v6Kro+DOiN/8AuRztduxVRZuhc4c2Wf5Nz8lRwkjpjc05dTOgqXxk2uDxH6hc9ajCqsSRo0mh1btCSQYSQBxtldZULKlTlq6lNGClHHYrtyXSJHHIjUHmrai6eHkqQTOheHMOhuD63+YVJwjUjpZs8TjhnZnabaiB2ejSSORHEfvmvB7GpaVvVfPyZw9m4zSMHdZ2CqZctuHR6Zi+H++fW6924k6dKclylsejcetSfmbe+lE324e3/EGfaLfIjwXD6MrRqa4x4TyvPf6PJ5lJtRwzGo6h0T7jQ/EPmF13Nqq0cdejNHujYrqBk49qxxDtTh1xDQ2/EP3zXn2tzKnN0q2zN7e5cFolx+fQ59lY5r7SWvrfUHssLW+eXO3ptZeWdsopLbg1H1WX91RxMEzHDfbVBBGK0c7gDzjhe4ebQumiljHxNpT0Qz719WkZtFUaZlpF8J4Z6h3Qi/ipZ0KSnlfM6TZ28BAAl1/Fz7SFyyp4OaraRe6LlVvUG2EPvOPE3wN9L9nmpjTk2c8fR6fe4+p2O7W32zRguyOJwyIvYOIBI7LLZSWcHl3VpKlLC4OojfcXBWp55JHKWm7T28j2qYzcd0VlBS5NOnmDxcd/Q8l1QmpLKOWcXF4ZKrFQQAgPP/pRoPsph1jd5ub/AL15fpGnxPy/o9Kwqcw8zz+68vB6Q7EqNFiaKRQyS1HKq5GC1HUKVJojBaiqVdTKuJYZUq+srpJo6hSpEOJZbUq6mUcCZtUrqoVcCxFVLWNQzcCyyqWyqGbgTsqVoqhRwJ2Sgq6kVaIqqghl+0iY/q5oJ7jqrbPkmMpR7rwY+0NyKWTNrTGebDl3tNx6KrpxZtC7qR53OX2h9Hs7TeJ7HjrdjvmPNZui+h0wvovvLBzW0Nkzw/axOaOdrt/rF2+ao01ydMasJ91mbI0EZpk0UsMqwuMbjmc2kZaG4t4KXGEl6yNk1LDH7LnwStN7DECT2ZrO4i50pRXgXqVPVZr7X2qZpGkaNFhfrqfTwXPY2v6eL8WcEVghNQXOu434aAAAZaD1Xep77l9KxsX6HaHs3At0Oozzz9VzXdtG4jttJcMo4sl25AHt9o3NjiSbWxNdxI7bZjQ271x2lxKEuyrc/n3Oy3q5Wl8/n4jnnVhZYOFgRkfukcCOPaPTResootNeA+gqDHNHLb3Tjt/M0hzHepCstmma6VUp6X7v7KMcOEjEMiAe4gH5rJPXHboc8puM24+JfbstzheM4ge4rmldKD01FhnTC8i+9sx0Gy5QTZumqlX1NcPk2/UU+rNHZkhYwNOpJJ6X4eirWknLYpP1nk3dn7fmjPuyZcj7w81WFecepy1bSlU5R0VFvUC4e0FuZbp4LaNwm9zz6no5pepudVsGsa55wuDmubiBHMEDxz8l02tT/I4+KyeXdUnGKbW6eDdXoHACAEBQ27s0VEEkRyxD3TycM2nxAWdamqkHFmlKo6c1JHhs8RY5zXAhzSQ4cQQbEeK+fcWnhnvxaayhocs2WHtcqNFkTMkVGiSdkigErJkyMErJlOSME8dQpUiMEzalTrGklbUK2orpLMdStFIo4kzatXUyjgTx1asqhVwLUVUto1DNwLUdUtVUM3AsMqloqhRwJmVK0UyriK54OqtqK4MDau6lPNngDDzZ7niBke9VcEzeFecepye0fo9k/wAJ7XDk/wB0+Iy9FTs30OqF6upzVZu5UQ/HC4DmBjH9TbqGmjZV4z4ZSaLHTMKMl0yVoUbF0xZFALlBWGPq0/EOY5jqsLm1jWW2zXDKtFTa9Blji96MknS5YTYHLhoPAclW1uWv8VXaS+ptCrnnko7MonyvDWA3OV+AW9e4hSjqkzq7VRWWb+8FII5mNFvdjYD1sSuT0XVc6bk+smefq1ZZBSse0ksHMkDPTXLhqF21qEaqxJBpPkfUVjyLG45jRcitaUHlLf3m1Kmk8lSE5qzSxg7NWxaa61j/AHHgVjncsnk6/Y7x7O4OeEFzDliIy91w6WyPEL0afdz9Dzq+deOnj4eX8k8VYIJmz0x9yS5wHK2fvMIGg5crdM8m+zmpw4f5giVLt6bpVeV1+zPSdnVrZo2yM0cO8HiD1BXrQmpxUkfM1aUqU3CXKLKsZggBAecfSZu/Y/xUYyNhMBwOjX+gPd1XmX1D/wCi8/7PSsq//wA35Hn915h6Q5rlVoke1yq0SSh6o0WHB6rgEjJFBJI2RASiVAPbMmSCVs6tqIwSCoU6iMEsdUrKZDiWYqpXUijiWGVisqhVwLEdarxq4KOmW4qtdEaplKBYZVLVVDNwLDKhaKZRxJmzK6kVcRXPCtqIwUa7ZcE32kbXciQL9x1R4fJaM5R4Zz9duTAQfZ4o3cDcuHYQToqOmuhvG6mnvuc3XbnzsBLS1/T4T4H9Vm4NHTG6i+djBnhfGbPa5vaCFGWjdST4FpKssN2944HtCyrUYVliX+w1k049u4c2xgHtyv3Bee/Rbk957FHFmTU1LpHl7zdx9OS9GlSjRgoxNIokZM5uhI7D+/2Vpqa4ZfC6k38XiP1gab2ztw7BqmrL9ZFksLYifhzw3JOnC3aOKzko9DWMn1HQutme5YySRsnk6GhmxNBZYOGo0Dreh6jJbU5Nxyufv/RjNYfrcfb+yRrsyRoTcji08clk3lt/iLLjH4zttwqk4pI+FsY6EHC7xu3wXfZye8TxfSsFiM/I7Jd54oIAQDZYw4FrgC1wIIOYIORBChrOzCeNzxrfLdp1HJdoJhefq3a4Tr7Nx5jgeI7CvFubd03tx+bHtW1wqiw+TnrrlwdQ4FVaJHByrgkcHKriTkeHquCRweowB4kUYJHiRQBwkQDxIgHCVMkD2zKckYJhOmRgkbVJrI0lmOsWimUcSyysWqqFHAsx1q0VUo6Zajreq1jVM3TJxVrRVSmgkbVK6qFXAU1Kv2hGgY6ZNY0kEzGuBBAIKakSk0Y1TuvTvFg3Aebcj+ijCNFWmjn6/dCZmcZEg5fC7wOXmo0tHRG5i+djAliLTZ7S08iLeqhPxOiLzwSCMWJGfyV9KwWyMe21tVVosmJZUcS6ZLC8jUeKzlsaI1KJzDzYebTl4FRFxfKw/cS9S95pwtJ4g9dCR1Cuo5ZSUkkdn9HsRxSuPANb3kuJ9Auuzjhtnkelp7RXxf2O1XeeKCAEAICvX0TJo3RytDmOFiD6jkRrdVnBTWmXBaMnF5R4zvZu2+iksbuicfq3/wC1/Jw89RxA8W4t3SfuPZt7hVV7zDuubB0i3VcEjg5RgkcHKuAKHqMEi41GCR7XpgDsajAFxqMAcJEwBQ9RgDxKq4A4yJgDxOpyQStqFORglZUqdXgVwWoqrqrxkVcSYVavrK6SRtWrdoRpHCs6qyqFdBI2rVlUI0EgqVdVCuge2oVlUI0EgqclZVSugqV0EczS2RocPMdh4Ke0yWjmLyjj9qbFdEcUZLmcRxH6qykdMKudmZzZgdc1pq8TZEzXBW1ZJGujF8gsZrwNYstU5tkM+8jxIWfBpyatM4gZa9OZ06+KKbKSWT1jdvZ/sYGtIs43c/8AM7gewWHcvXow0QwfMXdbtara44RqLU5gQAgBACAr19EyaN0crQ9jhYg/vI9eCrKKksPgtGTi8o8f3v3Rkozjbd8BOT+LL6Nkt/3aHocl5FxbOnuuD1re5VTZ8nNgrjwdYXQkddVwSODlGAGJMEjw5RgAHKMEhiTAFD1GALjUYA4PTAHe0UYAY0wBRKowB4lVcAmbOpIHidRkYHCdMjA4VCahgmZUq2srglbUqymRpJBUq2sjSSCfqrKZGkkbIrqZXASi4WqkVwc1tTZJDi5gy4j9FqpGsJ42ZRiZ0IVlI6E8lplPdW2ZbOC1TUpcbNBceSo0Wc8Lc9C3S3Uw4Zptfiazrwc75DsXZb2yWJyPHvb/AFZpw46s7Rdx5IIAQAgBACAEAyWIOaWuAc1wIcCLgg6gg8FDWdmE8HmW9f0fOZeWjBc3Uxaub/lk/EP5deV9F5tey60/kelQvPZn8zguh1BsRxB5ELzmsHophdQSLdAF1GCR2JRgChyYAXQkMSjAFxJgAHpgChyjAFumAIHKMAc16YA4PVdIF9oo0gX2ijSBRKmMAlbKq4BIyZRgErZkzgYJmTKdRGCeKVWUiGi5G9bxkUaJnQhy3TyZ8DotmtuDYZdPJaRimVcmi9HRx8Y2+AWiKucvE1aKmuQ1gAvyFsuJ8FrGOp4RhOeFlnWtbYADQZL00sHmvcVACAEAIAQAgGl4QDDOEAn8QEBzG9W6kFXd4+qm/GBk7pI3j26+i5q1tGpvw/E6KNzKntyvA8q2xsmamfhmbb8Lhmx35XfLXovKqUZU3iSPWpVoVF6rKQKxwagCgFBUEi3TADEmAGJMALpgACoA66YJFumAICmAF1GAGJMAdiUYAYlGAKHpgDmvVdIHh6q4kkjXqjQJ2PVWSTsei2BehkV1Mq0akDl0QkZNGlCuqEjCSLTae4J4hb4yjJvBv7EosIxuGZGQ5D+67benpWpnHXqZeEai6TnBACAEAyR9ggKMlfZARu2ggKktYSgITUFAJ7coBDMUBFUND2lrwHNOocAQe4qGk1hkptPKOP2vuUDd1M7D/I8kj/S7Udhv2hcFWxT3h8jupXrW0zk6yikiNpWOZ2jI9jtD3FcE6U4d5HoQqwn3WVyVng0C6YAt0AXQC3UALoSOUALoBQoAXUgaUAqgC3TAC6AUFVaA8FRgke0qjRJO16o0CWNyzZYuwvVcjBpU0i2jLxKNGvTPXVCRhOJv7HixOA4DM9i9K1TkzhuHpR0i9M88EAIAQAgGSsuEBl1FEUBTfTEICF0ZQDLIAQCIAQAgGTwte0te0OadQRcHuUNJrDJTaeUc3XbkwuuYnOjPL42+Bz81yTsoPu7HXC9nHnc5faW7dRDe7MbfxR3cO8fEPBcVS1qQ6Z+B207unPrj4mQHLnwdORbqAF0AoUYJHKACAW6gCoAQkRAKgFsoABAOCgkcCqsEjSs2ixMwrNolFuJyo0SaFM5TEho16MkkAarop5bSXJlPCTbO22WWxstxObj15L6S3o9nDHXqeDWq9pLPQ0G1AK3MiUOugFQAgBACAQhAMdECgIX0YKAgfs8ICu/Z6AhdQlAROpSgGGAoBpiKAbgKASyApbQ2TDN9rG1x52s7ucM1SdOE+8i8Kk4d1nNV+4g1glLf5XjEO5wsR4Fck7GL7rOuF9Jd5ZOert3KqLWIvHOP6zyHveS5Z2tSPTPwOuF3Tl1x8TKL7GxyPI5HwK53Frk6FJPgcHKuCRwKgkVQAQCqAAQkcFAFCAEAqgkUBVZJI1QySZizaJRZiWTRYv0oJNgkVvghnV7KoiwYnfFy5f3X0NjZ9l68+fseLeXXaepHj7mmHFekcBKx7kBoUkpQGm0oBUAIAQAgBACAEAWQDS0IBDEEAw04QDDSBAMNCEBG7Z4QEbtnoBh2cgGHZ5QFaq2M2QWkY145OaHeqhxT5JUmuDHn3FpXX+qw3/C57bdgBt5LGVtSfQ2jc1V1MGq+jV1/qp8uT2XP9TSPRc8rFdGdEb99UUaj6P6pvwuif3uafMW81jKwn0aNo30HymUJt061tyYCQPwuY7wAdc+CxdpVXQ1V3SfUy6ulki+1jez8zXNHiRZZSpTjyjaNSMuGQNkHNUwXHB6rgZHCRMAXEmCR11GAKCowSPa9VZYuUdK+T4GOf+Vpd6BQqc5d1N/AiVSMe80jpNm7qzOzeMA65u8B8yuul6MqT3nsvqclX0hTj3d/sdVs/YbYx7rc+ZzK9eha0qPdW/j1PLrXNSr3nt4GkzZ66DAsR7PQFhtGEBKyEBASoAQAgBACAEAIAQAgBACAEAIAQAgBACASyAMKATCEAYAgE9mEAnsQgEMAQFCq3eppPtIIndrGE+NlR04vlIvGpOPDZUduZRH/ANNF3C3oq9hT/ai3b1f3Mru3CoT/AIHg+Uf7lX9LS/aX/VVf3DD9H1D/AO0f/sl/5Kv6Sj4fVk/q63j9EObuDQj/AAf/ANJf+SfpKPh9x+rreP2JY9yKIaQN7y93q5WVrRXsoq7qq/aL1Nu/Tx/BDG3sY2/jZXjShHhL5FJVZy5k/mXm0oHBaGY4QBAPEYQC2QCoAQAgBAC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data:image/jpeg;base64,/9j/4AAQSkZJRgABAQAAAQABAAD/2wCEAAkGBxITEhQUExAWFRQXGBQYGBcXFxQXFhgaFxgcGhQXHBoYHigiGh4nHBwWITEhKCksLi4wGCAzODMsNyguLisBCgoKDg0OGxAQGzclICU3LCwtLC8vMDQ3LDcvLCwvNDI0LCwtLCwxLSwsNywtLDU0LCwsLCwsLCwsLCw3LCwsNP/AABEIANoA5wMBIgACEQEDEQH/xAAcAAEAAgMBAQEAAAAAAAAAAAAABQYDBAcCAQj/xABBEAACAQMCAwYDAwkGBwEAAAABAgMABBESIQUTMQYiQVFhcTKBkSNCoQcUQ1JicoKSsTNEU6KywRUWJGOTwtHD/8QAGgEBAAMBAQEAAAAAAAAAAAAAAAIDBAEFBv/EADARAAIBAwMCBQIGAgMAAAAAAAABAgMEERIhMUFRBRMiYXEykRRCgbHR8SPBM1Kh/9oADAMBAAIRAxEAPwDuNKUoBSlKAUpSgFKUoBSlKAw3l0kSNJI4REBZmY4VQNySapsXGrziErx2ga1tUID3TqpmckZ0RRuMJsQdTDIz0zWr2n4i1zNy48FEnS3hByVe7wWkkZejpAgZtO4Lg+KirvwuwWCJY1yQviTlmJOWYnxJJJPvQEJ/yeoyy316JcbSG4dsHz5bfZn204rZ7OX9wxlgugvPh0nWmQksb55coU/ASVYFcnBU+GKnDWvb2oVmcnLtgE4x3VJ0L7DJ+poDZpSlAKUpQClKUApSlAKUpQClKUApSlAKUpQClKUApSlAKUpQClKUArxKTg464OK90oDnnZYDTwgtjvJcuc+M7rqf+LeX6GuhiqBxngfIDriT82MpuYZYwXls5yct3AMtESWO2ca2UjB2kbDta6Ra7qJWiH95tiZ4T+0yKOZH6jBA866cLdStbh3EIp0EkMqyI3RkIYfhWzXDopSlAKUpQClKUApSlAKUpQClKUApSlAKUpQClKUApSlAKUpQClKUApSlAKibzs3ayOZDFpkPWSNmikPu0ZBPzqWpQFMT8nNukrTQ3N3DI27Mkx7x8yGBDfPNSB4HejZeLy482gtWf6hAP8tWOlAVn/ly7xvxm6z6RWQ//Coy9sOJWpMv/EpbmBRl05VsJUHi4xH9oB1KgqcA4z0q81DdpOKiJOWo5k8oKxRL8TEjBY/qoOpY7fPFAab8XntwHnCzQdTNCpVkB6M8WTlfNlO3XGN6sUUgYAqQQQCCNwQehBqO4da8qGOLOdCImfPSuKwdlU5cckIGFhlkRAOgQ4dB8g2PlUmsEYvJN0pSokhSlKAUpSgFKUoBSlKAUpSgFKUoBSlKAUpSgFKUoBSvMjgAkkADck7ADzqMHFTJ/YJqX/EbKx/w+L+4GPWgJWta7v4ohmSVEH7TKv8AU1H3NtI+8lyyqOojxGPm27fiKiFurFHxFF+cTD/CQzP/ABSN3V+bCu4I6icHaC3PwyF/3EkcfVVIrE/G3JxFZzN+0+mJfq5z9BXiA3kn6KOBP22MknzVMKP5jWdeHTZ3uj7LGg/rmmw3Nd0u5PimSBfERDW//kkGB/JWWy4ZFEWZVy7Y1SMS0jY6As2+Ou3T0rKLGcf3gH96If8Aqwr6LSfxmQe0Z/3au5Rxpny+vEhQvI2lR9SfAAeJPQCsfZmGQQ65VKySs8jKeq6j3UPsukfKvVtwRQ4kldpnXdS+nSnqqgYB9dz61K1xvJ1LApSlcJClKUApSlAKUpQClKUApSlAKUpQClKUApSlAKUpQEH2zbFqSRlRJblx5oJkMgPppzW9IwUE+ABPyFZ761SWN43XUjqysPMMMH8KguD3JKtbTZE0YKnOMyxjurOvmGGM46NkeWZRZCRG8F4UeIol3ed6CQLJBafolQ7xvL/iSEEHB7ozsPGrlDCqgKqhVHQAAAfIVV+x1/yAnD5+5LCoSFj8NxCndjdD4sFwGTqCPIg1bKiTQpSlAKUpQClKUApSlAKUpQClKUApSlAKV4eQDqQPcgUjkVujA+xB/pQHulKUApSlAKUpQClKUApSlAK1OIcOjmA1jdTlHBKuh81Ybg/16HNbdKAq3HeDSPGFkjF0inUpUiG6Rh8MkbDC6x5jR/tUfbdp5oe6Va6VB9ounl38a9NbQ4xMPNkxnwBq81rXlhHKO+gJHQ9GX1Vhup9qHMHjhXFIbiMSwyB0ORkeBGxVh1VgdiDuK3KoPaPg1zbMbq0LGRBk43Eqjqk8Y+PbpKvfHiD42Hsf2og4hBzoSRglXQ41I46qf6g+IodJ2lKUApSlAKUpQClfCarl32pVmkitFE0ifE5OLdCfBnHxEb91c+uK42kssE3xC/igQyTSLGi9WchQPmf6VWB29Vm+z4feyR7/AGohVVI81EjqzD2G9R3DrVZXSaaRrqRwxWRlxBHpOMRodkzk4O5ODvUbx6dYJTNJfOV1xycmNAz/AGeoKgwcBCGOc7k438KzyuN9ixQL1wPtPa3WoQyjWvxxuCkqfvRvhh74xVX7UflCVSY7PTI24aY7xr4dzH9o2f4fU9KpnaTjQvGUiLlou4LACYn9pl6L+yDv4+VRYFUVbx4xHk329hn1VPsavGbkkGSeQzOTuZmLZ8SFGCF9gAK89mOLPEwnstUXiVziKQjGY3jBIwemrGR4Vme3BcMTnAIA8O91P02rzb2+hmCgBMLgDwIzn8MVmjWaWc7m2VBP04Wntg752a4yl5bR3CDAcbqcZRhs6H1DAj5UqkfkduiGvIM90GKYDwHMBRse5jz8zSvXhLVFS7nhVIaJuPY6XSlYbu6SJGeR1RFBLMxAVQOpJPSpEDNSua8Q/KiSx/NbUOgO0krmPX6qoUnHvj2rDF+VOZT9pYBl/wC1Nlvo6qPxqrz6ecZL/wANVxq0nUKVSv8AnuO5RVsWQzMGZxOGX83RMankQb9SABkA774BNRMHEbiQOx4y8RUtnMVtGuFxlwjgto3G5NSlUiinSzpdKplpNxFP75BMv/cgKk/xRvge+k1ujtJNHjn2bEH79s3OA9WRgr/yhq4qsH1O6WWalRdl2htZSFWdA5/RueXKPeN8MPpUmDVhE+0pSgFU9uGRWF+k8SaIrxuTMF2QS7tBJjw1HWh8y61cKrfbEcw2tuAS0lxE+33Ut2EsjnyHdVc+brQFkpSlAKVpcQ4vbwLqmuIol85JEQe3eNQs/bWA7W0ct2x6cpDyx6tK+EA+ZPkDXG0uQWeoHjfay2tzy9Rmn2xbwgSTHPQlQe4P2mwKgeJycRuFIadbVdJxHbHVM2x258gAXOw7qbeZr1wPh1tbqUijWOTSjyjOqXvZwXc7tuHGSfA1TOvFcbk1Bnyf86uAzXcqwwYzyImI7o/xZtifULgeG9bHCrq3ZGEGkRxkp3QFQYAJx6YPWsdjOsysnOhuIwGSRlZSegwrquVyRqJ6eGBVTs7uKSf8ws425EhZ57gyMzMq41hScllOFj1EjbpWKtWUYuc3sty2MexPtexyRyTyvyrNPgwSnMA6ucYyhOAqjr18RVIm4nc3WUiRUVsmODARVVRqBkI3LADJ9dhUh244mJpvzdR9lbkZx8LS42GOhCDHzPpWp2e49aWryvPJolwqRF45GiGe8xZkBwNQj/lrzLKlK4l5tXl7pf8AVdP1fV8/+myMPLpOp9v5NXiXA7mzS3NyyM04JKoMPEwGSpXxUDALeBOPEVgrY4nxCS4lMsjlyQAueiqPBR4AnLY9ceFa9a6zi5ek326mqa1vcUpSqi8vf5HocyXknlyI/wCUM5/1j618qZ/JNY6LHmHrcSPN/CcJH/kRT8zSvdpR0wSPmq8tVST9y5muJflY7XiS4Nuqs8FuwV1Xo8rYxqHRguwA8yT90V2xztX5stV5sSs3VyJWPjrZtZP1qu5qaI/JdZ0vMm/YzWXM09/r5ePz8PkOlZncAEk4A6k9K+k1icK2BnBDBh5hkbIOD5MOhFeRzue43pWFySMXZa7uEzHC0epcLI7mBgD7Avj0K4NXbh3Cb9EQPNaa1RV1cieRjgb6pHmBbJ36VTrjj14/W7kA/Z5aZ+arn8a9dmZpzeQKtxO2piXDzSupRVJfKuxH6o6eNYak71U21OMUsvZZ493/AAYK1GcvXPBebK8kRnhdYQ0QErGMMqGN9RLKpzh9atlSSN853xWjd9oJGAMZSAALIxlBeTSdo05S4Op2IUYJPXG9RfbLgd69yZoOYVeNEzFKI2XGrIZWIVl72d89elLSDiWpOY9hEqYwZE1SlsaQ5EbgMwG2SfE1rtfEbd0YzqzWrG/9L+DDOm+hbrd0nTvxqSNnRgr6HwNSHqMjOKxtw+3zy1HLbTq0xO8Lac41fZMu2ds1rGzmjid1uowcPISIUWItuzM2GJwdyTqz1qNtO16SSwYmt1ikhR3DSoro7bsuCckgacDA6tk7AG61u6dxl0nx8o44tcklNZ8vSq8TuoSxwoM6SljkDH/UI5O5Hj4it2CK7XrxGRh6xW+fmQu9QsPHpnafKwRRqGEEjSq5kk+6dMZOU8fBvSvF7fRzOrD/AIj3RgiCO4jibzPwgt8q1yruH1Sx+pDSuxK33E7hDy0vWebGRGIYWb0LYwEX9okCo2C0uFmElxxRhdSoiYjSIIoB+CMSK2kFjufvEDyArdguLVYg0Z0qzrqwSshcMMmQsQ22O9q8OtaklxzJtS/m91ICRbhADyAR3nlkycA+g8BjJzhK4cYuUpYXcaUb9zbBF1T8QuSvm04hHoByFTJ9K0W4pbKvegu5F8We3vZh75kUnFanE+N29q+Wzd3fjpxpi8wCe7Cvpux8c1GHtzd5zyYB6ZlP+bb+leU/ELipvShmPdvGfhGiFtKS2RaOGmwcc2CKBt9JZIk1IRudfdymPHOK37XiEcmnRqIZSwbQ4TAOPiIwDnoPHrVc4Nere8yWEC2vUGlwcOrg/AXAwZEznB2IOfYxt5wvjT5DSk58UuBEny0IHAqcPEaTyqr0yXKb/Z8NEVSecPYskl6QkstysdqEcokrldTRK4znV8OvBAAO+QayqvOUGUcu3wNKSbPL5cwNuF/YO5+9+rVAvLWG0ddbi8v1yQGaR7e3Pg76mJLDwBOSegXrUXxCRmDyTyNM2CSZDqHsqnuoPDAArlapO5jppPTF9cbv49vf7dy2lbuWX0ReO23Z+WR4prZCe6yTJGwTmL+iLDIV9PeGD0DVrxAcMtiW0G9nGFVcd0DoM/qIDknoT7ipT/i0PD7SGEuJZUjVQinLMwG5J+6ufE1z/iF9JNIzOeZO4wFQZ0jwVV+6o65Pua8qzhWrwVKf/HF89Zb7fp/RZTg5LfZdSZ7N9mVkiW4uZjFZhXkdteJHHgzON11HLbd4jG4zioiDh7zauTHphZ5CjT6jiMsSndJ1OcY8QPWrNHaLyEgZAIUIYRbFSwGxfAAcg7/CBnfc71tV7Ve5glppr9RTdTLlJ+2CBj7MKf7S4mY+SsIlHsEGfxNfJezQA+ynkU+AkbmoffPe+hqfpWTz59yzfuUzvqxSRdMi4yBupB6Mp8V/Gs9lYvcypbxDMknXfGhMgSSE+AAP1IFSHaa2J5LqAX5iRDJwCJmCAE+A1FT9a6Z2J7JLZIxZhJcSY5kmMDbpGniEG+3j1NelaUvO9b4OVrtwhp/MWGztkijSNFCoiqqgdAqjCj6UrNSvYPHPjV+fuI8ONrcTWzdY2JX9qNyWjYfLu+6mu8cT4hHBE80rhI0GWY+A/wDucDHrXL+PztfsrTRLGinMartNj/uSD66F2881jvZQVP1P4NdnOUKmUvkpkvEhblZgV1xMJFViNyu+nHqMj51N9ubqBprWWO6jcFbkFA6nRrdJFBAPXdgT6CpOCwiT4YkHsoz9ayNCp6op+Qryo3ijFxxybanrqKp2Kc0owSCD88+528utSl52cc2MF5HKspeSNVRVKg8yTlDD5yO8V3x0NSbcGtj/AHeP+RR/QVm4dbm3XRbu0aZDCPZ4gwOQQj5C7gHu4qVK4or6kK86s/p29iscRsZ4JOXOpwSyq6ySPGzqAXQE4yQD+B8q1msojuYkPuoP9asXG5L+WGO3IgeFMMSoKzM4OdRLkgZOonGM5qFubSXSwaCQZBGVCsd/EaSanOVPP+NllvP0/wCRLJZuFWsx4LIqKz84voRdyIZHCkL/AAajj9rao207PSlS9xptIVG7zFQfkudtvM/KvkPbS4SNIl5EQRVQZjcNhRgYDkAfQ1HXUzytrldpGzkFjkD90dFHsK8ylRuIynnEVJt55f8AH7kaNOpvh4yTfD+PWdpkWVoZGPx3EmE1n0ONRHsAK2oe29y0sY5MRVnRCq69XeYDIY7bdenhVYrd4Bdxw3SSyqSiLIRpAJ5hwF29te9dq2VHTKTjqlh8ttsnO3jGDfLJXiXYyWW+lPLXlSNzOcwU6cgArjqWyD6b194hxWK1RrWwAB/Sz7E6ujYP3n9ei7e1YOO9qp7jKR5gi8QD9q/uw+Eeg+tQBwo8gB8hUaFCtUjH8RwsYj8dX3+ODlOg5Y18LofY0AGB/XJJPUknqT516q28G4Vb20HPvY43MudBJaQAaiFRU6E6RnIJLEnoBmoKztILi8CpGbeGRtwXGQqAl3z0TIwMDYbV68qDXL3ZKF3F5xHZdTV4fey28qzRY1AFWVs6XU/dONxg7g+FSfFe1N1OujUsKnryi2s+zn4R7DPrWLtfbWglhTh6M+ljzWjaSRSNOwySU643zWknC7luiJGPN2yR/Cn/ANrNXtaPmKU0m11IQnSqeto1YYgowowOvuT1JPifWsNxIjZj08wn9Go1E+4HT51O2/ZxessjSHyHcT+Vdz8yal7e2RBhEVB5KAP6VF1op7bljrbYiit2fAJWA1kQL+qmDJj97op+tT/D+HxQrpjQLnqerN6sx3J962qVROrKXJS9+RSlKrB4kkCgk9BXi1uVkUOhypz5jocHY+uaiuJiWbltblgCGUsTpTSxGolT3icDYjHU771MQxKqhVAAAwAOgqcopR9yKeWeZbPnNDH5z25/kkVz+CmuuVzjsnbGW9Uj4IELt++/djH8vMP0ro4r3fDoONHfruYLmWZilKVvM5z78pM5kntbX9Fh7iUfrGNlWBT6aize6CompPt5lb+3PhJbyqD6xyISPo/4VGV8/wCJSbrYZ6NsloFKUrAaBSlKAUpSgPEkYYYZQw8iAR+NR78Atj0iC/uFk/0kVJ0qSnJcM5giG4BH4SSD5q3+pSa15Oz8n3bgfxR5/wBLCp+lSVafclql3K6vApvGaM+0bD/3NfLnsw0i6WuMA4zoTGfTJY7VY6V1V5p5QcpNYbNLidg1xyufcSuIlKoAVQDOxPdGSSAN81jg4HbqQeSrEfefLt9XzUjSkq1SXLIKKSwj4BX2lKqJClKUApSlAKUr4aAFgCBnr0rHczhFLEZ8AB1ZjsqjzJOAB61q3NwsRLNu5GwH3VHXc9FHifE7b7CrV2a4MV/626jKLGrNFEQS6jBLSso++V2C9QCfE4Gu2tZVpLt1ZTVqqC9yf7HcHNvB3x9tIeZKevfIHdB8lGFHtU7VUvO0dy4RbS3XmSLrTnMQOXsOYwjzpXcbFgx8q3exnFZri3Lz8vmrLPExi1cs8qRk1LqJODjzr6KOEsI815e7J6lKVI4Vnt9whp7cPEuqeBubGPFvCWP+JCw98VSoZldQynKsMg+YNdaNc+7S9nzbu00KkwOSzooJMTHcuoG+hjkkDod/GvO8QtnUjrjyjTb1dLw+Cpy3DPLpxldTLjJAwigsTj4mJIAHTqaz8Hvo5VYxxsgU6e8mjOPLzrQurGVsvEYpAx194sNRxgEFehxt5EdambRGC9/Gs7tpJK59M+HSvInp0myOcmalKVQWClKUApSlAKUpQClKUApSlAKUpQClKUArwkgI1A5Hn4VGXnGI9DHS7J01KDhvA6SPD1+ma9WyjuB21MccuJAdhjYBOpI8z09KtVJ9iDkiQMy6tOd+uPIeZ8hWvcTuxWOBDLK+6hRkAeLncbe5A9RUta/k/knUCVmt4ScuinM0vo7eA9Mk1fuD8Ggtk0QxhBtk9WbHTUx3Pzr0KHhzeJT29jNUucbRKp2a7MQQsHupVkuNm0Fg2gjocD4mHnjA8B4mfvu0sEZ0lZWPkkTtn5Ab1Ve0Fi1pxFZrewaUXOkyvEgLgrlZQWJGkOpQ9Ruh8zVn4XazFDiGO1z0XAkf0LFcLn5mvVUdC0xWxkbzuyM7MWFnPz9DSuFfS0MqGLl576xldILKA2wYkYNWu1tUjUJGioozhVAVRnc7Dao3gXB3ge4d5ua0zoxOgJjSgTGB7VMVYiIpSldAr5X2lAV/i/ZSGUl0+ylP31GzfvJ0b32PrVO4vwi5twDLGWQHeSDLKMdNaY1KD6Aj1rqNfMVmrWlKru1v3LYVpQ4OIXXF5Q45Vs00JCjWjLuzZ3G+MADfOOtSvNHz3AB2J09cenrXQr/staSsXaEK56vGWjY+5QjV881B8R7AB/7O6YYOVEsccoU+hGlh/NXn1PDZflwaI3S6lbZsDofAbDPWiOD08yOhHTr1qVl7HXwORLBJ4fpYs/Lv7/OtS67M3xRka2VgwKnl3Ck4PkXVayuwrL8v7FquIPqa4pWKz7OXcIIXh82/Uh7THyVZQB8hWF+G3zNpNpdKMfERDo9vsiWP4VF2dXP0v7EvOh3M09yiY1MAT0HifYDc171jOnI1dcZ3x54rUHZe4TGlZUye/ogk1OMdC7anHhvnwrPD2dmClY7KbfrtoDHzdncFvmafhZ9E/sx5q7r7nuSQAZJ2+u/kPM1qcR4pHAgeUlcnAGMknGcDHjipSw7J3mxaDvgbanjRV9FVC2B67n1qSi7JXbfE0EfzklP0wv8AWpxsqrf0/wCv3IuvDHJS+E9oec2OQy5xpyQWP6xK/dA8+m+Bmpyp607AsmcXKLk5PLgC5PiTlzmt+LsTH965mb0HKQfgmfxq6Xh1ST9KSXyQVzFLfcqVeJplQanYKPNiAPqavQ7HWfikh95p/wDZ62bPsvZRNrS1iD/rFQzfVsmpR8Kl+aRx3a6I5fb8U5zabWCa5PnEn2f/AJHwn41Jt2E4jcf2s1vAnhGBJNk/t4KBvbOPeupha+1upWFGHTPyZ53E5FX4f2FtUwZA0z4ALOzadvKNSFUegH1qetOHxRDEcSJ+6oH9K2qVqjCMeEVNt8ilKVI4KUpQClKUApSlAKUpQClKUApSlAKUpQClKUApSlAKUpQClKUApSlAKUpQClKUApSlAKUpQClKUApSlAKUpQClKUApSlAKUpQClKUApSlAKUpQClKUApSlAKUpQClKUApSlAKUpQClKUApSlA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8" descr="data:image/jpeg;base64,/9j/4AAQSkZJRgABAQAAAQABAAD/2wCEAAkGBxITEhQUExAWFRQXGBQYGBcXFxQXFhgaFxgcGhQXHBoYHigiGh4nHBwWITEhKCksLi4wGCAzODMsNyguLisBCgoKDg0OGxAQGzclICU3LCwtLC8vMDQ3LDcvLCwvNDI0LCwtLCwxLSwsNywtLDU0LCwsLCwsLCwsLCw3LCwsNP/AABEIANoA5wMBIgACEQEDEQH/xAAcAAEAAgMBAQEAAAAAAAAAAAAABQYDBAcCAQj/xABBEAACAQMCAwYDAwkGBwEAAAABAgMABBESIQUTMQYiQVFhcTKBkSNCoQcUQ1JicoKSsTNEU6KywRUWJGOTwtHD/8QAGgEBAAMBAQEAAAAAAAAAAAAAAAIDBAEFBv/EADARAAIBAwMCBQIGAgMAAAAAAAABAgMEERIhMUFRBRMiYXEykRRCgbHR8SPBM1Kh/9oADAMBAAIRAxEAPwDuNKUoBSlKAUpSgFKUoBSlKAw3l0kSNJI4REBZmY4VQNySapsXGrziErx2ga1tUID3TqpmckZ0RRuMJsQdTDIz0zWr2n4i1zNy48FEnS3hByVe7wWkkZejpAgZtO4Lg+KirvwuwWCJY1yQviTlmJOWYnxJJJPvQEJ/yeoyy316JcbSG4dsHz5bfZn204rZ7OX9wxlgugvPh0nWmQksb55coU/ASVYFcnBU+GKnDWvb2oVmcnLtgE4x3VJ0L7DJ+poDZpSlAKUpQClKUApSlAKUpQClKUApSlAKUpQClKUApSlAKUpQClKUArxKTg464OK90oDnnZYDTwgtjvJcuc+M7rqf+LeX6GuhiqBxngfIDriT82MpuYZYwXls5yct3AMtESWO2ca2UjB2kbDta6Ra7qJWiH95tiZ4T+0yKOZH6jBA866cLdStbh3EIp0EkMqyI3RkIYfhWzXDopSlAKUpQClKUApSlAKUpQClKUApSlAKUpQClKUApSlAKUpQClKUApSlAKibzs3ayOZDFpkPWSNmikPu0ZBPzqWpQFMT8nNukrTQ3N3DI27Mkx7x8yGBDfPNSB4HejZeLy482gtWf6hAP8tWOlAVn/ly7xvxm6z6RWQ//Coy9sOJWpMv/EpbmBRl05VsJUHi4xH9oB1KgqcA4z0q81DdpOKiJOWo5k8oKxRL8TEjBY/qoOpY7fPFAab8XntwHnCzQdTNCpVkB6M8WTlfNlO3XGN6sUUgYAqQQQCCNwQehBqO4da8qGOLOdCImfPSuKwdlU5cckIGFhlkRAOgQ4dB8g2PlUmsEYvJN0pSokhSlKAUpSgFKUoBSlKAUpSgFKUoBSlKAUpSgFKUoBSvMjgAkkADck7ADzqMHFTJ/YJqX/EbKx/w+L+4GPWgJWta7v4ohmSVEH7TKv8AU1H3NtI+8lyyqOojxGPm27fiKiFurFHxFF+cTD/CQzP/ABSN3V+bCu4I6icHaC3PwyF/3EkcfVVIrE/G3JxFZzN+0+mJfq5z9BXiA3kn6KOBP22MknzVMKP5jWdeHTZ3uj7LGg/rmmw3Nd0u5PimSBfERDW//kkGB/JWWy4ZFEWZVy7Y1SMS0jY6As2+Ou3T0rKLGcf3gH96If8Aqwr6LSfxmQe0Z/3au5Rxpny+vEhQvI2lR9SfAAeJPQCsfZmGQQ65VKySs8jKeq6j3UPsukfKvVtwRQ4kldpnXdS+nSnqqgYB9dz61K1xvJ1LApSlcJClKUApSlAKUpQClKUApSlAKUpQClKUApSlAKUpQEH2zbFqSRlRJblx5oJkMgPppzW9IwUE+ABPyFZ761SWN43XUjqysPMMMH8KguD3JKtbTZE0YKnOMyxjurOvmGGM46NkeWZRZCRG8F4UeIol3ed6CQLJBafolQ7xvL/iSEEHB7ozsPGrlDCqgKqhVHQAAAfIVV+x1/yAnD5+5LCoSFj8NxCndjdD4sFwGTqCPIg1bKiTQpSlAKUpQClKUApSlAKUpQClKUApSlAKV4eQDqQPcgUjkVujA+xB/pQHulKUApSlAKUpQClKUApSlAK1OIcOjmA1jdTlHBKuh81Ybg/16HNbdKAq3HeDSPGFkjF0inUpUiG6Rh8MkbDC6x5jR/tUfbdp5oe6Va6VB9ounl38a9NbQ4xMPNkxnwBq81rXlhHKO+gJHQ9GX1Vhup9qHMHjhXFIbiMSwyB0ORkeBGxVh1VgdiDuK3KoPaPg1zbMbq0LGRBk43Eqjqk8Y+PbpKvfHiD42Hsf2og4hBzoSRglXQ41I46qf6g+IodJ2lKUApSlAKUpQClfCarl32pVmkitFE0ifE5OLdCfBnHxEb91c+uK42kssE3xC/igQyTSLGi9WchQPmf6VWB29Vm+z4feyR7/AGohVVI81EjqzD2G9R3DrVZXSaaRrqRwxWRlxBHpOMRodkzk4O5ODvUbx6dYJTNJfOV1xycmNAz/AGeoKgwcBCGOc7k438KzyuN9ixQL1wPtPa3WoQyjWvxxuCkqfvRvhh74xVX7UflCVSY7PTI24aY7xr4dzH9o2f4fU9KpnaTjQvGUiLlou4LACYn9pl6L+yDv4+VRYFUVbx4xHk329hn1VPsavGbkkGSeQzOTuZmLZ8SFGCF9gAK89mOLPEwnstUXiVziKQjGY3jBIwemrGR4Vme3BcMTnAIA8O91P02rzb2+hmCgBMLgDwIzn8MVmjWaWc7m2VBP04Wntg752a4yl5bR3CDAcbqcZRhs6H1DAj5UqkfkduiGvIM90GKYDwHMBRse5jz8zSvXhLVFS7nhVIaJuPY6XSlYbu6SJGeR1RFBLMxAVQOpJPSpEDNSua8Q/KiSx/NbUOgO0krmPX6qoUnHvj2rDF+VOZT9pYBl/wC1Nlvo6qPxqrz6ecZL/wANVxq0nUKVSv8AnuO5RVsWQzMGZxOGX83RMankQb9SABkA774BNRMHEbiQOx4y8RUtnMVtGuFxlwjgto3G5NSlUiinSzpdKplpNxFP75BMv/cgKk/xRvge+k1ujtJNHjn2bEH79s3OA9WRgr/yhq4qsH1O6WWalRdl2htZSFWdA5/RueXKPeN8MPpUmDVhE+0pSgFU9uGRWF+k8SaIrxuTMF2QS7tBJjw1HWh8y61cKrfbEcw2tuAS0lxE+33Ut2EsjnyHdVc+brQFkpSlAKVpcQ4vbwLqmuIol85JEQe3eNQs/bWA7W0ct2x6cpDyx6tK+EA+ZPkDXG0uQWeoHjfay2tzy9Rmn2xbwgSTHPQlQe4P2mwKgeJycRuFIadbVdJxHbHVM2x258gAXOw7qbeZr1wPh1tbqUijWOTSjyjOqXvZwXc7tuHGSfA1TOvFcbk1Bnyf86uAzXcqwwYzyImI7o/xZtifULgeG9bHCrq3ZGEGkRxkp3QFQYAJx6YPWsdjOsysnOhuIwGSRlZSegwrquVyRqJ6eGBVTs7uKSf8ws425EhZ57gyMzMq41hScllOFj1EjbpWKtWUYuc3sty2MexPtexyRyTyvyrNPgwSnMA6ucYyhOAqjr18RVIm4nc3WUiRUVsmODARVVRqBkI3LADJ9dhUh244mJpvzdR9lbkZx8LS42GOhCDHzPpWp2e49aWryvPJolwqRF45GiGe8xZkBwNQj/lrzLKlK4l5tXl7pf8AVdP1fV8/+myMPLpOp9v5NXiXA7mzS3NyyM04JKoMPEwGSpXxUDALeBOPEVgrY4nxCS4lMsjlyQAueiqPBR4AnLY9ceFa9a6zi5ek326mqa1vcUpSqi8vf5HocyXknlyI/wCUM5/1j618qZ/JNY6LHmHrcSPN/CcJH/kRT8zSvdpR0wSPmq8tVST9y5muJflY7XiS4Nuqs8FuwV1Xo8rYxqHRguwA8yT90V2xztX5stV5sSs3VyJWPjrZtZP1qu5qaI/JdZ0vMm/YzWXM09/r5ePz8PkOlZncAEk4A6k9K+k1icK2BnBDBh5hkbIOD5MOhFeRzue43pWFySMXZa7uEzHC0epcLI7mBgD7Avj0K4NXbh3Cb9EQPNaa1RV1cieRjgb6pHmBbJ36VTrjj14/W7kA/Z5aZ+arn8a9dmZpzeQKtxO2piXDzSupRVJfKuxH6o6eNYak71U21OMUsvZZ493/AAYK1GcvXPBebK8kRnhdYQ0QErGMMqGN9RLKpzh9atlSSN853xWjd9oJGAMZSAALIxlBeTSdo05S4Op2IUYJPXG9RfbLgd69yZoOYVeNEzFKI2XGrIZWIVl72d89elLSDiWpOY9hEqYwZE1SlsaQ5EbgMwG2SfE1rtfEbd0YzqzWrG/9L+DDOm+hbrd0nTvxqSNnRgr6HwNSHqMjOKxtw+3zy1HLbTq0xO8Lac41fZMu2ds1rGzmjid1uowcPISIUWItuzM2GJwdyTqz1qNtO16SSwYmt1ikhR3DSoro7bsuCckgacDA6tk7AG61u6dxl0nx8o44tcklNZ8vSq8TuoSxwoM6SljkDH/UI5O5Hj4it2CK7XrxGRh6xW+fmQu9QsPHpnafKwRRqGEEjSq5kk+6dMZOU8fBvSvF7fRzOrD/AIj3RgiCO4jibzPwgt8q1yruH1Sx+pDSuxK33E7hDy0vWebGRGIYWb0LYwEX9okCo2C0uFmElxxRhdSoiYjSIIoB+CMSK2kFjufvEDyArdguLVYg0Z0qzrqwSshcMMmQsQ22O9q8OtaklxzJtS/m91ICRbhADyAR3nlkycA+g8BjJzhK4cYuUpYXcaUb9zbBF1T8QuSvm04hHoByFTJ9K0W4pbKvegu5F8We3vZh75kUnFanE+N29q+Wzd3fjpxpi8wCe7Cvpux8c1GHtzd5zyYB6ZlP+bb+leU/ELipvShmPdvGfhGiFtKS2RaOGmwcc2CKBt9JZIk1IRudfdymPHOK37XiEcmnRqIZSwbQ4TAOPiIwDnoPHrVc4Nere8yWEC2vUGlwcOrg/AXAwZEznB2IOfYxt5wvjT5DSk58UuBEny0IHAqcPEaTyqr0yXKb/Z8NEVSecPYskl6QkstysdqEcokrldTRK4znV8OvBAAO+QayqvOUGUcu3wNKSbPL5cwNuF/YO5+9+rVAvLWG0ddbi8v1yQGaR7e3Pg76mJLDwBOSegXrUXxCRmDyTyNM2CSZDqHsqnuoPDAArlapO5jppPTF9cbv49vf7dy2lbuWX0ReO23Z+WR4prZCe6yTJGwTmL+iLDIV9PeGD0DVrxAcMtiW0G9nGFVcd0DoM/qIDknoT7ipT/i0PD7SGEuJZUjVQinLMwG5J+6ufE1z/iF9JNIzOeZO4wFQZ0jwVV+6o65Pua8qzhWrwVKf/HF89Zb7fp/RZTg5LfZdSZ7N9mVkiW4uZjFZhXkdteJHHgzON11HLbd4jG4zioiDh7zauTHphZ5CjT6jiMsSndJ1OcY8QPWrNHaLyEgZAIUIYRbFSwGxfAAcg7/CBnfc71tV7Ve5glppr9RTdTLlJ+2CBj7MKf7S4mY+SsIlHsEGfxNfJezQA+ynkU+AkbmoffPe+hqfpWTz59yzfuUzvqxSRdMi4yBupB6Mp8V/Gs9lYvcypbxDMknXfGhMgSSE+AAP1IFSHaa2J5LqAX5iRDJwCJmCAE+A1FT9a6Z2J7JLZIxZhJcSY5kmMDbpGniEG+3j1NelaUvO9b4OVrtwhp/MWGztkijSNFCoiqqgdAqjCj6UrNSvYPHPjV+fuI8ONrcTWzdY2JX9qNyWjYfLu+6mu8cT4hHBE80rhI0GWY+A/wDucDHrXL+PztfsrTRLGinMartNj/uSD66F2881jvZQVP1P4NdnOUKmUvkpkvEhblZgV1xMJFViNyu+nHqMj51N9ubqBprWWO6jcFbkFA6nRrdJFBAPXdgT6CpOCwiT4YkHsoz9ayNCp6op+Qryo3ijFxxybanrqKp2Kc0owSCD88+528utSl52cc2MF5HKspeSNVRVKg8yTlDD5yO8V3x0NSbcGtj/AHeP+RR/QVm4dbm3XRbu0aZDCPZ4gwOQQj5C7gHu4qVK4or6kK86s/p29iscRsZ4JOXOpwSyq6ySPGzqAXQE4yQD+B8q1msojuYkPuoP9asXG5L+WGO3IgeFMMSoKzM4OdRLkgZOonGM5qFubSXSwaCQZBGVCsd/EaSanOVPP+NllvP0/wCRLJZuFWsx4LIqKz84voRdyIZHCkL/AAajj9rao207PSlS9xptIVG7zFQfkudtvM/KvkPbS4SNIl5EQRVQZjcNhRgYDkAfQ1HXUzytrldpGzkFjkD90dFHsK8ylRuIynnEVJt55f8AH7kaNOpvh4yTfD+PWdpkWVoZGPx3EmE1n0ONRHsAK2oe29y0sY5MRVnRCq69XeYDIY7bdenhVYrd4Bdxw3SSyqSiLIRpAJ5hwF29te9dq2VHTKTjqlh8ttsnO3jGDfLJXiXYyWW+lPLXlSNzOcwU6cgArjqWyD6b194hxWK1RrWwAB/Sz7E6ujYP3n9ei7e1YOO9qp7jKR5gi8QD9q/uw+Eeg+tQBwo8gB8hUaFCtUjH8RwsYj8dX3+ODlOg5Y18LofY0AGB/XJJPUknqT516q28G4Vb20HPvY43MudBJaQAaiFRU6E6RnIJLEnoBmoKztILi8CpGbeGRtwXGQqAl3z0TIwMDYbV68qDXL3ZKF3F5xHZdTV4fey28qzRY1AFWVs6XU/dONxg7g+FSfFe1N1OujUsKnryi2s+zn4R7DPrWLtfbWglhTh6M+ljzWjaSRSNOwySU643zWknC7luiJGPN2yR/Cn/ANrNXtaPmKU0m11IQnSqeto1YYgowowOvuT1JPifWsNxIjZj08wn9Go1E+4HT51O2/ZxessjSHyHcT+Vdz8yal7e2RBhEVB5KAP6VF1op7bljrbYiit2fAJWA1kQL+qmDJj97op+tT/D+HxQrpjQLnqerN6sx3J962qVROrKXJS9+RSlKrB4kkCgk9BXi1uVkUOhypz5jocHY+uaiuJiWbltblgCGUsTpTSxGolT3icDYjHU771MQxKqhVAAAwAOgqcopR9yKeWeZbPnNDH5z25/kkVz+CmuuVzjsnbGW9Uj4IELt++/djH8vMP0ro4r3fDoONHfruYLmWZilKVvM5z78pM5kntbX9Fh7iUfrGNlWBT6aize6CompPt5lb+3PhJbyqD6xyISPo/4VGV8/wCJSbrYZ6NsloFKUrAaBSlKAUpSgPEkYYYZQw8iAR+NR78Atj0iC/uFk/0kVJ0qSnJcM5giG4BH4SSD5q3+pSa15Oz8n3bgfxR5/wBLCp+lSVafclql3K6vApvGaM+0bD/3NfLnsw0i6WuMA4zoTGfTJY7VY6V1V5p5QcpNYbNLidg1xyufcSuIlKoAVQDOxPdGSSAN81jg4HbqQeSrEfefLt9XzUjSkq1SXLIKKSwj4BX2lKqJClKUApSlAKUr4aAFgCBnr0rHczhFLEZ8AB1ZjsqjzJOAB61q3NwsRLNu5GwH3VHXc9FHifE7b7CrV2a4MV/626jKLGrNFEQS6jBLSso++V2C9QCfE4Gu2tZVpLt1ZTVqqC9yf7HcHNvB3x9tIeZKevfIHdB8lGFHtU7VUvO0dy4RbS3XmSLrTnMQOXsOYwjzpXcbFgx8q3exnFZri3Lz8vmrLPExi1cs8qRk1LqJODjzr6KOEsI815e7J6lKVI4Vnt9whp7cPEuqeBubGPFvCWP+JCw98VSoZldQynKsMg+YNdaNc+7S9nzbu00KkwOSzooJMTHcuoG+hjkkDod/GvO8QtnUjrjyjTb1dLw+Cpy3DPLpxldTLjJAwigsTj4mJIAHTqaz8Hvo5VYxxsgU6e8mjOPLzrQurGVsvEYpAx194sNRxgEFehxt5EdambRGC9/Gs7tpJK59M+HSvInp0myOcmalKVQWClKUApSlAKUpQClKUApSlAKUpQClKUArwkgI1A5Hn4VGXnGI9DHS7J01KDhvA6SPD1+ma9WyjuB21MccuJAdhjYBOpI8z09KtVJ9iDkiQMy6tOd+uPIeZ8hWvcTuxWOBDLK+6hRkAeLncbe5A9RUta/k/knUCVmt4ScuinM0vo7eA9Mk1fuD8Ggtk0QxhBtk9WbHTUx3Pzr0KHhzeJT29jNUucbRKp2a7MQQsHupVkuNm0Fg2gjocD4mHnjA8B4mfvu0sEZ0lZWPkkTtn5Ab1Ve0Fi1pxFZrewaUXOkyvEgLgrlZQWJGkOpQ9Ruh8zVn4XazFDiGO1z0XAkf0LFcLn5mvVUdC0xWxkbzuyM7MWFnPz9DSuFfS0MqGLl576xldILKA2wYkYNWu1tUjUJGioozhVAVRnc7Dao3gXB3ge4d5ua0zoxOgJjSgTGB7VMVYiIpSldAr5X2lAV/i/ZSGUl0+ylP31GzfvJ0b32PrVO4vwi5twDLGWQHeSDLKMdNaY1KD6Aj1rqNfMVmrWlKru1v3LYVpQ4OIXXF5Q45Vs00JCjWjLuzZ3G+MADfOOtSvNHz3AB2J09cenrXQr/staSsXaEK56vGWjY+5QjV881B8R7AB/7O6YYOVEsccoU+hGlh/NXn1PDZflwaI3S6lbZsDofAbDPWiOD08yOhHTr1qVl7HXwORLBJ4fpYs/Lv7/OtS67M3xRka2VgwKnl3Ck4PkXVayuwrL8v7FquIPqa4pWKz7OXcIIXh82/Uh7THyVZQB8hWF+G3zNpNpdKMfERDo9vsiWP4VF2dXP0v7EvOh3M09yiY1MAT0HifYDc171jOnI1dcZ3x54rUHZe4TGlZUye/ogk1OMdC7anHhvnwrPD2dmClY7KbfrtoDHzdncFvmafhZ9E/sx5q7r7nuSQAZJ2+u/kPM1qcR4pHAgeUlcnAGMknGcDHjipSw7J3mxaDvgbanjRV9FVC2B67n1qSi7JXbfE0EfzklP0wv8AWpxsqrf0/wCv3IuvDHJS+E9oec2OQy5xpyQWP6xK/dA8+m+Bmpyp607AsmcXKLk5PLgC5PiTlzmt+LsTH965mb0HKQfgmfxq6Xh1ST9KSXyQVzFLfcqVeJplQanYKPNiAPqavQ7HWfikh95p/wDZ62bPsvZRNrS1iD/rFQzfVsmpR8Kl+aRx3a6I5fb8U5zabWCa5PnEn2f/AJHwn41Jt2E4jcf2s1vAnhGBJNk/t4KBvbOPeupha+1upWFGHTPyZ53E5FX4f2FtUwZA0z4ALOzadvKNSFUegH1qetOHxRDEcSJ+6oH9K2qVqjCMeEVNt8ilKVI4KUpQClKUApSlAKUpQClKUApSlAKUpQClKUApSlAKUpQClKUApSlAKUpQClKUApSlAKUpQClKUApSlAKUpQClKUApSlAKUpQClKUApSlAKUpQClKUApSlAKUpQClKUApSlAKUpQClKUApSlAf/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0" descr="data:image/jpeg;base64,/9j/4AAQSkZJRgABAQAAAQABAAD/2wCEAAkGBxITEhQUExAWFRQXGBQYGBcXFxQXFhgaFxgcGhQXHBoYHigiGh4nHBwWITEhKCksLi4wGCAzODMsNyguLisBCgoKDg0OGxAQGzclICU3LCwtLC8vMDQ3LDcvLCwvNDI0LCwtLCwxLSwsNywtLDU0LCwsLCwsLCwsLCw3LCwsNP/AABEIANoA5wMBIgACEQEDEQH/xAAcAAEAAgMBAQEAAAAAAAAAAAAABQYDBAcCAQj/xABBEAACAQMCAwYDAwkGBwEAAAABAgMABBESIQUTMQYiQVFhcTKBkSNCoQcUQ1JicoKSsTNEU6KywRUWJGOTwtHD/8QAGgEBAAMBAQEAAAAAAAAAAAAAAAIDBAEFBv/EADARAAIBAwMCBQIGAgMAAAAAAAABAgMEERIhMUFRBRMiYXEykRRCgbHR8SPBM1Kh/9oADAMBAAIRAxEAPwDuNKUoBSlKAUpSgFKUoBSlKAw3l0kSNJI4REBZmY4VQNySapsXGrziErx2ga1tUID3TqpmckZ0RRuMJsQdTDIz0zWr2n4i1zNy48FEnS3hByVe7wWkkZejpAgZtO4Lg+KirvwuwWCJY1yQviTlmJOWYnxJJJPvQEJ/yeoyy316JcbSG4dsHz5bfZn204rZ7OX9wxlgugvPh0nWmQksb55coU/ASVYFcnBU+GKnDWvb2oVmcnLtgE4x3VJ0L7DJ+poDZpSlAKUpQClKUApSlAKUpQClKUApSlAKUpQClKUApSlAKUpQClKUArxKTg464OK90oDnnZYDTwgtjvJcuc+M7rqf+LeX6GuhiqBxngfIDriT82MpuYZYwXls5yct3AMtESWO2ca2UjB2kbDta6Ra7qJWiH95tiZ4T+0yKOZH6jBA866cLdStbh3EIp0EkMqyI3RkIYfhWzXDopSlAKUpQClKUApSlAKUpQClKUApSlAKUpQClKUApSlAKUpQClKUApSlAKibzs3ayOZDFpkPWSNmikPu0ZBPzqWpQFMT8nNukrTQ3N3DI27Mkx7x8yGBDfPNSB4HejZeLy482gtWf6hAP8tWOlAVn/ly7xvxm6z6RWQ//Coy9sOJWpMv/EpbmBRl05VsJUHi4xH9oB1KgqcA4z0q81DdpOKiJOWo5k8oKxRL8TEjBY/qoOpY7fPFAab8XntwHnCzQdTNCpVkB6M8WTlfNlO3XGN6sUUgYAqQQQCCNwQehBqO4da8qGOLOdCImfPSuKwdlU5cckIGFhlkRAOgQ4dB8g2PlUmsEYvJN0pSokhSlKAUpSgFKUoBSlKAUpSgFKUoBSlKAUpSgFKUoBSvMjgAkkADck7ADzqMHFTJ/YJqX/EbKx/w+L+4GPWgJWta7v4ohmSVEH7TKv8AU1H3NtI+8lyyqOojxGPm27fiKiFurFHxFF+cTD/CQzP/ABSN3V+bCu4I6icHaC3PwyF/3EkcfVVIrE/G3JxFZzN+0+mJfq5z9BXiA3kn6KOBP22MknzVMKP5jWdeHTZ3uj7LGg/rmmw3Nd0u5PimSBfERDW//kkGB/JWWy4ZFEWZVy7Y1SMS0jY6As2+Ou3T0rKLGcf3gH96If8Aqwr6LSfxmQe0Z/3au5Rxpny+vEhQvI2lR9SfAAeJPQCsfZmGQQ65VKySs8jKeq6j3UPsukfKvVtwRQ4kldpnXdS+nSnqqgYB9dz61K1xvJ1LApSlcJClKUApSlAKUpQClKUApSlAKUpQClKUApSlAKUpQEH2zbFqSRlRJblx5oJkMgPppzW9IwUE+ABPyFZ761SWN43XUjqysPMMMH8KguD3JKtbTZE0YKnOMyxjurOvmGGM46NkeWZRZCRG8F4UeIol3ed6CQLJBafolQ7xvL/iSEEHB7ozsPGrlDCqgKqhVHQAAAfIVV+x1/yAnD5+5LCoSFj8NxCndjdD4sFwGTqCPIg1bKiTQpSlAKUpQClKUApSlAKUpQClKUApSlAKV4eQDqQPcgUjkVujA+xB/pQHulKUApSlAKUpQClKUApSlAK1OIcOjmA1jdTlHBKuh81Ybg/16HNbdKAq3HeDSPGFkjF0inUpUiG6Rh8MkbDC6x5jR/tUfbdp5oe6Va6VB9ounl38a9NbQ4xMPNkxnwBq81rXlhHKO+gJHQ9GX1Vhup9qHMHjhXFIbiMSwyB0ORkeBGxVh1VgdiDuK3KoPaPg1zbMbq0LGRBk43Eqjqk8Y+PbpKvfHiD42Hsf2og4hBzoSRglXQ41I46qf6g+IodJ2lKUApSlAKUpQClfCarl32pVmkitFE0ifE5OLdCfBnHxEb91c+uK42kssE3xC/igQyTSLGi9WchQPmf6VWB29Vm+z4feyR7/AGohVVI81EjqzD2G9R3DrVZXSaaRrqRwxWRlxBHpOMRodkzk4O5ODvUbx6dYJTNJfOV1xycmNAz/AGeoKgwcBCGOc7k438KzyuN9ixQL1wPtPa3WoQyjWvxxuCkqfvRvhh74xVX7UflCVSY7PTI24aY7xr4dzH9o2f4fU9KpnaTjQvGUiLlou4LACYn9pl6L+yDv4+VRYFUVbx4xHk329hn1VPsavGbkkGSeQzOTuZmLZ8SFGCF9gAK89mOLPEwnstUXiVziKQjGY3jBIwemrGR4Vme3BcMTnAIA8O91P02rzb2+hmCgBMLgDwIzn8MVmjWaWc7m2VBP04Wntg752a4yl5bR3CDAcbqcZRhs6H1DAj5UqkfkduiGvIM90GKYDwHMBRse5jz8zSvXhLVFS7nhVIaJuPY6XSlYbu6SJGeR1RFBLMxAVQOpJPSpEDNSua8Q/KiSx/NbUOgO0krmPX6qoUnHvj2rDF+VOZT9pYBl/wC1Nlvo6qPxqrz6ecZL/wANVxq0nUKVSv8AnuO5RVsWQzMGZxOGX83RMankQb9SABkA774BNRMHEbiQOx4y8RUtnMVtGuFxlwjgto3G5NSlUiinSzpdKplpNxFP75BMv/cgKk/xRvge+k1ujtJNHjn2bEH79s3OA9WRgr/yhq4qsH1O6WWalRdl2htZSFWdA5/RueXKPeN8MPpUmDVhE+0pSgFU9uGRWF+k8SaIrxuTMF2QS7tBJjw1HWh8y61cKrfbEcw2tuAS0lxE+33Ut2EsjnyHdVc+brQFkpSlAKVpcQ4vbwLqmuIol85JEQe3eNQs/bWA7W0ct2x6cpDyx6tK+EA+ZPkDXG0uQWeoHjfay2tzy9Rmn2xbwgSTHPQlQe4P2mwKgeJycRuFIadbVdJxHbHVM2x258gAXOw7qbeZr1wPh1tbqUijWOTSjyjOqXvZwXc7tuHGSfA1TOvFcbk1Bnyf86uAzXcqwwYzyImI7o/xZtifULgeG9bHCrq3ZGEGkRxkp3QFQYAJx6YPWsdjOsysnOhuIwGSRlZSegwrquVyRqJ6eGBVTs7uKSf8ws425EhZ57gyMzMq41hScllOFj1EjbpWKtWUYuc3sty2MexPtexyRyTyvyrNPgwSnMA6ucYyhOAqjr18RVIm4nc3WUiRUVsmODARVVRqBkI3LADJ9dhUh244mJpvzdR9lbkZx8LS42GOhCDHzPpWp2e49aWryvPJolwqRF45GiGe8xZkBwNQj/lrzLKlK4l5tXl7pf8AVdP1fV8/+myMPLpOp9v5NXiXA7mzS3NyyM04JKoMPEwGSpXxUDALeBOPEVgrY4nxCS4lMsjlyQAueiqPBR4AnLY9ceFa9a6zi5ek326mqa1vcUpSqi8vf5HocyXknlyI/wCUM5/1j618qZ/JNY6LHmHrcSPN/CcJH/kRT8zSvdpR0wSPmq8tVST9y5muJflY7XiS4Nuqs8FuwV1Xo8rYxqHRguwA8yT90V2xztX5stV5sSs3VyJWPjrZtZP1qu5qaI/JdZ0vMm/YzWXM09/r5ePz8PkOlZncAEk4A6k9K+k1icK2BnBDBh5hkbIOD5MOhFeRzue43pWFySMXZa7uEzHC0epcLI7mBgD7Avj0K4NXbh3Cb9EQPNaa1RV1cieRjgb6pHmBbJ36VTrjj14/W7kA/Z5aZ+arn8a9dmZpzeQKtxO2piXDzSupRVJfKuxH6o6eNYak71U21OMUsvZZ493/AAYK1GcvXPBebK8kRnhdYQ0QErGMMqGN9RLKpzh9atlSSN853xWjd9oJGAMZSAALIxlBeTSdo05S4Op2IUYJPXG9RfbLgd69yZoOYVeNEzFKI2XGrIZWIVl72d89elLSDiWpOY9hEqYwZE1SlsaQ5EbgMwG2SfE1rtfEbd0YzqzWrG/9L+DDOm+hbrd0nTvxqSNnRgr6HwNSHqMjOKxtw+3zy1HLbTq0xO8Lac41fZMu2ds1rGzmjid1uowcPISIUWItuzM2GJwdyTqz1qNtO16SSwYmt1ikhR3DSoro7bsuCckgacDA6tk7AG61u6dxl0nx8o44tcklNZ8vSq8TuoSxwoM6SljkDH/UI5O5Hj4it2CK7XrxGRh6xW+fmQu9QsPHpnafKwRRqGEEjSq5kk+6dMZOU8fBvSvF7fRzOrD/AIj3RgiCO4jibzPwgt8q1yruH1Sx+pDSuxK33E7hDy0vWebGRGIYWb0LYwEX9okCo2C0uFmElxxRhdSoiYjSIIoB+CMSK2kFjufvEDyArdguLVYg0Z0qzrqwSshcMMmQsQ22O9q8OtaklxzJtS/m91ICRbhADyAR3nlkycA+g8BjJzhK4cYuUpYXcaUb9zbBF1T8QuSvm04hHoByFTJ9K0W4pbKvegu5F8We3vZh75kUnFanE+N29q+Wzd3fjpxpi8wCe7Cvpux8c1GHtzd5zyYB6ZlP+bb+leU/ELipvShmPdvGfhGiFtKS2RaOGmwcc2CKBt9JZIk1IRudfdymPHOK37XiEcmnRqIZSwbQ4TAOPiIwDnoPHrVc4Nere8yWEC2vUGlwcOrg/AXAwZEznB2IOfYxt5wvjT5DSk58UuBEny0IHAqcPEaTyqr0yXKb/Z8NEVSecPYskl6QkstysdqEcokrldTRK4znV8OvBAAO+QayqvOUGUcu3wNKSbPL5cwNuF/YO5+9+rVAvLWG0ddbi8v1yQGaR7e3Pg76mJLDwBOSegXrUXxCRmDyTyNM2CSZDqHsqnuoPDAArlapO5jppPTF9cbv49vf7dy2lbuWX0ReO23Z+WR4prZCe6yTJGwTmL+iLDIV9PeGD0DVrxAcMtiW0G9nGFVcd0DoM/qIDknoT7ipT/i0PD7SGEuJZUjVQinLMwG5J+6ufE1z/iF9JNIzOeZO4wFQZ0jwVV+6o65Pua8qzhWrwVKf/HF89Zb7fp/RZTg5LfZdSZ7N9mVkiW4uZjFZhXkdteJHHgzON11HLbd4jG4zioiDh7zauTHphZ5CjT6jiMsSndJ1OcY8QPWrNHaLyEgZAIUIYRbFSwGxfAAcg7/CBnfc71tV7Ve5glppr9RTdTLlJ+2CBj7MKf7S4mY+SsIlHsEGfxNfJezQA+ynkU+AkbmoffPe+hqfpWTz59yzfuUzvqxSRdMi4yBupB6Mp8V/Gs9lYvcypbxDMknXfGhMgSSE+AAP1IFSHaa2J5LqAX5iRDJwCJmCAE+A1FT9a6Z2J7JLZIxZhJcSY5kmMDbpGniEG+3j1NelaUvO9b4OVrtwhp/MWGztkijSNFCoiqqgdAqjCj6UrNSvYPHPjV+fuI8ONrcTWzdY2JX9qNyWjYfLu+6mu8cT4hHBE80rhI0GWY+A/wDucDHrXL+PztfsrTRLGinMartNj/uSD66F2881jvZQVP1P4NdnOUKmUvkpkvEhblZgV1xMJFViNyu+nHqMj51N9ubqBprWWO6jcFbkFA6nRrdJFBAPXdgT6CpOCwiT4YkHsoz9ayNCp6op+Qryo3ijFxxybanrqKp2Kc0owSCD88+528utSl52cc2MF5HKspeSNVRVKg8yTlDD5yO8V3x0NSbcGtj/AHeP+RR/QVm4dbm3XRbu0aZDCPZ4gwOQQj5C7gHu4qVK4or6kK86s/p29iscRsZ4JOXOpwSyq6ySPGzqAXQE4yQD+B8q1msojuYkPuoP9asXG5L+WGO3IgeFMMSoKzM4OdRLkgZOonGM5qFubSXSwaCQZBGVCsd/EaSanOVPP+NllvP0/wCRLJZuFWsx4LIqKz84voRdyIZHCkL/AAajj9rao207PSlS9xptIVG7zFQfkudtvM/KvkPbS4SNIl5EQRVQZjcNhRgYDkAfQ1HXUzytrldpGzkFjkD90dFHsK8ylRuIynnEVJt55f8AH7kaNOpvh4yTfD+PWdpkWVoZGPx3EmE1n0ONRHsAK2oe29y0sY5MRVnRCq69XeYDIY7bdenhVYrd4Bdxw3SSyqSiLIRpAJ5hwF29te9dq2VHTKTjqlh8ttsnO3jGDfLJXiXYyWW+lPLXlSNzOcwU6cgArjqWyD6b194hxWK1RrWwAB/Sz7E6ujYP3n9ei7e1YOO9qp7jKR5gi8QD9q/uw+Eeg+tQBwo8gB8hUaFCtUjH8RwsYj8dX3+ODlOg5Y18LofY0AGB/XJJPUknqT516q28G4Vb20HPvY43MudBJaQAaiFRU6E6RnIJLEnoBmoKztILi8CpGbeGRtwXGQqAl3z0TIwMDYbV68qDXL3ZKF3F5xHZdTV4fey28qzRY1AFWVs6XU/dONxg7g+FSfFe1N1OujUsKnryi2s+zn4R7DPrWLtfbWglhTh6M+ljzWjaSRSNOwySU643zWknC7luiJGPN2yR/Cn/ANrNXtaPmKU0m11IQnSqeto1YYgowowOvuT1JPifWsNxIjZj08wn9Go1E+4HT51O2/ZxessjSHyHcT+Vdz8yal7e2RBhEVB5KAP6VF1op7bljrbYiit2fAJWA1kQL+qmDJj97op+tT/D+HxQrpjQLnqerN6sx3J962qVROrKXJS9+RSlKrB4kkCgk9BXi1uVkUOhypz5jocHY+uaiuJiWbltblgCGUsTpTSxGolT3icDYjHU771MQxKqhVAAAwAOgqcopR9yKeWeZbPnNDH5z25/kkVz+CmuuVzjsnbGW9Uj4IELt++/djH8vMP0ro4r3fDoONHfruYLmWZilKVvM5z78pM5kntbX9Fh7iUfrGNlWBT6aize6CompPt5lb+3PhJbyqD6xyISPo/4VGV8/wCJSbrYZ6NsloFKUrAaBSlKAUpSgPEkYYYZQw8iAR+NR78Atj0iC/uFk/0kVJ0qSnJcM5giG4BH4SSD5q3+pSa15Oz8n3bgfxR5/wBLCp+lSVafclql3K6vApvGaM+0bD/3NfLnsw0i6WuMA4zoTGfTJY7VY6V1V5p5QcpNYbNLidg1xyufcSuIlKoAVQDOxPdGSSAN81jg4HbqQeSrEfefLt9XzUjSkq1SXLIKKSwj4BX2lKqJClKUApSlAKUr4aAFgCBnr0rHczhFLEZ8AB1ZjsqjzJOAB61q3NwsRLNu5GwH3VHXc9FHifE7b7CrV2a4MV/626jKLGrNFEQS6jBLSso++V2C9QCfE4Gu2tZVpLt1ZTVqqC9yf7HcHNvB3x9tIeZKevfIHdB8lGFHtU7VUvO0dy4RbS3XmSLrTnMQOXsOYwjzpXcbFgx8q3exnFZri3Lz8vmrLPExi1cs8qRk1LqJODjzr6KOEsI815e7J6lKVI4Vnt9whp7cPEuqeBubGPFvCWP+JCw98VSoZldQynKsMg+YNdaNc+7S9nzbu00KkwOSzooJMTHcuoG+hjkkDod/GvO8QtnUjrjyjTb1dLw+Cpy3DPLpxldTLjJAwigsTj4mJIAHTqaz8Hvo5VYxxsgU6e8mjOPLzrQurGVsvEYpAx194sNRxgEFehxt5EdambRGC9/Gs7tpJK59M+HSvInp0myOcmalKVQWClKUApSlAKUpQClKUApSlAKUpQClKUArwkgI1A5Hn4VGXnGI9DHS7J01KDhvA6SPD1+ma9WyjuB21MccuJAdhjYBOpI8z09KtVJ9iDkiQMy6tOd+uPIeZ8hWvcTuxWOBDLK+6hRkAeLncbe5A9RUta/k/knUCVmt4ScuinM0vo7eA9Mk1fuD8Ggtk0QxhBtk9WbHTUx3Pzr0KHhzeJT29jNUucbRKp2a7MQQsHupVkuNm0Fg2gjocD4mHnjA8B4mfvu0sEZ0lZWPkkTtn5Ab1Ve0Fi1pxFZrewaUXOkyvEgLgrlZQWJGkOpQ9Ruh8zVn4XazFDiGO1z0XAkf0LFcLn5mvVUdC0xWxkbzuyM7MWFnPz9DSuFfS0MqGLl576xldILKA2wYkYNWu1tUjUJGioozhVAVRnc7Dao3gXB3ge4d5ua0zoxOgJjSgTGB7VMVYiIpSldAr5X2lAV/i/ZSGUl0+ylP31GzfvJ0b32PrVO4vwi5twDLGWQHeSDLKMdNaY1KD6Aj1rqNfMVmrWlKru1v3LYVpQ4OIXXF5Q45Vs00JCjWjLuzZ3G+MADfOOtSvNHz3AB2J09cenrXQr/staSsXaEK56vGWjY+5QjV881B8R7AB/7O6YYOVEsccoU+hGlh/NXn1PDZflwaI3S6lbZsDofAbDPWiOD08yOhHTr1qVl7HXwORLBJ4fpYs/Lv7/OtS67M3xRka2VgwKnl3Ck4PkXVayuwrL8v7FquIPqa4pWKz7OXcIIXh82/Uh7THyVZQB8hWF+G3zNpNpdKMfERDo9vsiWP4VF2dXP0v7EvOh3M09yiY1MAT0HifYDc171jOnI1dcZ3x54rUHZe4TGlZUye/ogk1OMdC7anHhvnwrPD2dmClY7KbfrtoDHzdncFvmafhZ9E/sx5q7r7nuSQAZJ2+u/kPM1qcR4pHAgeUlcnAGMknGcDHjipSw7J3mxaDvgbanjRV9FVC2B67n1qSi7JXbfE0EfzklP0wv8AWpxsqrf0/wCv3IuvDHJS+E9oec2OQy5xpyQWP6xK/dA8+m+Bmpyp607AsmcXKLk5PLgC5PiTlzmt+LsTH965mb0HKQfgmfxq6Xh1ST9KSXyQVzFLfcqVeJplQanYKPNiAPqavQ7HWfikh95p/wDZ62bPsvZRNrS1iD/rFQzfVsmpR8Kl+aRx3a6I5fb8U5zabWCa5PnEn2f/AJHwn41Jt2E4jcf2s1vAnhGBJNk/t4KBvbOPeupha+1upWFGHTPyZ53E5FX4f2FtUwZA0z4ALOzadvKNSFUegH1qetOHxRDEcSJ+6oH9K2qVqjCMeEVNt8ilKVI4KUpQClKUApSlAKUpQClKUApSlAKUpQClKUApSlAKUpQClKUApSlAKUpQClKUApSlAKUpQClKUApSlAKUpQClKUApSlAKUpQClKUApSlAKUpQClKUApSlAKUpQClKUApSlAKUpQClKUApSlAf/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2" descr="data:image/jpeg;base64,/9j/4AAQSkZJRgABAQAAAQABAAD/2wCEAAkGBxITEhQUExAWFRQXGBQYGBcXFxQXFhgaFxgcGhQXHBoYHigiGh4nHBwWITEhKCksLi4wGCAzODMsNyguLisBCgoKDg0OGxAQGzclICU3LCwtLC8vMDQ3LDcvLCwvNDI0LCwtLCwxLSwsNywtLDU0LCwsLCwsLCwsLCw3LCwsNP/AABEIANoA5wMBIgACEQEDEQH/xAAcAAEAAgMBAQEAAAAAAAAAAAAABQYDBAcCAQj/xABBEAACAQMCAwYDAwkGBwEAAAABAgMABBESIQUTMQYiQVFhcTKBkSNCoQcUQ1JicoKSsTNEU6KywRUWJGOTwtHD/8QAGgEBAAMBAQEAAAAAAAAAAAAAAAIDBAEFBv/EADARAAIBAwMCBQIGAgMAAAAAAAABAgMEERIhMUFRBRMiYXEykRRCgbHR8SPBM1Kh/9oADAMBAAIRAxEAPwDuNKUoBSlKAUpSgFKUoBSlKAw3l0kSNJI4REBZmY4VQNySapsXGrziErx2ga1tUID3TqpmckZ0RRuMJsQdTDIz0zWr2n4i1zNy48FEnS3hByVe7wWkkZejpAgZtO4Lg+KirvwuwWCJY1yQviTlmJOWYnxJJJPvQEJ/yeoyy316JcbSG4dsHz5bfZn204rZ7OX9wxlgugvPh0nWmQksb55coU/ASVYFcnBU+GKnDWvb2oVmcnLtgE4x3VJ0L7DJ+poDZpSlAKUpQClKUApSlAKUpQClKUApSlAKUpQClKUApSlAKUpQClKUArxKTg464OK90oDnnZYDTwgtjvJcuc+M7rqf+LeX6GuhiqBxngfIDriT82MpuYZYwXls5yct3AMtESWO2ca2UjB2kbDta6Ra7qJWiH95tiZ4T+0yKOZH6jBA866cLdStbh3EIp0EkMqyI3RkIYfhWzXDopSlAKUpQClKUApSlAKUpQClKUApSlAKUpQClKUApSlAKUpQClKUApSlAKibzs3ayOZDFpkPWSNmikPu0ZBPzqWpQFMT8nNukrTQ3N3DI27Mkx7x8yGBDfPNSB4HejZeLy482gtWf6hAP8tWOlAVn/ly7xvxm6z6RWQ//Coy9sOJWpMv/EpbmBRl05VsJUHi4xH9oB1KgqcA4z0q81DdpOKiJOWo5k8oKxRL8TEjBY/qoOpY7fPFAab8XntwHnCzQdTNCpVkB6M8WTlfNlO3XGN6sUUgYAqQQQCCNwQehBqO4da8qGOLOdCImfPSuKwdlU5cckIGFhlkRAOgQ4dB8g2PlUmsEYvJN0pSokhSlKAUpSgFKUoBSlKAUpSgFKUoBSlKAUpSgFKUoBSvMjgAkkADck7ADzqMHFTJ/YJqX/EbKx/w+L+4GPWgJWta7v4ohmSVEH7TKv8AU1H3NtI+8lyyqOojxGPm27fiKiFurFHxFF+cTD/CQzP/ABSN3V+bCu4I6icHaC3PwyF/3EkcfVVIrE/G3JxFZzN+0+mJfq5z9BXiA3kn6KOBP22MknzVMKP5jWdeHTZ3uj7LGg/rmmw3Nd0u5PimSBfERDW//kkGB/JWWy4ZFEWZVy7Y1SMS0jY6As2+Ou3T0rKLGcf3gH96If8Aqwr6LSfxmQe0Z/3au5Rxpny+vEhQvI2lR9SfAAeJPQCsfZmGQQ65VKySs8jKeq6j3UPsukfKvVtwRQ4kldpnXdS+nSnqqgYB9dz61K1xvJ1LApSlcJClKUApSlAKUpQClKUApSlAKUpQClKUApSlAKUpQEH2zbFqSRlRJblx5oJkMgPppzW9IwUE+ABPyFZ761SWN43XUjqysPMMMH8KguD3JKtbTZE0YKnOMyxjurOvmGGM46NkeWZRZCRG8F4UeIol3ed6CQLJBafolQ7xvL/iSEEHB7ozsPGrlDCqgKqhVHQAAAfIVV+x1/yAnD5+5LCoSFj8NxCndjdD4sFwGTqCPIg1bKiTQpSlAKUpQClKUApSlAKUpQClKUApSlAKV4eQDqQPcgUjkVujA+xB/pQHulKUApSlAKUpQClKUApSlAK1OIcOjmA1jdTlHBKuh81Ybg/16HNbdKAq3HeDSPGFkjF0inUpUiG6Rh8MkbDC6x5jR/tUfbdp5oe6Va6VB9ounl38a9NbQ4xMPNkxnwBq81rXlhHKO+gJHQ9GX1Vhup9qHMHjhXFIbiMSwyB0ORkeBGxVh1VgdiDuK3KoPaPg1zbMbq0LGRBk43Eqjqk8Y+PbpKvfHiD42Hsf2og4hBzoSRglXQ41I46qf6g+IodJ2lKUApSlAKUpQClfCarl32pVmkitFE0ifE5OLdCfBnHxEb91c+uK42kssE3xC/igQyTSLGi9WchQPmf6VWB29Vm+z4feyR7/AGohVVI81EjqzD2G9R3DrVZXSaaRrqRwxWRlxBHpOMRodkzk4O5ODvUbx6dYJTNJfOV1xycmNAz/AGeoKgwcBCGOc7k438KzyuN9ixQL1wPtPa3WoQyjWvxxuCkqfvRvhh74xVX7UflCVSY7PTI24aY7xr4dzH9o2f4fU9KpnaTjQvGUiLlou4LACYn9pl6L+yDv4+VRYFUVbx4xHk329hn1VPsavGbkkGSeQzOTuZmLZ8SFGCF9gAK89mOLPEwnstUXiVziKQjGY3jBIwemrGR4Vme3BcMTnAIA8O91P02rzb2+hmCgBMLgDwIzn8MVmjWaWc7m2VBP04Wntg752a4yl5bR3CDAcbqcZRhs6H1DAj5UqkfkduiGvIM90GKYDwHMBRse5jz8zSvXhLVFS7nhVIaJuPY6XSlYbu6SJGeR1RFBLMxAVQOpJPSpEDNSua8Q/KiSx/NbUOgO0krmPX6qoUnHvj2rDF+VOZT9pYBl/wC1Nlvo6qPxqrz6ecZL/wANVxq0nUKVSv8AnuO5RVsWQzMGZxOGX83RMankQb9SABkA774BNRMHEbiQOx4y8RUtnMVtGuFxlwjgto3G5NSlUiinSzpdKplpNxFP75BMv/cgKk/xRvge+k1ujtJNHjn2bEH79s3OA9WRgr/yhq4qsH1O6WWalRdl2htZSFWdA5/RueXKPeN8MPpUmDVhE+0pSgFU9uGRWF+k8SaIrxuTMF2QS7tBJjw1HWh8y61cKrfbEcw2tuAS0lxE+33Ut2EsjnyHdVc+brQFkpSlAKVpcQ4vbwLqmuIol85JEQe3eNQs/bWA7W0ct2x6cpDyx6tK+EA+ZPkDXG0uQWeoHjfay2tzy9Rmn2xbwgSTHPQlQe4P2mwKgeJycRuFIadbVdJxHbHVM2x258gAXOw7qbeZr1wPh1tbqUijWOTSjyjOqXvZwXc7tuHGSfA1TOvFcbk1Bnyf86uAzXcqwwYzyImI7o/xZtifULgeG9bHCrq3ZGEGkRxkp3QFQYAJx6YPWsdjOsysnOhuIwGSRlZSegwrquVyRqJ6eGBVTs7uKSf8ws425EhZ57gyMzMq41hScllOFj1EjbpWKtWUYuc3sty2MexPtexyRyTyvyrNPgwSnMA6ucYyhOAqjr18RVIm4nc3WUiRUVsmODARVVRqBkI3LADJ9dhUh244mJpvzdR9lbkZx8LS42GOhCDHzPpWp2e49aWryvPJolwqRF45GiGe8xZkBwNQj/lrzLKlK4l5tXl7pf8AVdP1fV8/+myMPLpOp9v5NXiXA7mzS3NyyM04JKoMPEwGSpXxUDALeBOPEVgrY4nxCS4lMsjlyQAueiqPBR4AnLY9ceFa9a6zi5ek326mqa1vcUpSqi8vf5HocyXknlyI/wCUM5/1j618qZ/JNY6LHmHrcSPN/CcJH/kRT8zSvdpR0wSPmq8tVST9y5muJflY7XiS4Nuqs8FuwV1Xo8rYxqHRguwA8yT90V2xztX5stV5sSs3VyJWPjrZtZP1qu5qaI/JdZ0vMm/YzWXM09/r5ePz8PkOlZncAEk4A6k9K+k1icK2BnBDBh5hkbIOD5MOhFeRzue43pWFySMXZa7uEzHC0epcLI7mBgD7Avj0K4NXbh3Cb9EQPNaa1RV1cieRjgb6pHmBbJ36VTrjj14/W7kA/Z5aZ+arn8a9dmZpzeQKtxO2piXDzSupRVJfKuxH6o6eNYak71U21OMUsvZZ493/AAYK1GcvXPBebK8kRnhdYQ0QErGMMqGN9RLKpzh9atlSSN853xWjd9oJGAMZSAALIxlBeTSdo05S4Op2IUYJPXG9RfbLgd69yZoOYVeNEzFKI2XGrIZWIVl72d89elLSDiWpOY9hEqYwZE1SlsaQ5EbgMwG2SfE1rtfEbd0YzqzWrG/9L+DDOm+hbrd0nTvxqSNnRgr6HwNSHqMjOKxtw+3zy1HLbTq0xO8Lac41fZMu2ds1rGzmjid1uowcPISIUWItuzM2GJwdyTqz1qNtO16SSwYmt1ikhR3DSoro7bsuCckgacDA6tk7AG61u6dxl0nx8o44tcklNZ8vSq8TuoSxwoM6SljkDH/UI5O5Hj4it2CK7XrxGRh6xW+fmQu9QsPHpnafKwRRqGEEjSq5kk+6dMZOU8fBvSvF7fRzOrD/AIj3RgiCO4jibzPwgt8q1yruH1Sx+pDSuxK33E7hDy0vWebGRGIYWb0LYwEX9okCo2C0uFmElxxRhdSoiYjSIIoB+CMSK2kFjufvEDyArdguLVYg0Z0qzrqwSshcMMmQsQ22O9q8OtaklxzJtS/m91ICRbhADyAR3nlkycA+g8BjJzhK4cYuUpYXcaUb9zbBF1T8QuSvm04hHoByFTJ9K0W4pbKvegu5F8We3vZh75kUnFanE+N29q+Wzd3fjpxpi8wCe7Cvpux8c1GHtzd5zyYB6ZlP+bb+leU/ELipvShmPdvGfhGiFtKS2RaOGmwcc2CKBt9JZIk1IRudfdymPHOK37XiEcmnRqIZSwbQ4TAOPiIwDnoPHrVc4Nere8yWEC2vUGlwcOrg/AXAwZEznB2IOfYxt5wvjT5DSk58UuBEny0IHAqcPEaTyqr0yXKb/Z8NEVSecPYskl6QkstysdqEcokrldTRK4znV8OvBAAO+QayqvOUGUcu3wNKSbPL5cwNuF/YO5+9+rVAvLWG0ddbi8v1yQGaR7e3Pg76mJLDwBOSegXrUXxCRmDyTyNM2CSZDqHsqnuoPDAArlapO5jppPTF9cbv49vf7dy2lbuWX0ReO23Z+WR4prZCe6yTJGwTmL+iLDIV9PeGD0DVrxAcMtiW0G9nGFVcd0DoM/qIDknoT7ipT/i0PD7SGEuJZUjVQinLMwG5J+6ufE1z/iF9JNIzOeZO4wFQZ0jwVV+6o65Pua8qzhWrwVKf/HF89Zb7fp/RZTg5LfZdSZ7N9mVkiW4uZjFZhXkdteJHHgzON11HLbd4jG4zioiDh7zauTHphZ5CjT6jiMsSndJ1OcY8QPWrNHaLyEgZAIUIYRbFSwGxfAAcg7/CBnfc71tV7Ve5glppr9RTdTLlJ+2CBj7MKf7S4mY+SsIlHsEGfxNfJezQA+ynkU+AkbmoffPe+hqfpWTz59yzfuUzvqxSRdMi4yBupB6Mp8V/Gs9lYvcypbxDMknXfGhMgSSE+AAP1IFSHaa2J5LqAX5iRDJwCJmCAE+A1FT9a6Z2J7JLZIxZhJcSY5kmMDbpGniEG+3j1NelaUvO9b4OVrtwhp/MWGztkijSNFCoiqqgdAqjCj6UrNSvYPHPjV+fuI8ONrcTWzdY2JX9qNyWjYfLu+6mu8cT4hHBE80rhI0GWY+A/wDucDHrXL+PztfsrTRLGinMartNj/uSD66F2881jvZQVP1P4NdnOUKmUvkpkvEhblZgV1xMJFViNyu+nHqMj51N9ubqBprWWO6jcFbkFA6nRrdJFBAPXdgT6CpOCwiT4YkHsoz9ayNCp6op+Qryo3ijFxxybanrqKp2Kc0owSCD88+528utSl52cc2MF5HKspeSNVRVKg8yTlDD5yO8V3x0NSbcGtj/AHeP+RR/QVm4dbm3XRbu0aZDCPZ4gwOQQj5C7gHu4qVK4or6kK86s/p29iscRsZ4JOXOpwSyq6ySPGzqAXQE4yQD+B8q1msojuYkPuoP9asXG5L+WGO3IgeFMMSoKzM4OdRLkgZOonGM5qFubSXSwaCQZBGVCsd/EaSanOVPP+NllvP0/wCRLJZuFWsx4LIqKz84voRdyIZHCkL/AAajj9rao207PSlS9xptIVG7zFQfkudtvM/KvkPbS4SNIl5EQRVQZjcNhRgYDkAfQ1HXUzytrldpGzkFjkD90dFHsK8ylRuIynnEVJt55f8AH7kaNOpvh4yTfD+PWdpkWVoZGPx3EmE1n0ONRHsAK2oe29y0sY5MRVnRCq69XeYDIY7bdenhVYrd4Bdxw3SSyqSiLIRpAJ5hwF29te9dq2VHTKTjqlh8ttsnO3jGDfLJXiXYyWW+lPLXlSNzOcwU6cgArjqWyD6b194hxWK1RrWwAB/Sz7E6ujYP3n9ei7e1YOO9qp7jKR5gi8QD9q/uw+Eeg+tQBwo8gB8hUaFCtUjH8RwsYj8dX3+ODlOg5Y18LofY0AGB/XJJPUknqT516q28G4Vb20HPvY43MudBJaQAaiFRU6E6RnIJLEnoBmoKztILi8CpGbeGRtwXGQqAl3z0TIwMDYbV68qDXL3ZKF3F5xHZdTV4fey28qzRY1AFWVs6XU/dONxg7g+FSfFe1N1OujUsKnryi2s+zn4R7DPrWLtfbWglhTh6M+ljzWjaSRSNOwySU643zWknC7luiJGPN2yR/Cn/ANrNXtaPmKU0m11IQnSqeto1YYgowowOvuT1JPifWsNxIjZj08wn9Go1E+4HT51O2/ZxessjSHyHcT+Vdz8yal7e2RBhEVB5KAP6VF1op7bljrbYiit2fAJWA1kQL+qmDJj97op+tT/D+HxQrpjQLnqerN6sx3J962qVROrKXJS9+RSlKrB4kkCgk9BXi1uVkUOhypz5jocHY+uaiuJiWbltblgCGUsTpTSxGolT3icDYjHU771MQxKqhVAAAwAOgqcopR9yKeWeZbPnNDH5z25/kkVz+CmuuVzjsnbGW9Uj4IELt++/djH8vMP0ro4r3fDoONHfruYLmWZilKVvM5z78pM5kntbX9Fh7iUfrGNlWBT6aize6CompPt5lb+3PhJbyqD6xyISPo/4VGV8/wCJSbrYZ6NsloFKUrAaBSlKAUpSgPEkYYYZQw8iAR+NR78Atj0iC/uFk/0kVJ0qSnJcM5giG4BH4SSD5q3+pSa15Oz8n3bgfxR5/wBLCp+lSVafclql3K6vApvGaM+0bD/3NfLnsw0i6WuMA4zoTGfTJY7VY6V1V5p5QcpNYbNLidg1xyufcSuIlKoAVQDOxPdGSSAN81jg4HbqQeSrEfefLt9XzUjSkq1SXLIKKSwj4BX2lKqJClKUApSlAKUr4aAFgCBnr0rHczhFLEZ8AB1ZjsqjzJOAB61q3NwsRLNu5GwH3VHXc9FHifE7b7CrV2a4MV/626jKLGrNFEQS6jBLSso++V2C9QCfE4Gu2tZVpLt1ZTVqqC9yf7HcHNvB3x9tIeZKevfIHdB8lGFHtU7VUvO0dy4RbS3XmSLrTnMQOXsOYwjzpXcbFgx8q3exnFZri3Lz8vmrLPExi1cs8qRk1LqJODjzr6KOEsI815e7J6lKVI4Vnt9whp7cPEuqeBubGPFvCWP+JCw98VSoZldQynKsMg+YNdaNc+7S9nzbu00KkwOSzooJMTHcuoG+hjkkDod/GvO8QtnUjrjyjTb1dLw+Cpy3DPLpxldTLjJAwigsTj4mJIAHTqaz8Hvo5VYxxsgU6e8mjOPLzrQurGVsvEYpAx194sNRxgEFehxt5EdambRGC9/Gs7tpJK59M+HSvInp0myOcmalKVQWClKUApSlAKUpQClKUApSlAKUpQClKUArwkgI1A5Hn4VGXnGI9DHS7J01KDhvA6SPD1+ma9WyjuB21MccuJAdhjYBOpI8z09KtVJ9iDkiQMy6tOd+uPIeZ8hWvcTuxWOBDLK+6hRkAeLncbe5A9RUta/k/knUCVmt4ScuinM0vo7eA9Mk1fuD8Ggtk0QxhBtk9WbHTUx3Pzr0KHhzeJT29jNUucbRKp2a7MQQsHupVkuNm0Fg2gjocD4mHnjA8B4mfvu0sEZ0lZWPkkTtn5Ab1Ve0Fi1pxFZrewaUXOkyvEgLgrlZQWJGkOpQ9Ruh8zVn4XazFDiGO1z0XAkf0LFcLn5mvVUdC0xWxkbzuyM7MWFnPz9DSuFfS0MqGLl576xldILKA2wYkYNWu1tUjUJGioozhVAVRnc7Dao3gXB3ge4d5ua0zoxOgJjSgTGB7VMVYiIpSldAr5X2lAV/i/ZSGUl0+ylP31GzfvJ0b32PrVO4vwi5twDLGWQHeSDLKMdNaY1KD6Aj1rqNfMVmrWlKru1v3LYVpQ4OIXXF5Q45Vs00JCjWjLuzZ3G+MADfOOtSvNHz3AB2J09cenrXQr/staSsXaEK56vGWjY+5QjV881B8R7AB/7O6YYOVEsccoU+hGlh/NXn1PDZflwaI3S6lbZsDofAbDPWiOD08yOhHTr1qVl7HXwORLBJ4fpYs/Lv7/OtS67M3xRka2VgwKnl3Ck4PkXVayuwrL8v7FquIPqa4pWKz7OXcIIXh82/Uh7THyVZQB8hWF+G3zNpNpdKMfERDo9vsiWP4VF2dXP0v7EvOh3M09yiY1MAT0HifYDc171jOnI1dcZ3x54rUHZe4TGlZUye/ogk1OMdC7anHhvnwrPD2dmClY7KbfrtoDHzdncFvmafhZ9E/sx5q7r7nuSQAZJ2+u/kPM1qcR4pHAgeUlcnAGMknGcDHjipSw7J3mxaDvgbanjRV9FVC2B67n1qSi7JXbfE0EfzklP0wv8AWpxsqrf0/wCv3IuvDHJS+E9oec2OQy5xpyQWP6xK/dA8+m+Bmpyp607AsmcXKLk5PLgC5PiTlzmt+LsTH965mb0HKQfgmfxq6Xh1ST9KSXyQVzFLfcqVeJplQanYKPNiAPqavQ7HWfikh95p/wDZ62bPsvZRNrS1iD/rFQzfVsmpR8Kl+aRx3a6I5fb8U5zabWCa5PnEn2f/AJHwn41Jt2E4jcf2s1vAnhGBJNk/t4KBvbOPeupha+1upWFGHTPyZ53E5FX4f2FtUwZA0z4ALOzadvKNSFUegH1qetOHxRDEcSJ+6oH9K2qVqjCMeEVNt8ilKVI4KUpQClKUApSlAKUpQClKUApSlAKUpQClKUApSlAKUpQClKUApSlAKUpQClKUApSlAKUpQClKUApSlAKUpQClKUApSlAKUpQClKUApSlAKUpQClKUApSlAKUpQClKUApSlAKUpQClKUApSlAf/9k="/>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8557"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916" y="3933056"/>
            <a:ext cx="2200275"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8559" name="Picture 15" descr="http://2.bp.blogspot.com/-db1-9aBTJwM/T7lUK0XMi8I/AAAAAAAAA3o/kGL6z2CApXU/s1600/Blue+cupcak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2708920"/>
            <a:ext cx="2514358" cy="389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4194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Opportunity cost</a:t>
            </a:r>
            <a:endParaRPr lang="en-GB" dirty="0"/>
          </a:p>
        </p:txBody>
      </p:sp>
      <p:sp>
        <p:nvSpPr>
          <p:cNvPr id="3" name="Content Placeholder 2"/>
          <p:cNvSpPr>
            <a:spLocks noGrp="1"/>
          </p:cNvSpPr>
          <p:nvPr>
            <p:ph idx="1"/>
          </p:nvPr>
        </p:nvSpPr>
        <p:spPr/>
        <p:txBody>
          <a:bodyPr>
            <a:normAutofit/>
          </a:bodyPr>
          <a:lstStyle/>
          <a:p>
            <a:r>
              <a:rPr lang="en-GB" i="1" dirty="0" smtClean="0"/>
              <a:t>Gains from specialization and trade:</a:t>
            </a:r>
          </a:p>
          <a:p>
            <a:pPr lvl="1"/>
            <a:r>
              <a:rPr lang="en-GB" i="1" dirty="0" smtClean="0"/>
              <a:t>If David pays Scotty about £50 (more than his McDonald’s salary) to mow his lawn, he can film his commercial.</a:t>
            </a:r>
          </a:p>
          <a:p>
            <a:pPr lvl="1"/>
            <a:r>
              <a:rPr lang="en-GB" i="1" dirty="0" smtClean="0"/>
              <a:t>Both are better off than in a situation where the best lawn mower in the world, David Beckham, mowed his lawn.</a:t>
            </a:r>
            <a:endParaRPr lang="en-GB" dirty="0" smtClean="0"/>
          </a:p>
        </p:txBody>
      </p:sp>
    </p:spTree>
    <p:extLst>
      <p:ext uri="{BB962C8B-B14F-4D97-AF65-F5344CB8AC3E}">
        <p14:creationId xmlns:p14="http://schemas.microsoft.com/office/powerpoint/2010/main" val="321474860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Flatmates Mike and Steve</a:t>
            </a:r>
            <a:endParaRPr lang="en-GB" dirty="0"/>
          </a:p>
        </p:txBody>
      </p:sp>
      <p:sp>
        <p:nvSpPr>
          <p:cNvPr id="3" name="Content Placeholder 2"/>
          <p:cNvSpPr>
            <a:spLocks noGrp="1"/>
          </p:cNvSpPr>
          <p:nvPr>
            <p:ph idx="1"/>
          </p:nvPr>
        </p:nvSpPr>
        <p:spPr/>
        <p:txBody>
          <a:bodyPr/>
          <a:lstStyle/>
          <a:p>
            <a:endParaRPr lang="en-GB"/>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988840"/>
            <a:ext cx="8860654"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010041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Flatmates Mike and Steve</a:t>
            </a:r>
            <a:endParaRPr lang="en-GB" dirty="0"/>
          </a:p>
        </p:txBody>
      </p:sp>
      <p:sp>
        <p:nvSpPr>
          <p:cNvPr id="3" name="Content Placeholder 2"/>
          <p:cNvSpPr>
            <a:spLocks noGrp="1"/>
          </p:cNvSpPr>
          <p:nvPr>
            <p:ph idx="1"/>
          </p:nvPr>
        </p:nvSpPr>
        <p:spPr/>
        <p:txBody>
          <a:bodyPr/>
          <a:lstStyle/>
          <a:p>
            <a:endParaRPr lang="en-GB"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988840"/>
            <a:ext cx="8860654"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971600" y="2276872"/>
            <a:ext cx="3456384" cy="646331"/>
          </a:xfrm>
          <a:prstGeom prst="rect">
            <a:avLst/>
          </a:prstGeom>
        </p:spPr>
        <p:txBody>
          <a:bodyPr wrap="square">
            <a:spAutoFit/>
          </a:bodyPr>
          <a:lstStyle/>
          <a:p>
            <a:r>
              <a:rPr lang="en-GB" b="1" dirty="0" smtClean="0"/>
              <a:t>Mike has a comparative advantage in hotdogs! </a:t>
            </a:r>
          </a:p>
        </p:txBody>
      </p:sp>
    </p:spTree>
    <p:extLst>
      <p:ext uri="{BB962C8B-B14F-4D97-AF65-F5344CB8AC3E}">
        <p14:creationId xmlns:p14="http://schemas.microsoft.com/office/powerpoint/2010/main" val="240238909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Flatmates Mike and Steve</a:t>
            </a:r>
            <a:endParaRPr lang="en-GB" dirty="0"/>
          </a:p>
        </p:txBody>
      </p:sp>
      <p:sp>
        <p:nvSpPr>
          <p:cNvPr id="3" name="Content Placeholder 2"/>
          <p:cNvSpPr>
            <a:spLocks noGrp="1"/>
          </p:cNvSpPr>
          <p:nvPr>
            <p:ph idx="1"/>
          </p:nvPr>
        </p:nvSpPr>
        <p:spPr/>
        <p:txBody>
          <a:bodyPr/>
          <a:lstStyle/>
          <a:p>
            <a:endParaRPr lang="en-GB"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988840"/>
            <a:ext cx="8860654"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971600" y="2276872"/>
            <a:ext cx="3456384" cy="646331"/>
          </a:xfrm>
          <a:prstGeom prst="rect">
            <a:avLst/>
          </a:prstGeom>
        </p:spPr>
        <p:txBody>
          <a:bodyPr wrap="square">
            <a:spAutoFit/>
          </a:bodyPr>
          <a:lstStyle/>
          <a:p>
            <a:r>
              <a:rPr lang="en-GB" b="1" dirty="0" smtClean="0"/>
              <a:t>Mike has a comparative advantage in hotdogs! </a:t>
            </a:r>
          </a:p>
        </p:txBody>
      </p:sp>
      <p:sp>
        <p:nvSpPr>
          <p:cNvPr id="6" name="Rectangle 5"/>
          <p:cNvSpPr/>
          <p:nvPr/>
        </p:nvSpPr>
        <p:spPr>
          <a:xfrm>
            <a:off x="4139952" y="1818332"/>
            <a:ext cx="4572000" cy="923330"/>
          </a:xfrm>
          <a:prstGeom prst="rect">
            <a:avLst/>
          </a:prstGeom>
          <a:solidFill>
            <a:schemeClr val="bg1"/>
          </a:solidFill>
        </p:spPr>
        <p:txBody>
          <a:bodyPr>
            <a:spAutoFit/>
          </a:bodyPr>
          <a:lstStyle/>
          <a:p>
            <a:r>
              <a:rPr lang="en-GB" b="1" dirty="0" smtClean="0">
                <a:solidFill>
                  <a:srgbClr val="FF0000"/>
                </a:solidFill>
              </a:rPr>
              <a:t>Mike does hotdogs and Steve cupcakes and they expand their flat’s consumption possibilities!</a:t>
            </a:r>
            <a:endParaRPr lang="en-GB" b="1" dirty="0">
              <a:solidFill>
                <a:srgbClr val="FF0000"/>
              </a:solidFill>
            </a:endParaRPr>
          </a:p>
        </p:txBody>
      </p:sp>
    </p:spTree>
    <p:extLst>
      <p:ext uri="{BB962C8B-B14F-4D97-AF65-F5344CB8AC3E}">
        <p14:creationId xmlns:p14="http://schemas.microsoft.com/office/powerpoint/2010/main" val="146114251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Comparative advantage: It’s TRUE…</a:t>
            </a:r>
          </a:p>
        </p:txBody>
      </p:sp>
      <p:sp>
        <p:nvSpPr>
          <p:cNvPr id="3" name="Content Placeholder 2"/>
          <p:cNvSpPr>
            <a:spLocks noGrp="1"/>
          </p:cNvSpPr>
          <p:nvPr>
            <p:ph sz="half" idx="1"/>
          </p:nvPr>
        </p:nvSpPr>
        <p:spPr/>
        <p:txBody>
          <a:bodyPr>
            <a:normAutofit/>
          </a:bodyPr>
          <a:lstStyle/>
          <a:p>
            <a:r>
              <a:rPr lang="en-GB" dirty="0" smtClean="0"/>
              <a:t>If </a:t>
            </a:r>
            <a:r>
              <a:rPr lang="en-GB" dirty="0"/>
              <a:t>your partner is great at grocery shopping and you are great at the laundry, you’re </a:t>
            </a:r>
            <a:r>
              <a:rPr lang="en-GB" dirty="0" smtClean="0"/>
              <a:t>set.</a:t>
            </a:r>
          </a:p>
          <a:p>
            <a:r>
              <a:rPr lang="en-GB" dirty="0" smtClean="0"/>
              <a:t>But often </a:t>
            </a:r>
            <a:r>
              <a:rPr lang="en-GB" dirty="0"/>
              <a:t>one person is better at </a:t>
            </a:r>
            <a:r>
              <a:rPr lang="en-GB" dirty="0" smtClean="0"/>
              <a:t>everything</a:t>
            </a:r>
          </a:p>
          <a:p>
            <a:r>
              <a:rPr lang="en-GB" dirty="0"/>
              <a:t>Does that mean he or she should have to do everything?</a:t>
            </a:r>
          </a:p>
          <a:p>
            <a:endParaRPr lang="en-GB" dirty="0" smtClean="0"/>
          </a:p>
        </p:txBody>
      </p:sp>
      <p:sp>
        <p:nvSpPr>
          <p:cNvPr id="4" name="Content Placeholder 3"/>
          <p:cNvSpPr>
            <a:spLocks noGrp="1"/>
          </p:cNvSpPr>
          <p:nvPr>
            <p:ph sz="half" idx="2"/>
          </p:nvPr>
        </p:nvSpPr>
        <p:spPr/>
        <p:txBody>
          <a:bodyPr>
            <a:normAutofit/>
          </a:bodyPr>
          <a:lstStyle/>
          <a:p>
            <a:r>
              <a:rPr lang="en-GB" dirty="0" smtClean="0"/>
              <a:t>No</a:t>
            </a:r>
            <a:r>
              <a:rPr lang="en-GB" dirty="0"/>
              <a:t>! </a:t>
            </a:r>
            <a:r>
              <a:rPr lang="en-GB" dirty="0" smtClean="0"/>
              <a:t>Comparative-advantage </a:t>
            </a:r>
            <a:r>
              <a:rPr lang="en-GB" dirty="0"/>
              <a:t>specialization will be </a:t>
            </a:r>
            <a:r>
              <a:rPr lang="en-GB" dirty="0" smtClean="0"/>
              <a:t>more </a:t>
            </a:r>
            <a:r>
              <a:rPr lang="en-GB" dirty="0"/>
              <a:t>efficient!</a:t>
            </a:r>
          </a:p>
          <a:p>
            <a:endParaRPr lang="en-GB" dirty="0"/>
          </a:p>
        </p:txBody>
      </p:sp>
      <p:pic>
        <p:nvPicPr>
          <p:cNvPr id="32770" name="Picture 2" descr="Illustration by Robert Neubec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07" y="3645024"/>
            <a:ext cx="4479022"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5911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Comparative advantage: It’s TRUE…</a:t>
            </a:r>
          </a:p>
        </p:txBody>
      </p:sp>
      <p:sp>
        <p:nvSpPr>
          <p:cNvPr id="3" name="Content Placeholder 2"/>
          <p:cNvSpPr>
            <a:spLocks noGrp="1"/>
          </p:cNvSpPr>
          <p:nvPr>
            <p:ph idx="1"/>
          </p:nvPr>
        </p:nvSpPr>
        <p:spPr>
          <a:xfrm>
            <a:off x="457200" y="1600200"/>
            <a:ext cx="7931224" cy="4525963"/>
          </a:xfrm>
        </p:spPr>
        <p:txBody>
          <a:bodyPr>
            <a:normAutofit/>
          </a:bodyPr>
          <a:lstStyle/>
          <a:p>
            <a:pPr lvl="0"/>
            <a:r>
              <a:rPr lang="en-GB" dirty="0" smtClean="0"/>
              <a:t>… especially in the context of workplaces and… baseball teams</a:t>
            </a:r>
          </a:p>
        </p:txBody>
      </p:sp>
      <p:sp>
        <p:nvSpPr>
          <p:cNvPr id="4" name="AutoShape 2" descr="data:image/jpeg;base64,/9j/4AAQSkZJRgABAQAAAQABAAD/2wCEAAkGBxQTEhQUEhQWFRUUFRQYFBgYGBUUFhcUFRQYFxcXFRYYHCggHBwlHBcUIjEhJSksLi4uFx80ODMsNygtLisBCgoKDg0OGhAQGywkICQsLCwsLCwsLCwsLCwsLCwsLCwsLCwsLCwsLCwsLCwsLCwsLCwsLCwsLCwsLCwsLCwsLP/AABEIAKcBLgMBEQACEQEDEQH/xAAbAAABBQEBAAAAAAAAAAAAAAAAAQIDBAUGB//EAEQQAAEDAgMFBQQIBAUCBwAAAAEAAgMEERIhMQUGQVFhcYGRobETIjLBByMzQlJy0fAUYpLhQ3OCwtKishUkRFODk6P/xAAaAQEAAwEBAQAAAAAAAAAAAAAAAQIDBAUG/8QAMxEAAgEDAwEECQQDAQEAAAAAAAECAwQREiExQRMyUYEFIkJhcZGhsfAUUsHRI+HxM0P/2gAMAwEAAhEDEQA/APcUAIAQAgBAMnlDGlzjZrQSTyAUN4WSYxcnhHMnbYnv7OVtuIjeCRf8RabrgqVu02UsfBnoxt3S70fmiL2DuEjv6jfxuuV0Ki4k/mbqpDrFfIeyadukjj34vVVUrmHtP7hwoS9lfYni2zMMnBru4g+SvG+rR7yTKSs6T4yi3Ht8ffYR2HF+i6I+kY+1Fr6mErCXssuRbUid98Dtu31XRG7oy9r57GErWrHp/JbZIDmCD2G66FJPdMwcWuRykgEAIAQAgBACAEAIAQAgBACAEAIAQAgBACAEAIAQAgBACAEAIAQGRvFt+OkYC73nvyYwauPMngNM1lUqqC950W9tKtLC2XVnDbT3hmkN3zGMa4I7taB1cDdx/eS55OUuXj4HsUbalBbRz73+bHDbX2q+VzmmR2Bgc43cTfDkBnxJ/eqpCPvPXpU4wSaSyYtLWPY4PaS1zfhcDYjsWU6aksHVmM4tPdHoWytumaPG02ewfWtBt/8AI0fh5jgei5dThLS38DyqtpGEtL4fD/h+/wC5ci24++pV3KXiUdmi9Ft48bFHOXVZMXatFqPa8Z1FlTXTfKwZulNcFhlVE771u1Tppy4ZX110JYcJzY9p/KRfyTsXHeP0Icukl8y2yqlbo89/veq0VWtH2n5mTpUpdCxHteQfE1p8QfmtY3tRd5J/T+zKVnTfDaLUe2mn4muHmFvG+g+U0YysprhotR7Qjdo8d/u+q6I3FKXEv4MZUKkeUWAVsYioAQAgBACAEAIAQAgBACAEAIAQAgBACAEAIAQAgBAR1EwYxz3GzWtLnHkALlQ3hZZMYuTSR4ftvbZqah8zr20YD91g+FvqT1JXlueubkz6WhRVKmorzM6auJBdqQCexaKexrp3wYkbCWO6kX7Gtc71AUOWmPmj0KrwhsVMSOOSYfKMYVMMnoK18Uge04Xt8+0cbjXmsq1JVI4ZvLTOOHwdnAWzxGaLh9rHxZ1HNnouOFVxkqVTno/E5NTpy0S8n4/7K75BfI3HBdcoo0i3jcJKjCL3P9ybAC/PJV7NyeA9L5M32dVU+8wH2VnYSSQ0hpwlwtrmCO4qK1WlapPx48ufgi0alGltLkzZopI3Xwlrh99hcCPP0skLinV3R3U506ixnbwZ0Gxd9ZW2bMS4fj4j8w49qSUlwziuPRcHvT29x2NPt8OAJsQeI4qirfuR48rdxeC7HtKN3GynNNmbhNFpjmu0IKns88FdTXI+NpGhIPQ29FCjKPDaDcZc4ZYjrZW/ev2gHz1WsbitHrn4mUqFKXQss2w77zQezLyzW8b5rvL5GLs10ZZj2tGdbt7R+i3jeU3zt8TGVrUXG5bina74XA9h+S3jUjLhmEoSjyiRXKggBACAEAIAQAgBACAEAIAQAgBACAEAIDL3ocBST3z+rcO8iw8ys63cZtbf+sfieGPYBqF50Io+kyV5jZkgadWm60bwti8N5rImwGMfKGOya4vv0+rIXNdt9nt4pnVcP/G2i1FTNa4sxA2Oozy4ZXW9tU7SmpcHA2+cDavZgcAQ4B3Ai1uwrZxRrCs0QbH2hJTyY2ZSN+0Z+Makt55cO8cbcd1aRrww+f58TeajOOHwdhUwx1Uft6a2L78fXjbkfIryaN3OjPsq/k/zp9jljOVJ6J8dGcltCdw1/m8cJHkT5L3IPbUvA7KSU3g7rZsoZRlotaniiDSOPtKeKd573SPXB6UjnQvDZeenJ5lWP+bV+5t/KUor6JHCw1sly5xBvwsLW5BaOzpaNKX9nVGIlRRtku6LJw1Zz/Ks1OdB6am8fH+z0Le7a9Wp8xNk7TMZwE+6f+k/ouiSTWTor0FPdHRR1yz7OL3POlQRP/4kGi5dYAXJOSq6T6MxdBleLeurff8Ah4zgwkh7hfLMA55AXB1votXUjRx2ssZ4RKs6C/8AR7kNDvzUxyD2x9oy9ntLWNeBzY5gHmD81ts1qR01PRdKUPU2fR74885PQaXaMUgBa7Ii4vxBzWS0t4yeFOnODxJFoC41ujg8FNQmFZuO5bJJHUvbo4jzHgVeNWpHhspKnCXKLMe13jUB3kVvG9mu8smMrSD4eC3Fthh+IFvmPJdEb6m+cowlaTXG5ahrGP8AhcD00PgV0QrQn3WYypTjyidaGYIAQAgBACAEAIAQAgBACAEBWq9oRR5SPa0nQE5252VJ1YQ7zwXjTlLuoobSq4J4ZIhKz32OAubZkZa9bLOVWnOLSkjWnCpTmpYex4fXsewnExwHUEDx0XApM+gjKL4ZSL7jtv5qdRdPDyZrJMBdcG9jYg2sSCLnmM1dYa3OvVqGwTWcw3u67r/lyy9VKSS2KzSwzfZLxU5ObAyrj9pY6PbbC4XBy5qXItB6SlT1z4XYmksff3uLHDnb5enHnr29KvHE0a4UtnwO2ntIS5uHvWyLfhLsQuTcXtYHvIzyVbe27BOOrK6e43t4aDotg7Qw0lRiOT8h1wxhg9AO5efeuVS5hBeKfyOa7SdSOPzLyUP4Et65X/dl7Lg0ZxmmQOjId7uvRVcMrDL5WBtTFi9+3+YBbMD77eo/fFc0Y9i9L7r493u/r5HdbXHsPy/phT1OGzXZixwu4OGIgEdMrdy0xhmlWHtL5EO06rEHAaNaPEuGfgD4rVLEWznjltHftpxRUJxZlvxWvm53b/pGa8C6tpVbmal4qK8EsZb/ADxPJlV7arlHn9ZMJG+0Asb2cNcjmDfyXp0YSpS7N7prb+T2rKs94PyOl2fORBG5vw4G9bHNpvy99kndZXrQjle9HPVgpVZJ85/39mjQpdrEaOIWelrus552uTZpd4TlisVdVJrlZOSdo+hddt+ENLpCGAalxsrKcZGSt6jeEslSHfCje7CJrdXNexv9ThYd6OJu7C4is6flhm05t7EacCOvG6zlTZyqXQYWKmktkfFO9vwvI6XuPAq8alSPdk0VlThLlFlu1pRrhd2i3otVe1o84Zk7Sk+MosR7wD77COoN/Wy3j6Sj7UcfnkYysJeyy5FtaF2jwO33fVdMLyjLiS89jnla1Y8x/kuMeDmCD2ZroTT4MWmuRykgEAIAQAgBACAEB5dvVWF1XLn8Lg0f6QB638V8/eTbrSPbtYYpIz4qlYRmbOJchqFtCoZuJKaGCT44mHrYA+IzW6qZ5K5lHhlap3IpJfhxxno7EP8AqufNarHQtG5qRMif6OpG5xPY/tux3YL3HmFbS/E0/Wp94qSbt1bB70DiP5bP8mkqHGXgaxuKb6mc+7TZwLTxBBB8CqajdNPdDZYg8ZhSpEp4KL6C2hJCtqya9rJLYsAkgNOTRoBoqQpQjLV18TB5byXoakiwyA9e1bqY0E4eCQTbv9SrqW5VrCFnkF/cIJ1Nvl/dROMZpxe6ZEU1yZ20aYgAt+C97HP2bjqfynlp5LljmnJU5v4P86+PzPSoXCmsS5+5lukJMgLbZZgXsLEZ9Bfuz7F1NbNEwS8Tupqz22z5I8ZkMYieCb4sLmB2F1ze7XNc2+eQbmvPu5KNaD96+qa+n9Hl1KWirqxjOfo+fNb/ABycW0EZafqNPOy62tzppS0tM6LczacYe+GazWPxEDgHEAOZf7t8LCDwLLcVjdJOlJ9Vlry6eZe8jKSU4crH/ffjLz7mX9sUBp32uSxwux1tRyPAEcVyW9aNWOUyKNdVI+/qih7ZdC9xvlGRtKo9o43Jwxg5c3E2C6acUllmsFp8ylFA4E3Adb4m3zAPoVn20Pmawrwk9OcG9u5vLJT2YXF0RNmjUtPQcs9PBJRfsnPeWMKvrLaX3/P+ncU+8F9QD5eSycpLlHiytGi23bDDqLKrnB8mfZSRcjqGO0cFKgnwyjyuUPLAdOKh0QqhBJSu5LCVCfgaRqx8SAxOYbtLmnmCR6LHTOm8xyvgaZjNYeGXKTbU7DmcY5OGfiM100r+vB77r3mFSyoyW23wN7Z+2GyZOaWHxHivVt72NXZrDPOrWkqe6eUaa7TkBACAEAIAQHju8Tv/ADU/+bJ/3Gy+auf/AFl8T36H/nH4FFkiwRqWIpldSIwaFNOtFMo4mnBULVTM3Avw1C3jUMXAtx1S2VQo4CzsZILSMa8fzAO9VfUmQsx4ZQl3YpH6xNb+Ulnk0gKNMH0NFcVY9TIq/o+afspiM9HtDvMEeir2K6M3jfP2kYtduTVMPuNEg5tcBl2OsfVR2UkbwvKT52MGop3sNnscw/zAt9VTLXJ1RlGW6eSEFWUiRh6KdQCF9r30ORHAg6iyrOKmsP8A4yHtuijVU773GItIwggfdBya63EZa8gpVdcSeGddOpFo6zdanMUEpkyMjQM/wjmvEvrnXU0Q/Nzku6inJJdDBgId22t3L6JPKMk2ivXQYXYgCG5Xsb524Kk4o7aNTKwzud2drR1UJhnzc0DP73IPaeBXzlai7Oq6ke6/z88TirwlTnrh+e4wtt7OfA6xzafhcNCPkei9i3qRrQ1RNoV1MzN3oscrWkXxSR5dLk/orXOpW8lHnZI7q0sQb8ExtUx0NRIbZh7rjmL3WdOEa1vFe5Hmp5RpSbMbMwvh1t7zODv7hc1KvOjPsqn/AE7aF7p9Wp8/AbsutAbgdYObYNysXgk3B5vBI7QemfovEo5X/f8AaNq1NqWpcP6f6f0fx204qnqsNmc8oJ8otsqSMz5fuyOCMJUYvgjr94fYNHvFxOjdD2nopjCb4ZWFlrZY2Hvm6RxaWkENxagi1wNdeI4LT/JHfkpcejtCzk6aHbLXfNFVjI890pRLbahmVwM1OiHgUzMuxMaVdU0ZubNCCqLcj7w8x+q64VGtmcs6ae6NCOQOFwbhdCafBztNcjlJAIAQAgPI994cFZLydhcOoc0fO68C9hitL5nt2ks0kYIeuRnUSskVSS3BNZTqwQ0XoZ1ZSKuJfhqFqpFHEtxVK0UzNwLDahaKZTQTxVSsqhVwLUdStY1DNwJ21K0VQroHShkgwva1wPBwBHgVfUmQsxeUYlVuZSPBswsJ4tc7LsBJHkocIs2jdVY9cmDXfR27MwzA8g8WPe5v6Kro+DOiN/8AuRztduxVRZuhc4c2Wf5Nz8lRwkjpjc05dTOgqXxk2uDxH6hc9ajCqsSRo0mh1btCSQYSQBxtldZULKlTlq6lNGClHHYrtyXSJHHIjUHmrai6eHkqQTOheHMOhuD63+YVJwjUjpZs8TjhnZnabaiB2ejSSORHEfvmvB7GpaVvVfPyZw9m4zSMHdZ2CqZctuHR6Zi+H++fW6924k6dKclylsejcetSfmbe+lE324e3/EGfaLfIjwXD6MrRqa4x4TyvPf6PJ5lJtRwzGo6h0T7jQ/EPmF13Nqq0cdejNHujYrqBk49qxxDtTh1xDQ2/EP3zXn2tzKnN0q2zN7e5cFolx+fQ59lY5r7SWvrfUHssLW+eXO3ptZeWdsopLbg1H1WX91RxMEzHDfbVBBGK0c7gDzjhe4ebQumiljHxNpT0Qz719WkZtFUaZlpF8J4Z6h3Qi/ipZ0KSnlfM6TZ28BAAl1/Fz7SFyyp4OaraRe6LlVvUG2EPvOPE3wN9L9nmpjTk2c8fR6fe4+p2O7W32zRguyOJwyIvYOIBI7LLZSWcHl3VpKlLC4OojfcXBWp55JHKWm7T28j2qYzcd0VlBS5NOnmDxcd/Q8l1QmpLKOWcXF4ZKrFQQAgPP/pRoPsph1jd5ub/AL15fpGnxPy/o9Kwqcw8zz+68vB6Q7EqNFiaKRQyS1HKq5GC1HUKVJojBaiqVdTKuJYZUq+srpJo6hSpEOJZbUq6mUcCZtUrqoVcCxFVLWNQzcCyyqWyqGbgTsqVoqhRwJ2Sgq6kVaIqqghl+0iY/q5oJ7jqrbPkmMpR7rwY+0NyKWTNrTGebDl3tNx6KrpxZtC7qR53OX2h9Hs7TeJ7HjrdjvmPNZui+h0wvovvLBzW0Nkzw/axOaOdrt/rF2+ao01ydMasJ91mbI0EZpk0UsMqwuMbjmc2kZaG4t4KXGEl6yNk1LDH7LnwStN7DECT2ZrO4i50pRXgXqVPVZr7X2qZpGkaNFhfrqfTwXPY2v6eL8WcEVghNQXOu434aAAAZaD1Xep77l9KxsX6HaHs3At0Oozzz9VzXdtG4jttJcMo4sl25AHt9o3NjiSbWxNdxI7bZjQ271x2lxKEuyrc/n3Oy3q5Wl8/n4jnnVhZYOFgRkfukcCOPaPTResootNeA+gqDHNHLb3Tjt/M0hzHepCstmma6VUp6X7v7KMcOEjEMiAe4gH5rJPXHboc8puM24+JfbstzheM4ge4rmldKD01FhnTC8i+9sx0Gy5QTZumqlX1NcPk2/UU+rNHZkhYwNOpJJ6X4eirWknLYpP1nk3dn7fmjPuyZcj7w81WFecepy1bSlU5R0VFvUC4e0FuZbp4LaNwm9zz6no5pepudVsGsa55wuDmubiBHMEDxz8l02tT/I4+KyeXdUnGKbW6eDdXoHACAEBQ27s0VEEkRyxD3TycM2nxAWdamqkHFmlKo6c1JHhs8RY5zXAhzSQ4cQQbEeK+fcWnhnvxaayhocs2WHtcqNFkTMkVGiSdkigErJkyMErJlOSME8dQpUiMEzalTrGklbUK2orpLMdStFIo4kzatXUyjgTx1asqhVwLUVUto1DNwLUdUtVUM3AsMqloqhRwJmVK0UyriK54OqtqK4MDau6lPNngDDzZ7niBke9VcEzeFecepye0fo9k/wAJ7XDk/wB0+Iy9FTs30OqF6upzVZu5UQ/HC4DmBjH9TbqGmjZV4z4ZSaLHTMKMl0yVoUbF0xZFALlBWGPq0/EOY5jqsLm1jWW2zXDKtFTa9Blji96MknS5YTYHLhoPAclW1uWv8VXaS+ptCrnnko7MonyvDWA3OV+AW9e4hSjqkzq7VRWWb+8FII5mNFvdjYD1sSuT0XVc6bk+smefq1ZZBSse0ksHMkDPTXLhqF21qEaqxJBpPkfUVjyLG45jRcitaUHlLf3m1Kmk8lSE5qzSxg7NWxaa61j/AHHgVjncsnk6/Y7x7O4OeEFzDliIy91w6WyPEL0afdz9Dzq+deOnj4eX8k8VYIJmz0x9yS5wHK2fvMIGg5crdM8m+zmpw4f5giVLt6bpVeV1+zPSdnVrZo2yM0cO8HiD1BXrQmpxUkfM1aUqU3CXKLKsZggBAecfSZu/Y/xUYyNhMBwOjX+gPd1XmX1D/wCi8/7PSsq//wA35Hn915h6Q5rlVoke1yq0SSh6o0WHB6rgEjJFBJI2RASiVAPbMmSCVs6tqIwSCoU6iMEsdUrKZDiWYqpXUijiWGVisqhVwLEdarxq4KOmW4qtdEaplKBYZVLVVDNwLDKhaKZRxJmzK6kVcRXPCtqIwUa7ZcE32kbXciQL9x1R4fJaM5R4Zz9duTAQfZ4o3cDcuHYQToqOmuhvG6mnvuc3XbnzsBLS1/T4T4H9Vm4NHTG6i+djBnhfGbPa5vaCFGWjdST4FpKssN2944HtCyrUYVliX+w1k049u4c2xgHtyv3Bee/Rbk957FHFmTU1LpHl7zdx9OS9GlSjRgoxNIokZM5uhI7D+/2Vpqa4ZfC6k38XiP1gab2ztw7BqmrL9ZFksLYifhzw3JOnC3aOKzko9DWMn1HQutme5YySRsnk6GhmxNBZYOGo0Dreh6jJbU5Nxyufv/RjNYfrcfb+yRrsyRoTcji08clk3lt/iLLjH4zttwqk4pI+FsY6EHC7xu3wXfZye8TxfSsFiM/I7Jd54oIAQDZYw4FrgC1wIIOYIORBChrOzCeNzxrfLdp1HJdoJhefq3a4Tr7Nx5jgeI7CvFubd03tx+bHtW1wqiw+TnrrlwdQ4FVaJHByrgkcHKriTkeHquCRweowB4kUYJHiRQBwkQDxIgHCVMkD2zKckYJhOmRgkbVJrI0lmOsWimUcSyysWqqFHAsx1q0VUo6Zajreq1jVM3TJxVrRVSmgkbVK6qFXAU1Kv2hGgY6ZNY0kEzGuBBAIKakSk0Y1TuvTvFg3Aebcj+ijCNFWmjn6/dCZmcZEg5fC7wOXmo0tHRG5i+djAliLTZ7S08iLeqhPxOiLzwSCMWJGfyV9KwWyMe21tVVosmJZUcS6ZLC8jUeKzlsaI1KJzDzYebTl4FRFxfKw/cS9S95pwtJ4g9dCR1Cuo5ZSUkkdn9HsRxSuPANb3kuJ9Auuzjhtnkelp7RXxf2O1XeeKCAEAICvX0TJo3RytDmOFiD6jkRrdVnBTWmXBaMnF5R4zvZu2+iksbuicfq3/wC1/Jw89RxA8W4t3SfuPZt7hVV7zDuubB0i3VcEjg5RgkcHKuAKHqMEi41GCR7XpgDsajAFxqMAcJEwBQ9RgDxKq4A4yJgDxOpyQStqFORglZUqdXgVwWoqrqrxkVcSYVavrK6SRtWrdoRpHCs6qyqFdBI2rVlUI0EgqVdVCuge2oVlUI0EgqclZVSugqV0EczS2RocPMdh4Ke0yWjmLyjj9qbFdEcUZLmcRxH6qykdMKudmZzZgdc1pq8TZEzXBW1ZJGujF8gsZrwNYstU5tkM+8jxIWfBpyatM4gZa9OZ06+KKbKSWT1jdvZ/sYGtIs43c/8AM7gewWHcvXow0QwfMXdbtara44RqLU5gQAgBACAr19EyaN0crQ9jhYg/vI9eCrKKksPgtGTi8o8f3v3Rkozjbd8BOT+LL6Nkt/3aHocl5FxbOnuuD1re5VTZ8nNgrjwdYXQkddVwSODlGAGJMEjw5RgAHKMEhiTAFD1GALjUYA4PTAHe0UYAY0wBRKowB4lVcAmbOpIHidRkYHCdMjA4VCahgmZUq2srglbUqymRpJBUq2sjSSCfqrKZGkkbIrqZXASi4WqkVwc1tTZJDi5gy4j9FqpGsJ42ZRiZ0IVlI6E8lplPdW2ZbOC1TUpcbNBceSo0Wc8Lc9C3S3Uw4Zptfiazrwc75DsXZb2yWJyPHvb/AFZpw46s7Rdx5IIAQAgBACAEAyWIOaWuAc1wIcCLgg6gg8FDWdmE8HmW9f0fOZeWjBc3Uxaub/lk/EP5deV9F5tey60/kelQvPZn8zguh1BsRxB5ELzmsHophdQSLdAF1GCR2JRgChyYAXQkMSjAFxJgAHpgChyjAFumAIHKMAc16YA4PVdIF9oo0gX2ijSBRKmMAlbKq4BIyZRgErZkzgYJmTKdRGCeKVWUiGi5G9bxkUaJnQhy3TyZ8DotmtuDYZdPJaRimVcmi9HRx8Y2+AWiKucvE1aKmuQ1gAvyFsuJ8FrGOp4RhOeFlnWtbYADQZL00sHmvcVACAEAIAQAgGl4QDDOEAn8QEBzG9W6kFXd4+qm/GBk7pI3j26+i5q1tGpvw/E6KNzKntyvA8q2xsmamfhmbb8Lhmx35XfLXovKqUZU3iSPWpVoVF6rKQKxwagCgFBUEi3TADEmAGJMALpgACoA66YJFumAICmAF1GAGJMAdiUYAYlGAKHpgDmvVdIHh6q4kkjXqjQJ2PVWSTsei2BehkV1Mq0akDl0QkZNGlCuqEjCSLTae4J4hb4yjJvBv7EosIxuGZGQ5D+67benpWpnHXqZeEai6TnBACAEAyR9ggKMlfZARu2ggKktYSgITUFAJ7coBDMUBFUND2lrwHNOocAQe4qGk1hkptPKOP2vuUDd1M7D/I8kj/S7Udhv2hcFWxT3h8jupXrW0zk6yikiNpWOZ2jI9jtD3FcE6U4d5HoQqwn3WVyVng0C6YAt0AXQC3UALoSOUALoBQoAXUgaUAqgC3TAC6AUFVaA8FRgke0qjRJO16o0CWNyzZYuwvVcjBpU0i2jLxKNGvTPXVCRhOJv7HixOA4DM9i9K1TkzhuHpR0i9M88EAIAQAgGSsuEBl1FEUBTfTEICF0ZQDLIAQCIAQAgGTwte0te0OadQRcHuUNJrDJTaeUc3XbkwuuYnOjPL42+Bz81yTsoPu7HXC9nHnc5faW7dRDe7MbfxR3cO8fEPBcVS1qQ6Z+B207unPrj4mQHLnwdORbqAF0AoUYJHKACAW6gCoAQkRAKgFsoABAOCgkcCqsEjSs2ixMwrNolFuJyo0SaFM5TEho16MkkAarop5bSXJlPCTbO22WWxstxObj15L6S3o9nDHXqeDWq9pLPQ0G1AK3MiUOugFQAgBACAQhAMdECgIX0YKAgfs8ICu/Z6AhdQlAROpSgGGAoBpiKAbgKASyApbQ2TDN9rG1x52s7ucM1SdOE+8i8Kk4d1nNV+4g1glLf5XjEO5wsR4Fck7GL7rOuF9Jd5ZOert3KqLWIvHOP6zyHveS5Z2tSPTPwOuF3Tl1x8TKL7GxyPI5HwK53Frk6FJPgcHKuCRwKgkVQAQCqAAQkcFAFCAEAqgkUBVZJI1QySZizaJRZiWTRYv0oJNgkVvghnV7KoiwYnfFy5f3X0NjZ9l68+fseLeXXaepHj7mmHFekcBKx7kBoUkpQGm0oBUAIAQAgBACAEAWQDS0IBDEEAw04QDDSBAMNCEBG7Z4QEbtnoBh2cgGHZ5QFaq2M2QWkY145OaHeqhxT5JUmuDHn3FpXX+qw3/C57bdgBt5LGVtSfQ2jc1V1MGq+jV1/qp8uT2XP9TSPRc8rFdGdEb99UUaj6P6pvwuif3uafMW81jKwn0aNo30HymUJt061tyYCQPwuY7wAdc+CxdpVXQ1V3SfUy6ulki+1jez8zXNHiRZZSpTjyjaNSMuGQNkHNUwXHB6rgZHCRMAXEmCR11GAKCowSPa9VZYuUdK+T4GOf+Vpd6BQqc5d1N/AiVSMe80jpNm7qzOzeMA65u8B8yuul6MqT3nsvqclX0hTj3d/sdVs/YbYx7rc+ZzK9eha0qPdW/j1PLrXNSr3nt4GkzZ66DAsR7PQFhtGEBKyEBASoAQAgBACAEAIAQAgBACAEAIAQAgBACASyAMKATCEAYAgE9mEAnsQgEMAQFCq3eppPtIIndrGE+NlR04vlIvGpOPDZUduZRH/ANNF3C3oq9hT/ai3b1f3Mru3CoT/AIHg+Uf7lX9LS/aX/VVf3DD9H1D/AO0f/sl/5Kv6Sj4fVk/q63j9EObuDQj/AAf/ANJf+SfpKPh9x+rreP2JY9yKIaQN7y93q5WVrRXsoq7qq/aL1Nu/Tx/BDG3sY2/jZXjShHhL5FJVZy5k/mXm0oHBaGY4QBAPEYQC2QCoAQAgBAC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data:image/jpeg;base64,/9j/4AAQSkZJRgABAQAAAQABAAD/2wCEAAkGBxQTEhQUEhQWFRUUFRQYFBgYGBUUFhcUFRQYFxcXFRYYHCggHBwlHBcUIjEhJSksLi4uFx80ODMsNygtLisBCgoKDg0OGhAQGywkICQsLCwsLCwsLCwsLCwsLCwsLCwsLCwsLCwsLCwsLCwsLCwsLCwsLCwsLCwsLCwsLCwsLP/AABEIAKcBLgMBEQACEQEDEQH/xAAbAAABBQEBAAAAAAAAAAAAAAAAAQIDBAUGB//EAEQQAAEDAgMFBQQIBAUCBwAAAAEAAgMEERIhMQUGQVFhcYGRobETIjLBByMzQlJy0fAUYpLhQ3OCwtKishUkRFODk6P/xAAaAQEAAwEBAQAAAAAAAAAAAAAAAQIDBAUG/8QAMxEAAgEDAwEECQQDAQEAAAAAAAECAwQREiExQRMyUYEFIkJhcZGhsfAUUsHRI+HxM0P/2gAMAwEAAhEDEQA/APcUAIAQAgBAMnlDGlzjZrQSTyAUN4WSYxcnhHMnbYnv7OVtuIjeCRf8RabrgqVu02UsfBnoxt3S70fmiL2DuEjv6jfxuuV0Ki4k/mbqpDrFfIeyadukjj34vVVUrmHtP7hwoS9lfYni2zMMnBru4g+SvG+rR7yTKSs6T4yi3Ht8ffYR2HF+i6I+kY+1Fr6mErCXssuRbUid98Dtu31XRG7oy9r57GErWrHp/JbZIDmCD2G66FJPdMwcWuRykgEAIAQAgBACAEAIAQAgBACAEAIAQAgBACAEAIAQAgBACAEAIAQGRvFt+OkYC73nvyYwauPMngNM1lUqqC950W9tKtLC2XVnDbT3hmkN3zGMa4I7taB1cDdx/eS55OUuXj4HsUbalBbRz73+bHDbX2q+VzmmR2Bgc43cTfDkBnxJ/eqpCPvPXpU4wSaSyYtLWPY4PaS1zfhcDYjsWU6aksHVmM4tPdHoWytumaPG02ewfWtBt/8AI0fh5jgei5dThLS38DyqtpGEtL4fD/h+/wC5ci24++pV3KXiUdmi9Ft48bFHOXVZMXatFqPa8Z1FlTXTfKwZulNcFhlVE771u1Tppy4ZX110JYcJzY9p/KRfyTsXHeP0Icukl8y2yqlbo89/veq0VWtH2n5mTpUpdCxHteQfE1p8QfmtY3tRd5J/T+zKVnTfDaLUe2mn4muHmFvG+g+U0YysprhotR7Qjdo8d/u+q6I3FKXEv4MZUKkeUWAVsYioAQAgBACAEAIAQAgBACAEAIAQAgBACAEAIAQAgBAR1EwYxz3GzWtLnHkALlQ3hZZMYuTSR4ftvbZqah8zr20YD91g+FvqT1JXlueubkz6WhRVKmorzM6auJBdqQCexaKexrp3wYkbCWO6kX7Gtc71AUOWmPmj0KrwhsVMSOOSYfKMYVMMnoK18Uge04Xt8+0cbjXmsq1JVI4ZvLTOOHwdnAWzxGaLh9rHxZ1HNnouOFVxkqVTno/E5NTpy0S8n4/7K75BfI3HBdcoo0i3jcJKjCL3P9ybAC/PJV7NyeA9L5M32dVU+8wH2VnYSSQ0hpwlwtrmCO4qK1WlapPx48ufgi0alGltLkzZopI3Xwlrh99hcCPP0skLinV3R3U506ixnbwZ0Gxd9ZW2bMS4fj4j8w49qSUlwziuPRcHvT29x2NPt8OAJsQeI4qirfuR48rdxeC7HtKN3GynNNmbhNFpjmu0IKns88FdTXI+NpGhIPQ29FCjKPDaDcZc4ZYjrZW/ev2gHz1WsbitHrn4mUqFKXQss2w77zQezLyzW8b5rvL5GLs10ZZj2tGdbt7R+i3jeU3zt8TGVrUXG5bina74XA9h+S3jUjLhmEoSjyiRXKggBACAEAIAQAgBACAEAIAQAgBACAEAIDL3ocBST3z+rcO8iw8ys63cZtbf+sfieGPYBqF50Io+kyV5jZkgadWm60bwti8N5rImwGMfKGOya4vv0+rIXNdt9nt4pnVcP/G2i1FTNa4sxA2Oozy4ZXW9tU7SmpcHA2+cDavZgcAQ4B3Ai1uwrZxRrCs0QbH2hJTyY2ZSN+0Z+Makt55cO8cbcd1aRrww+f58TeajOOHwdhUwx1Uft6a2L78fXjbkfIryaN3OjPsq/k/zp9jljOVJ6J8dGcltCdw1/m8cJHkT5L3IPbUvA7KSU3g7rZsoZRlotaniiDSOPtKeKd573SPXB6UjnQvDZeenJ5lWP+bV+5t/KUor6JHCw1sly5xBvwsLW5BaOzpaNKX9nVGIlRRtku6LJw1Zz/Ks1OdB6am8fH+z0Le7a9Wp8xNk7TMZwE+6f+k/ouiSTWTor0FPdHRR1yz7OL3POlQRP/4kGi5dYAXJOSq6T6MxdBleLeurff8Ah4zgwkh7hfLMA55AXB1votXUjRx2ssZ4RKs6C/8AR7kNDvzUxyD2x9oy9ntLWNeBzY5gHmD81ts1qR01PRdKUPU2fR74885PQaXaMUgBa7Ii4vxBzWS0t4yeFOnODxJFoC41ujg8FNQmFZuO5bJJHUvbo4jzHgVeNWpHhspKnCXKLMe13jUB3kVvG9mu8smMrSD4eC3Fthh+IFvmPJdEb6m+cowlaTXG5ahrGP8AhcD00PgV0QrQn3WYypTjyidaGYIAQAgBACAEAIAQAgBACAEBWq9oRR5SPa0nQE5252VJ1YQ7zwXjTlLuoobSq4J4ZIhKz32OAubZkZa9bLOVWnOLSkjWnCpTmpYex4fXsewnExwHUEDx0XApM+gjKL4ZSL7jtv5qdRdPDyZrJMBdcG9jYg2sSCLnmM1dYa3OvVqGwTWcw3u67r/lyy9VKSS2KzSwzfZLxU5ObAyrj9pY6PbbC4XBy5qXItB6SlT1z4XYmksff3uLHDnb5enHnr29KvHE0a4UtnwO2ntIS5uHvWyLfhLsQuTcXtYHvIzyVbe27BOOrK6e43t4aDotg7Qw0lRiOT8h1wxhg9AO5efeuVS5hBeKfyOa7SdSOPzLyUP4Et65X/dl7Lg0ZxmmQOjId7uvRVcMrDL5WBtTFi9+3+YBbMD77eo/fFc0Y9i9L7r493u/r5HdbXHsPy/phT1OGzXZixwu4OGIgEdMrdy0xhmlWHtL5EO06rEHAaNaPEuGfgD4rVLEWznjltHftpxRUJxZlvxWvm53b/pGa8C6tpVbmal4qK8EsZb/ADxPJlV7arlHn9ZMJG+0Asb2cNcjmDfyXp0YSpS7N7prb+T2rKs94PyOl2fORBG5vw4G9bHNpvy99kndZXrQjle9HPVgpVZJ85/39mjQpdrEaOIWelrus552uTZpd4TlisVdVJrlZOSdo+hddt+ENLpCGAalxsrKcZGSt6jeEslSHfCje7CJrdXNexv9ThYd6OJu7C4is6flhm05t7EacCOvG6zlTZyqXQYWKmktkfFO9vwvI6XuPAq8alSPdk0VlThLlFlu1pRrhd2i3otVe1o84Zk7Sk+MosR7wD77COoN/Wy3j6Sj7UcfnkYysJeyy5FtaF2jwO33fVdMLyjLiS89jnla1Y8x/kuMeDmCD2ZroTT4MWmuRykgEAIAQAgBACAEB5dvVWF1XLn8Lg0f6QB638V8/eTbrSPbtYYpIz4qlYRmbOJchqFtCoZuJKaGCT44mHrYA+IzW6qZ5K5lHhlap3IpJfhxxno7EP8AqufNarHQtG5qRMif6OpG5xPY/tux3YL3HmFbS/E0/Wp94qSbt1bB70DiP5bP8mkqHGXgaxuKb6mc+7TZwLTxBBB8CqajdNPdDZYg8ZhSpEp4KL6C2hJCtqya9rJLYsAkgNOTRoBoqQpQjLV18TB5byXoakiwyA9e1bqY0E4eCQTbv9SrqW5VrCFnkF/cIJ1Nvl/dROMZpxe6ZEU1yZ20aYgAt+C97HP2bjqfynlp5LljmnJU5v4P86+PzPSoXCmsS5+5lukJMgLbZZgXsLEZ9Bfuz7F1NbNEwS8Tupqz22z5I8ZkMYieCb4sLmB2F1ze7XNc2+eQbmvPu5KNaD96+qa+n9Hl1KWirqxjOfo+fNb/ABycW0EZafqNPOy62tzppS0tM6LczacYe+GazWPxEDgHEAOZf7t8LCDwLLcVjdJOlJ9Vlry6eZe8jKSU4crH/ffjLz7mX9sUBp32uSxwux1tRyPAEcVyW9aNWOUyKNdVI+/qih7ZdC9xvlGRtKo9o43Jwxg5c3E2C6acUllmsFp8ylFA4E3Adb4m3zAPoVn20Pmawrwk9OcG9u5vLJT2YXF0RNmjUtPQcs9PBJRfsnPeWMKvrLaX3/P+ncU+8F9QD5eSycpLlHiytGi23bDDqLKrnB8mfZSRcjqGO0cFKgnwyjyuUPLAdOKh0QqhBJSu5LCVCfgaRqx8SAxOYbtLmnmCR6LHTOm8xyvgaZjNYeGXKTbU7DmcY5OGfiM100r+vB77r3mFSyoyW23wN7Z+2GyZOaWHxHivVt72NXZrDPOrWkqe6eUaa7TkBACAEAIAQHju8Tv/ADU/+bJ/3Gy+auf/AFl8T36H/nH4FFkiwRqWIpldSIwaFNOtFMo4mnBULVTM3Avw1C3jUMXAtx1S2VQo4CzsZILSMa8fzAO9VfUmQsx4ZQl3YpH6xNb+Ulnk0gKNMH0NFcVY9TIq/o+afspiM9HtDvMEeir2K6M3jfP2kYtduTVMPuNEg5tcBl2OsfVR2UkbwvKT52MGop3sNnscw/zAt9VTLXJ1RlGW6eSEFWUiRh6KdQCF9r30ORHAg6iyrOKmsP8A4yHtuijVU773GItIwggfdBya63EZa8gpVdcSeGddOpFo6zdanMUEpkyMjQM/wjmvEvrnXU0Q/Nzku6inJJdDBgId22t3L6JPKMk2ivXQYXYgCG5Xsb524Kk4o7aNTKwzud2drR1UJhnzc0DP73IPaeBXzlai7Oq6ke6/z88TirwlTnrh+e4wtt7OfA6xzafhcNCPkei9i3qRrQ1RNoV1MzN3oscrWkXxSR5dLk/orXOpW8lHnZI7q0sQb8ExtUx0NRIbZh7rjmL3WdOEa1vFe5Hmp5RpSbMbMwvh1t7zODv7hc1KvOjPsqn/AE7aF7p9Wp8/AbsutAbgdYObYNysXgk3B5vBI7QemfovEo5X/f8AaNq1NqWpcP6f6f0fx204qnqsNmc8oJ8otsqSMz5fuyOCMJUYvgjr94fYNHvFxOjdD2nopjCb4ZWFlrZY2Hvm6RxaWkENxagi1wNdeI4LT/JHfkpcejtCzk6aHbLXfNFVjI890pRLbahmVwM1OiHgUzMuxMaVdU0ZubNCCqLcj7w8x+q64VGtmcs6ae6NCOQOFwbhdCafBztNcjlJAIAQAgPI994cFZLydhcOoc0fO68C9hitL5nt2ks0kYIeuRnUSskVSS3BNZTqwQ0XoZ1ZSKuJfhqFqpFHEtxVK0UzNwLDahaKZTQTxVSsqhVwLUdStY1DNwJ21K0VQroHShkgwva1wPBwBHgVfUmQsxeUYlVuZSPBswsJ4tc7LsBJHkocIs2jdVY9cmDXfR27MwzA8g8WPe5v6Kro+DOiN/8AuRztduxVRZuhc4c2Wf5Nz8lRwkjpjc05dTOgqXxk2uDxH6hc9ajCqsSRo0mh1btCSQYSQBxtldZULKlTlq6lNGClHHYrtyXSJHHIjUHmrai6eHkqQTOheHMOhuD63+YVJwjUjpZs8TjhnZnabaiB2ejSSORHEfvmvB7GpaVvVfPyZw9m4zSMHdZ2CqZctuHR6Zi+H++fW6924k6dKclylsejcetSfmbe+lE324e3/EGfaLfIjwXD6MrRqa4x4TyvPf6PJ5lJtRwzGo6h0T7jQ/EPmF13Nqq0cdejNHujYrqBk49qxxDtTh1xDQ2/EP3zXn2tzKnN0q2zN7e5cFolx+fQ59lY5r7SWvrfUHssLW+eXO3ptZeWdsopLbg1H1WX91RxMEzHDfbVBBGK0c7gDzjhe4ebQumiljHxNpT0Qz719WkZtFUaZlpF8J4Z6h3Qi/ipZ0KSnlfM6TZ28BAAl1/Fz7SFyyp4OaraRe6LlVvUG2EPvOPE3wN9L9nmpjTk2c8fR6fe4+p2O7W32zRguyOJwyIvYOIBI7LLZSWcHl3VpKlLC4OojfcXBWp55JHKWm7T28j2qYzcd0VlBS5NOnmDxcd/Q8l1QmpLKOWcXF4ZKrFQQAgPP/pRoPsph1jd5ub/AL15fpGnxPy/o9Kwqcw8zz+68vB6Q7EqNFiaKRQyS1HKq5GC1HUKVJojBaiqVdTKuJYZUq+srpJo6hSpEOJZbUq6mUcCZtUrqoVcCxFVLWNQzcCyyqWyqGbgTsqVoqhRwJ2Sgq6kVaIqqghl+0iY/q5oJ7jqrbPkmMpR7rwY+0NyKWTNrTGebDl3tNx6KrpxZtC7qR53OX2h9Hs7TeJ7HjrdjvmPNZui+h0wvovvLBzW0Nkzw/axOaOdrt/rF2+ao01ydMasJ91mbI0EZpk0UsMqwuMbjmc2kZaG4t4KXGEl6yNk1LDH7LnwStN7DECT2ZrO4i50pRXgXqVPVZr7X2qZpGkaNFhfrqfTwXPY2v6eL8WcEVghNQXOu434aAAAZaD1Xep77l9KxsX6HaHs3At0Oozzz9VzXdtG4jttJcMo4sl25AHt9o3NjiSbWxNdxI7bZjQ271x2lxKEuyrc/n3Oy3q5Wl8/n4jnnVhZYOFgRkfukcCOPaPTResootNeA+gqDHNHLb3Tjt/M0hzHepCstmma6VUp6X7v7KMcOEjEMiAe4gH5rJPXHboc8puM24+JfbstzheM4ge4rmldKD01FhnTC8i+9sx0Gy5QTZumqlX1NcPk2/UU+rNHZkhYwNOpJJ6X4eirWknLYpP1nk3dn7fmjPuyZcj7w81WFecepy1bSlU5R0VFvUC4e0FuZbp4LaNwm9zz6no5pepudVsGsa55wuDmubiBHMEDxz8l02tT/I4+KyeXdUnGKbW6eDdXoHACAEBQ27s0VEEkRyxD3TycM2nxAWdamqkHFmlKo6c1JHhs8RY5zXAhzSQ4cQQbEeK+fcWnhnvxaayhocs2WHtcqNFkTMkVGiSdkigErJkyMErJlOSME8dQpUiMEzalTrGklbUK2orpLMdStFIo4kzatXUyjgTx1asqhVwLUVUto1DNwLUdUtVUM3AsMqloqhRwJmVK0UyriK54OqtqK4MDau6lPNngDDzZ7niBke9VcEzeFecepye0fo9k/wAJ7XDk/wB0+Iy9FTs30OqF6upzVZu5UQ/HC4DmBjH9TbqGmjZV4z4ZSaLHTMKMl0yVoUbF0xZFALlBWGPq0/EOY5jqsLm1jWW2zXDKtFTa9Blji96MknS5YTYHLhoPAclW1uWv8VXaS+ptCrnnko7MonyvDWA3OV+AW9e4hSjqkzq7VRWWb+8FII5mNFvdjYD1sSuT0XVc6bk+smefq1ZZBSse0ksHMkDPTXLhqF21qEaqxJBpPkfUVjyLG45jRcitaUHlLf3m1Kmk8lSE5qzSxg7NWxaa61j/AHHgVjncsnk6/Y7x7O4OeEFzDliIy91w6WyPEL0afdz9Dzq+deOnj4eX8k8VYIJmz0x9yS5wHK2fvMIGg5crdM8m+zmpw4f5giVLt6bpVeV1+zPSdnVrZo2yM0cO8HiD1BXrQmpxUkfM1aUqU3CXKLKsZggBAecfSZu/Y/xUYyNhMBwOjX+gPd1XmX1D/wCi8/7PSsq//wA35Hn915h6Q5rlVoke1yq0SSh6o0WHB6rgEjJFBJI2RASiVAPbMmSCVs6tqIwSCoU6iMEsdUrKZDiWYqpXUijiWGVisqhVwLEdarxq4KOmW4qtdEaplKBYZVLVVDNwLDKhaKZRxJmzK6kVcRXPCtqIwUa7ZcE32kbXciQL9x1R4fJaM5R4Zz9duTAQfZ4o3cDcuHYQToqOmuhvG6mnvuc3XbnzsBLS1/T4T4H9Vm4NHTG6i+djBnhfGbPa5vaCFGWjdST4FpKssN2944HtCyrUYVliX+w1k049u4c2xgHtyv3Bee/Rbk957FHFmTU1LpHl7zdx9OS9GlSjRgoxNIokZM5uhI7D+/2Vpqa4ZfC6k38XiP1gab2ztw7BqmrL9ZFksLYifhzw3JOnC3aOKzko9DWMn1HQutme5YySRsnk6GhmxNBZYOGo0Dreh6jJbU5Nxyufv/RjNYfrcfb+yRrsyRoTcji08clk3lt/iLLjH4zttwqk4pI+FsY6EHC7xu3wXfZye8TxfSsFiM/I7Jd54oIAQDZYw4FrgC1wIIOYIORBChrOzCeNzxrfLdp1HJdoJhefq3a4Tr7Nx5jgeI7CvFubd03tx+bHtW1wqiw+TnrrlwdQ4FVaJHByrgkcHKriTkeHquCRweowB4kUYJHiRQBwkQDxIgHCVMkD2zKckYJhOmRgkbVJrI0lmOsWimUcSyysWqqFHAsx1q0VUo6Zajreq1jVM3TJxVrRVSmgkbVK6qFXAU1Kv2hGgY6ZNY0kEzGuBBAIKakSk0Y1TuvTvFg3Aebcj+ijCNFWmjn6/dCZmcZEg5fC7wOXmo0tHRG5i+djAliLTZ7S08iLeqhPxOiLzwSCMWJGfyV9KwWyMe21tVVosmJZUcS6ZLC8jUeKzlsaI1KJzDzYebTl4FRFxfKw/cS9S95pwtJ4g9dCR1Cuo5ZSUkkdn9HsRxSuPANb3kuJ9Auuzjhtnkelp7RXxf2O1XeeKCAEAICvX0TJo3RytDmOFiD6jkRrdVnBTWmXBaMnF5R4zvZu2+iksbuicfq3/wC1/Jw89RxA8W4t3SfuPZt7hVV7zDuubB0i3VcEjg5RgkcHKuAKHqMEi41GCR7XpgDsajAFxqMAcJEwBQ9RgDxKq4A4yJgDxOpyQStqFORglZUqdXgVwWoqrqrxkVcSYVavrK6SRtWrdoRpHCs6qyqFdBI2rVlUI0EgqVdVCuge2oVlUI0EgqclZVSugqV0EczS2RocPMdh4Ke0yWjmLyjj9qbFdEcUZLmcRxH6qykdMKudmZzZgdc1pq8TZEzXBW1ZJGujF8gsZrwNYstU5tkM+8jxIWfBpyatM4gZa9OZ06+KKbKSWT1jdvZ/sYGtIs43c/8AM7gewWHcvXow0QwfMXdbtara44RqLU5gQAgBACAr19EyaN0crQ9jhYg/vI9eCrKKksPgtGTi8o8f3v3Rkozjbd8BOT+LL6Nkt/3aHocl5FxbOnuuD1re5VTZ8nNgrjwdYXQkddVwSODlGAGJMEjw5RgAHKMEhiTAFD1GALjUYA4PTAHe0UYAY0wBRKowB4lVcAmbOpIHidRkYHCdMjA4VCahgmZUq2srglbUqymRpJBUq2sjSSCfqrKZGkkbIrqZXASi4WqkVwc1tTZJDi5gy4j9FqpGsJ42ZRiZ0IVlI6E8lplPdW2ZbOC1TUpcbNBceSo0Wc8Lc9C3S3Uw4Zptfiazrwc75DsXZb2yWJyPHvb/AFZpw46s7Rdx5IIAQAgBACAEAyWIOaWuAc1wIcCLgg6gg8FDWdmE8HmW9f0fOZeWjBc3Uxaub/lk/EP5deV9F5tey60/kelQvPZn8zguh1BsRxB5ELzmsHophdQSLdAF1GCR2JRgChyYAXQkMSjAFxJgAHpgChyjAFumAIHKMAc16YA4PVdIF9oo0gX2ijSBRKmMAlbKq4BIyZRgErZkzgYJmTKdRGCeKVWUiGi5G9bxkUaJnQhy3TyZ8DotmtuDYZdPJaRimVcmi9HRx8Y2+AWiKucvE1aKmuQ1gAvyFsuJ8FrGOp4RhOeFlnWtbYADQZL00sHmvcVACAEAIAQAgGl4QDDOEAn8QEBzG9W6kFXd4+qm/GBk7pI3j26+i5q1tGpvw/E6KNzKntyvA8q2xsmamfhmbb8Lhmx35XfLXovKqUZU3iSPWpVoVF6rKQKxwagCgFBUEi3TADEmAGJMALpgACoA66YJFumAICmAF1GAGJMAdiUYAYlGAKHpgDmvVdIHh6q4kkjXqjQJ2PVWSTsei2BehkV1Mq0akDl0QkZNGlCuqEjCSLTae4J4hb4yjJvBv7EosIxuGZGQ5D+67benpWpnHXqZeEai6TnBACAEAyR9ggKMlfZARu2ggKktYSgITUFAJ7coBDMUBFUND2lrwHNOocAQe4qGk1hkptPKOP2vuUDd1M7D/I8kj/S7Udhv2hcFWxT3h8jupXrW0zk6yikiNpWOZ2jI9jtD3FcE6U4d5HoQqwn3WVyVng0C6YAt0AXQC3UALoSOUALoBQoAXUgaUAqgC3TAC6AUFVaA8FRgke0qjRJO16o0CWNyzZYuwvVcjBpU0i2jLxKNGvTPXVCRhOJv7HixOA4DM9i9K1TkzhuHpR0i9M88EAIAQAgGSsuEBl1FEUBTfTEICF0ZQDLIAQCIAQAgGTwte0te0OadQRcHuUNJrDJTaeUc3XbkwuuYnOjPL42+Bz81yTsoPu7HXC9nHnc5faW7dRDe7MbfxR3cO8fEPBcVS1qQ6Z+B207unPrj4mQHLnwdORbqAF0AoUYJHKACAW6gCoAQkRAKgFsoABAOCgkcCqsEjSs2ixMwrNolFuJyo0SaFM5TEho16MkkAarop5bSXJlPCTbO22WWxstxObj15L6S3o9nDHXqeDWq9pLPQ0G1AK3MiUOugFQAgBACAQhAMdECgIX0YKAgfs8ICu/Z6AhdQlAROpSgGGAoBpiKAbgKASyApbQ2TDN9rG1x52s7ucM1SdOE+8i8Kk4d1nNV+4g1glLf5XjEO5wsR4Fck7GL7rOuF9Jd5ZOert3KqLWIvHOP6zyHveS5Z2tSPTPwOuF3Tl1x8TKL7GxyPI5HwK53Frk6FJPgcHKuCRwKgkVQAQCqAAQkcFAFCAEAqgkUBVZJI1QySZizaJRZiWTRYv0oJNgkVvghnV7KoiwYnfFy5f3X0NjZ9l68+fseLeXXaepHj7mmHFekcBKx7kBoUkpQGm0oBUAIAQAgBACAEAWQDS0IBDEEAw04QDDSBAMNCEBG7Z4QEbtnoBh2cgGHZ5QFaq2M2QWkY145OaHeqhxT5JUmuDHn3FpXX+qw3/C57bdgBt5LGVtSfQ2jc1V1MGq+jV1/qp8uT2XP9TSPRc8rFdGdEb99UUaj6P6pvwuif3uafMW81jKwn0aNo30HymUJt061tyYCQPwuY7wAdc+CxdpVXQ1V3SfUy6ulki+1jez8zXNHiRZZSpTjyjaNSMuGQNkHNUwXHB6rgZHCRMAXEmCR11GAKCowSPa9VZYuUdK+T4GOf+Vpd6BQqc5d1N/AiVSMe80jpNm7qzOzeMA65u8B8yuul6MqT3nsvqclX0hTj3d/sdVs/YbYx7rc+ZzK9eha0qPdW/j1PLrXNSr3nt4GkzZ66DAsR7PQFhtGEBKyEBASoAQAgBACAEAIAQAgBACAEAIAQAgBACASyAMKATCEAYAgE9mEAnsQgEMAQFCq3eppPtIIndrGE+NlR04vlIvGpOPDZUduZRH/ANNF3C3oq9hT/ai3b1f3Mru3CoT/AIHg+Uf7lX9LS/aX/VVf3DD9H1D/AO0f/sl/5Kv6Sj4fVk/q63j9EObuDQj/AAf/ANJf+SfpKPh9x+rreP2JY9yKIaQN7y93q5WVrRXsoq7qq/aL1Nu/Tx/BDG3sY2/jZXjShHhL5FJVZy5k/mXm0oHBaGY4QBAPEYQC2QCoAQAgBAC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data:image/jpeg;base64,/9j/4AAQSkZJRgABAQAAAQABAAD/2wCEAAkGBxITEhQUExAWFRQXGBQYGBcXFxQXFhgaFxgcGhQXHBoYHigiGh4nHBwWITEhKCksLi4wGCAzODMsNyguLisBCgoKDg0OGxAQGzclICU3LCwtLC8vMDQ3LDcvLCwvNDI0LCwtLCwxLSwsNywtLDU0LCwsLCwsLCwsLCw3LCwsNP/AABEIANoA5wMBIgACEQEDEQH/xAAcAAEAAgMBAQEAAAAAAAAAAAAABQYDBAcCAQj/xABBEAACAQMCAwYDAwkGBwEAAAABAgMABBESIQUTMQYiQVFhcTKBkSNCoQcUQ1JicoKSsTNEU6KywRUWJGOTwtHD/8QAGgEBAAMBAQEAAAAAAAAAAAAAAAIDBAEFBv/EADARAAIBAwMCBQIGAgMAAAAAAAABAgMEERIhMUFRBRMiYXEykRRCgbHR8SPBM1Kh/9oADAMBAAIRAxEAPwDuNKUoBSlKAUpSgFKUoBSlKAw3l0kSNJI4REBZmY4VQNySapsXGrziErx2ga1tUID3TqpmckZ0RRuMJsQdTDIz0zWr2n4i1zNy48FEnS3hByVe7wWkkZejpAgZtO4Lg+KirvwuwWCJY1yQviTlmJOWYnxJJJPvQEJ/yeoyy316JcbSG4dsHz5bfZn204rZ7OX9wxlgugvPh0nWmQksb55coU/ASVYFcnBU+GKnDWvb2oVmcnLtgE4x3VJ0L7DJ+poDZpSlAKUpQClKUApSlAKUpQClKUApSlAKUpQClKUApSlAKUpQClKUArxKTg464OK90oDnnZYDTwgtjvJcuc+M7rqf+LeX6GuhiqBxngfIDriT82MpuYZYwXls5yct3AMtESWO2ca2UjB2kbDta6Ra7qJWiH95tiZ4T+0yKOZH6jBA866cLdStbh3EIp0EkMqyI3RkIYfhWzXDopSlAKUpQClKUApSlAKUpQClKUApSlAKUpQClKUApSlAKUpQClKUApSlAKibzs3ayOZDFpkPWSNmikPu0ZBPzqWpQFMT8nNukrTQ3N3DI27Mkx7x8yGBDfPNSB4HejZeLy482gtWf6hAP8tWOlAVn/ly7xvxm6z6RWQ//Coy9sOJWpMv/EpbmBRl05VsJUHi4xH9oB1KgqcA4z0q81DdpOKiJOWo5k8oKxRL8TEjBY/qoOpY7fPFAab8XntwHnCzQdTNCpVkB6M8WTlfNlO3XGN6sUUgYAqQQQCCNwQehBqO4da8qGOLOdCImfPSuKwdlU5cckIGFhlkRAOgQ4dB8g2PlUmsEYvJN0pSokhSlKAUpSgFKUoBSlKAUpSgFKUoBSlKAUpSgFKUoBSvMjgAkkADck7ADzqMHFTJ/YJqX/EbKx/w+L+4GPWgJWta7v4ohmSVEH7TKv8AU1H3NtI+8lyyqOojxGPm27fiKiFurFHxFF+cTD/CQzP/ABSN3V+bCu4I6icHaC3PwyF/3EkcfVVIrE/G3JxFZzN+0+mJfq5z9BXiA3kn6KOBP22MknzVMKP5jWdeHTZ3uj7LGg/rmmw3Nd0u5PimSBfERDW//kkGB/JWWy4ZFEWZVy7Y1SMS0jY6As2+Ou3T0rKLGcf3gH96If8Aqwr6LSfxmQe0Z/3au5Rxpny+vEhQvI2lR9SfAAeJPQCsfZmGQQ65VKySs8jKeq6j3UPsukfKvVtwRQ4kldpnXdS+nSnqqgYB9dz61K1xvJ1LApSlcJClKUApSlAKUpQClKUApSlAKUpQClKUApSlAKUpQEH2zbFqSRlRJblx5oJkMgPppzW9IwUE+ABPyFZ761SWN43XUjqysPMMMH8KguD3JKtbTZE0YKnOMyxjurOvmGGM46NkeWZRZCRG8F4UeIol3ed6CQLJBafolQ7xvL/iSEEHB7ozsPGrlDCqgKqhVHQAAAfIVV+x1/yAnD5+5LCoSFj8NxCndjdD4sFwGTqCPIg1bKiTQpSlAKUpQClKUApSlAKUpQClKUApSlAKV4eQDqQPcgUjkVujA+xB/pQHulKUApSlAKUpQClKUApSlAK1OIcOjmA1jdTlHBKuh81Ybg/16HNbdKAq3HeDSPGFkjF0inUpUiG6Rh8MkbDC6x5jR/tUfbdp5oe6Va6VB9ounl38a9NbQ4xMPNkxnwBq81rXlhHKO+gJHQ9GX1Vhup9qHMHjhXFIbiMSwyB0ORkeBGxVh1VgdiDuK3KoPaPg1zbMbq0LGRBk43Eqjqk8Y+PbpKvfHiD42Hsf2og4hBzoSRglXQ41I46qf6g+IodJ2lKUApSlAKUpQClfCarl32pVmkitFE0ifE5OLdCfBnHxEb91c+uK42kssE3xC/igQyTSLGi9WchQPmf6VWB29Vm+z4feyR7/AGohVVI81EjqzD2G9R3DrVZXSaaRrqRwxWRlxBHpOMRodkzk4O5ODvUbx6dYJTNJfOV1xycmNAz/AGeoKgwcBCGOc7k438KzyuN9ixQL1wPtPa3WoQyjWvxxuCkqfvRvhh74xVX7UflCVSY7PTI24aY7xr4dzH9o2f4fU9KpnaTjQvGUiLlou4LACYn9pl6L+yDv4+VRYFUVbx4xHk329hn1VPsavGbkkGSeQzOTuZmLZ8SFGCF9gAK89mOLPEwnstUXiVziKQjGY3jBIwemrGR4Vme3BcMTnAIA8O91P02rzb2+hmCgBMLgDwIzn8MVmjWaWc7m2VBP04Wntg752a4yl5bR3CDAcbqcZRhs6H1DAj5UqkfkduiGvIM90GKYDwHMBRse5jz8zSvXhLVFS7nhVIaJuPY6XSlYbu6SJGeR1RFBLMxAVQOpJPSpEDNSua8Q/KiSx/NbUOgO0krmPX6qoUnHvj2rDF+VOZT9pYBl/wC1Nlvo6qPxqrz6ecZL/wANVxq0nUKVSv8AnuO5RVsWQzMGZxOGX83RMankQb9SABkA774BNRMHEbiQOx4y8RUtnMVtGuFxlwjgto3G5NSlUiinSzpdKplpNxFP75BMv/cgKk/xRvge+k1ujtJNHjn2bEH79s3OA9WRgr/yhq4qsH1O6WWalRdl2htZSFWdA5/RueXKPeN8MPpUmDVhE+0pSgFU9uGRWF+k8SaIrxuTMF2QS7tBJjw1HWh8y61cKrfbEcw2tuAS0lxE+33Ut2EsjnyHdVc+brQFkpSlAKVpcQ4vbwLqmuIol85JEQe3eNQs/bWA7W0ct2x6cpDyx6tK+EA+ZPkDXG0uQWeoHjfay2tzy9Rmn2xbwgSTHPQlQe4P2mwKgeJycRuFIadbVdJxHbHVM2x258gAXOw7qbeZr1wPh1tbqUijWOTSjyjOqXvZwXc7tuHGSfA1TOvFcbk1Bnyf86uAzXcqwwYzyImI7o/xZtifULgeG9bHCrq3ZGEGkRxkp3QFQYAJx6YPWsdjOsysnOhuIwGSRlZSegwrquVyRqJ6eGBVTs7uKSf8ws425EhZ57gyMzMq41hScllOFj1EjbpWKtWUYuc3sty2MexPtexyRyTyvyrNPgwSnMA6ucYyhOAqjr18RVIm4nc3WUiRUVsmODARVVRqBkI3LADJ9dhUh244mJpvzdR9lbkZx8LS42GOhCDHzPpWp2e49aWryvPJolwqRF45GiGe8xZkBwNQj/lrzLKlK4l5tXl7pf8AVdP1fV8/+myMPLpOp9v5NXiXA7mzS3NyyM04JKoMPEwGSpXxUDALeBOPEVgrY4nxCS4lMsjlyQAueiqPBR4AnLY9ceFa9a6zi5ek326mqa1vcUpSqi8vf5HocyXknlyI/wCUM5/1j618qZ/JNY6LHmHrcSPN/CcJH/kRT8zSvdpR0wSPmq8tVST9y5muJflY7XiS4Nuqs8FuwV1Xo8rYxqHRguwA8yT90V2xztX5stV5sSs3VyJWPjrZtZP1qu5qaI/JdZ0vMm/YzWXM09/r5ePz8PkOlZncAEk4A6k9K+k1icK2BnBDBh5hkbIOD5MOhFeRzue43pWFySMXZa7uEzHC0epcLI7mBgD7Avj0K4NXbh3Cb9EQPNaa1RV1cieRjgb6pHmBbJ36VTrjj14/W7kA/Z5aZ+arn8a9dmZpzeQKtxO2piXDzSupRVJfKuxH6o6eNYak71U21OMUsvZZ493/AAYK1GcvXPBebK8kRnhdYQ0QErGMMqGN9RLKpzh9atlSSN853xWjd9oJGAMZSAALIxlBeTSdo05S4Op2IUYJPXG9RfbLgd69yZoOYVeNEzFKI2XGrIZWIVl72d89elLSDiWpOY9hEqYwZE1SlsaQ5EbgMwG2SfE1rtfEbd0YzqzWrG/9L+DDOm+hbrd0nTvxqSNnRgr6HwNSHqMjOKxtw+3zy1HLbTq0xO8Lac41fZMu2ds1rGzmjid1uowcPISIUWItuzM2GJwdyTqz1qNtO16SSwYmt1ikhR3DSoro7bsuCckgacDA6tk7AG61u6dxl0nx8o44tcklNZ8vSq8TuoSxwoM6SljkDH/UI5O5Hj4it2CK7XrxGRh6xW+fmQu9QsPHpnafKwRRqGEEjSq5kk+6dMZOU8fBvSvF7fRzOrD/AIj3RgiCO4jibzPwgt8q1yruH1Sx+pDSuxK33E7hDy0vWebGRGIYWb0LYwEX9okCo2C0uFmElxxRhdSoiYjSIIoB+CMSK2kFjufvEDyArdguLVYg0Z0qzrqwSshcMMmQsQ22O9q8OtaklxzJtS/m91ICRbhADyAR3nlkycA+g8BjJzhK4cYuUpYXcaUb9zbBF1T8QuSvm04hHoByFTJ9K0W4pbKvegu5F8We3vZh75kUnFanE+N29q+Wzd3fjpxpi8wCe7Cvpux8c1GHtzd5zyYB6ZlP+bb+leU/ELipvShmPdvGfhGiFtKS2RaOGmwcc2CKBt9JZIk1IRudfdymPHOK37XiEcmnRqIZSwbQ4TAOPiIwDnoPHrVc4Nere8yWEC2vUGlwcOrg/AXAwZEznB2IOfYxt5wvjT5DSk58UuBEny0IHAqcPEaTyqr0yXKb/Z8NEVSecPYskl6QkstysdqEcokrldTRK4znV8OvBAAO+QayqvOUGUcu3wNKSbPL5cwNuF/YO5+9+rVAvLWG0ddbi8v1yQGaR7e3Pg76mJLDwBOSegXrUXxCRmDyTyNM2CSZDqHsqnuoPDAArlapO5jppPTF9cbv49vf7dy2lbuWX0ReO23Z+WR4prZCe6yTJGwTmL+iLDIV9PeGD0DVrxAcMtiW0G9nGFVcd0DoM/qIDknoT7ipT/i0PD7SGEuJZUjVQinLMwG5J+6ufE1z/iF9JNIzOeZO4wFQZ0jwVV+6o65Pua8qzhWrwVKf/HF89Zb7fp/RZTg5LfZdSZ7N9mVkiW4uZjFZhXkdteJHHgzON11HLbd4jG4zioiDh7zauTHphZ5CjT6jiMsSndJ1OcY8QPWrNHaLyEgZAIUIYRbFSwGxfAAcg7/CBnfc71tV7Ve5glppr9RTdTLlJ+2CBj7MKf7S4mY+SsIlHsEGfxNfJezQA+ynkU+AkbmoffPe+hqfpWTz59yzfuUzvqxSRdMi4yBupB6Mp8V/Gs9lYvcypbxDMknXfGhMgSSE+AAP1IFSHaa2J5LqAX5iRDJwCJmCAE+A1FT9a6Z2J7JLZIxZhJcSY5kmMDbpGniEG+3j1NelaUvO9b4OVrtwhp/MWGztkijSNFCoiqqgdAqjCj6UrNSvYPHPjV+fuI8ONrcTWzdY2JX9qNyWjYfLu+6mu8cT4hHBE80rhI0GWY+A/wDucDHrXL+PztfsrTRLGinMartNj/uSD66F2881jvZQVP1P4NdnOUKmUvkpkvEhblZgV1xMJFViNyu+nHqMj51N9ubqBprWWO6jcFbkFA6nRrdJFBAPXdgT6CpOCwiT4YkHsoz9ayNCp6op+Qryo3ijFxxybanrqKp2Kc0owSCD88+528utSl52cc2MF5HKspeSNVRVKg8yTlDD5yO8V3x0NSbcGtj/AHeP+RR/QVm4dbm3XRbu0aZDCPZ4gwOQQj5C7gHu4qVK4or6kK86s/p29iscRsZ4JOXOpwSyq6ySPGzqAXQE4yQD+B8q1msojuYkPuoP9asXG5L+WGO3IgeFMMSoKzM4OdRLkgZOonGM5qFubSXSwaCQZBGVCsd/EaSanOVPP+NllvP0/wCRLJZuFWsx4LIqKz84voRdyIZHCkL/AAajj9rao207PSlS9xptIVG7zFQfkudtvM/KvkPbS4SNIl5EQRVQZjcNhRgYDkAfQ1HXUzytrldpGzkFjkD90dFHsK8ylRuIynnEVJt55f8AH7kaNOpvh4yTfD+PWdpkWVoZGPx3EmE1n0ONRHsAK2oe29y0sY5MRVnRCq69XeYDIY7bdenhVYrd4Bdxw3SSyqSiLIRpAJ5hwF29te9dq2VHTKTjqlh8ttsnO3jGDfLJXiXYyWW+lPLXlSNzOcwU6cgArjqWyD6b194hxWK1RrWwAB/Sz7E6ujYP3n9ei7e1YOO9qp7jKR5gi8QD9q/uw+Eeg+tQBwo8gB8hUaFCtUjH8RwsYj8dX3+ODlOg5Y18LofY0AGB/XJJPUknqT516q28G4Vb20HPvY43MudBJaQAaiFRU6E6RnIJLEnoBmoKztILi8CpGbeGRtwXGQqAl3z0TIwMDYbV68qDXL3ZKF3F5xHZdTV4fey28qzRY1AFWVs6XU/dONxg7g+FSfFe1N1OujUsKnryi2s+zn4R7DPrWLtfbWglhTh6M+ljzWjaSRSNOwySU643zWknC7luiJGPN2yR/Cn/ANrNXtaPmKU0m11IQnSqeto1YYgowowOvuT1JPifWsNxIjZj08wn9Go1E+4HT51O2/ZxessjSHyHcT+Vdz8yal7e2RBhEVB5KAP6VF1op7bljrbYiit2fAJWA1kQL+qmDJj97op+tT/D+HxQrpjQLnqerN6sx3J962qVROrKXJS9+RSlKrB4kkCgk9BXi1uVkUOhypz5jocHY+uaiuJiWbltblgCGUsTpTSxGolT3icDYjHU771MQxKqhVAAAwAOgqcopR9yKeWeZbPnNDH5z25/kkVz+CmuuVzjsnbGW9Uj4IELt++/djH8vMP0ro4r3fDoONHfruYLmWZilKVvM5z78pM5kntbX9Fh7iUfrGNlWBT6aize6CompPt5lb+3PhJbyqD6xyISPo/4VGV8/wCJSbrYZ6NsloFKUrAaBSlKAUpSgPEkYYYZQw8iAR+NR78Atj0iC/uFk/0kVJ0qSnJcM5giG4BH4SSD5q3+pSa15Oz8n3bgfxR5/wBLCp+lSVafclql3K6vApvGaM+0bD/3NfLnsw0i6WuMA4zoTGfTJY7VY6V1V5p5QcpNYbNLidg1xyufcSuIlKoAVQDOxPdGSSAN81jg4HbqQeSrEfefLt9XzUjSkq1SXLIKKSwj4BX2lKqJClKUApSlAKUr4aAFgCBnr0rHczhFLEZ8AB1ZjsqjzJOAB61q3NwsRLNu5GwH3VHXc9FHifE7b7CrV2a4MV/626jKLGrNFEQS6jBLSso++V2C9QCfE4Gu2tZVpLt1ZTVqqC9yf7HcHNvB3x9tIeZKevfIHdB8lGFHtU7VUvO0dy4RbS3XmSLrTnMQOXsOYwjzpXcbFgx8q3exnFZri3Lz8vmrLPExi1cs8qRk1LqJODjzr6KOEsI815e7J6lKVI4Vnt9whp7cPEuqeBubGPFvCWP+JCw98VSoZldQynKsMg+YNdaNc+7S9nzbu00KkwOSzooJMTHcuoG+hjkkDod/GvO8QtnUjrjyjTb1dLw+Cpy3DPLpxldTLjJAwigsTj4mJIAHTqaz8Hvo5VYxxsgU6e8mjOPLzrQurGVsvEYpAx194sNRxgEFehxt5EdambRGC9/Gs7tpJK59M+HSvInp0myOcmalKVQWClKUApSlAKUpQClKUApSlAKUpQClKUArwkgI1A5Hn4VGXnGI9DHS7J01KDhvA6SPD1+ma9WyjuB21MccuJAdhjYBOpI8z09KtVJ9iDkiQMy6tOd+uPIeZ8hWvcTuxWOBDLK+6hRkAeLncbe5A9RUta/k/knUCVmt4ScuinM0vo7eA9Mk1fuD8Ggtk0QxhBtk9WbHTUx3Pzr0KHhzeJT29jNUucbRKp2a7MQQsHupVkuNm0Fg2gjocD4mHnjA8B4mfvu0sEZ0lZWPkkTtn5Ab1Ve0Fi1pxFZrewaUXOkyvEgLgrlZQWJGkOpQ9Ruh8zVn4XazFDiGO1z0XAkf0LFcLn5mvVUdC0xWxkbzuyM7MWFnPz9DSuFfS0MqGLl576xldILKA2wYkYNWu1tUjUJGioozhVAVRnc7Dao3gXB3ge4d5ua0zoxOgJjSgTGB7VMVYiIpSldAr5X2lAV/i/ZSGUl0+ylP31GzfvJ0b32PrVO4vwi5twDLGWQHeSDLKMdNaY1KD6Aj1rqNfMVmrWlKru1v3LYVpQ4OIXXF5Q45Vs00JCjWjLuzZ3G+MADfOOtSvNHz3AB2J09cenrXQr/staSsXaEK56vGWjY+5QjV881B8R7AB/7O6YYOVEsccoU+hGlh/NXn1PDZflwaI3S6lbZsDofAbDPWiOD08yOhHTr1qVl7HXwORLBJ4fpYs/Lv7/OtS67M3xRka2VgwKnl3Ck4PkXVayuwrL8v7FquIPqa4pWKz7OXcIIXh82/Uh7THyVZQB8hWF+G3zNpNpdKMfERDo9vsiWP4VF2dXP0v7EvOh3M09yiY1MAT0HifYDc171jOnI1dcZ3x54rUHZe4TGlZUye/ogk1OMdC7anHhvnwrPD2dmClY7KbfrtoDHzdncFvmafhZ9E/sx5q7r7nuSQAZJ2+u/kPM1qcR4pHAgeUlcnAGMknGcDHjipSw7J3mxaDvgbanjRV9FVC2B67n1qSi7JXbfE0EfzklP0wv8AWpxsqrf0/wCv3IuvDHJS+E9oec2OQy5xpyQWP6xK/dA8+m+Bmpyp607AsmcXKLk5PLgC5PiTlzmt+LsTH965mb0HKQfgmfxq6Xh1ST9KSXyQVzFLfcqVeJplQanYKPNiAPqavQ7HWfikh95p/wDZ62bPsvZRNrS1iD/rFQzfVsmpR8Kl+aRx3a6I5fb8U5zabWCa5PnEn2f/AJHwn41Jt2E4jcf2s1vAnhGBJNk/t4KBvbOPeupha+1upWFGHTPyZ53E5FX4f2FtUwZA0z4ALOzadvKNSFUegH1qetOHxRDEcSJ+6oH9K2qVqjCMeEVNt8ilKVI4KUpQClKUApSlAKUpQClKUApSlAKUpQClKUApSlAKUpQClKUApSlAKUpQClKUApSlAKUpQClKUApSlAKUpQClKUApSlAKUpQClKUApSlAKUpQClKUApSlAKUpQClKUApSlAKUpQClKUApSlA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8" descr="data:image/jpeg;base64,/9j/4AAQSkZJRgABAQAAAQABAAD/2wCEAAkGBxITEhQUExAWFRQXGBQYGBcXFxQXFhgaFxgcGhQXHBoYHigiGh4nHBwWITEhKCksLi4wGCAzODMsNyguLisBCgoKDg0OGxAQGzclICU3LCwtLC8vMDQ3LDcvLCwvNDI0LCwtLCwxLSwsNywtLDU0LCwsLCwsLCwsLCw3LCwsNP/AABEIANoA5wMBIgACEQEDEQH/xAAcAAEAAgMBAQEAAAAAAAAAAAAABQYDBAcCAQj/xABBEAACAQMCAwYDAwkGBwEAAAABAgMABBESIQUTMQYiQVFhcTKBkSNCoQcUQ1JicoKSsTNEU6KywRUWJGOTwtHD/8QAGgEBAAMBAQEAAAAAAAAAAAAAAAIDBAEFBv/EADARAAIBAwMCBQIGAgMAAAAAAAABAgMEERIhMUFRBRMiYXEykRRCgbHR8SPBM1Kh/9oADAMBAAIRAxEAPwDuNKUoBSlKAUpSgFKUoBSlKAw3l0kSNJI4REBZmY4VQNySapsXGrziErx2ga1tUID3TqpmckZ0RRuMJsQdTDIz0zWr2n4i1zNy48FEnS3hByVe7wWkkZejpAgZtO4Lg+KirvwuwWCJY1yQviTlmJOWYnxJJJPvQEJ/yeoyy316JcbSG4dsHz5bfZn204rZ7OX9wxlgugvPh0nWmQksb55coU/ASVYFcnBU+GKnDWvb2oVmcnLtgE4x3VJ0L7DJ+poDZpSlAKUpQClKUApSlAKUpQClKUApSlAKUpQClKUApSlAKUpQClKUArxKTg464OK90oDnnZYDTwgtjvJcuc+M7rqf+LeX6GuhiqBxngfIDriT82MpuYZYwXls5yct3AMtESWO2ca2UjB2kbDta6Ra7qJWiH95tiZ4T+0yKOZH6jBA866cLdStbh3EIp0EkMqyI3RkIYfhWzXDopSlAKUpQClKUApSlAKUpQClKUApSlAKUpQClKUApSlAKUpQClKUApSlAKibzs3ayOZDFpkPWSNmikPu0ZBPzqWpQFMT8nNukrTQ3N3DI27Mkx7x8yGBDfPNSB4HejZeLy482gtWf6hAP8tWOlAVn/ly7xvxm6z6RWQ//Coy9sOJWpMv/EpbmBRl05VsJUHi4xH9oB1KgqcA4z0q81DdpOKiJOWo5k8oKxRL8TEjBY/qoOpY7fPFAab8XntwHnCzQdTNCpVkB6M8WTlfNlO3XGN6sUUgYAqQQQCCNwQehBqO4da8qGOLOdCImfPSuKwdlU5cckIGFhlkRAOgQ4dB8g2PlUmsEYvJN0pSokhSlKAUpSgFKUoBSlKAUpSgFKUoBSlKAUpSgFKUoBSvMjgAkkADck7ADzqMHFTJ/YJqX/EbKx/w+L+4GPWgJWta7v4ohmSVEH7TKv8AU1H3NtI+8lyyqOojxGPm27fiKiFurFHxFF+cTD/CQzP/ABSN3V+bCu4I6icHaC3PwyF/3EkcfVVIrE/G3JxFZzN+0+mJfq5z9BXiA3kn6KOBP22MknzVMKP5jWdeHTZ3uj7LGg/rmmw3Nd0u5PimSBfERDW//kkGB/JWWy4ZFEWZVy7Y1SMS0jY6As2+Ou3T0rKLGcf3gH96If8Aqwr6LSfxmQe0Z/3au5Rxpny+vEhQvI2lR9SfAAeJPQCsfZmGQQ65VKySs8jKeq6j3UPsukfKvVtwRQ4kldpnXdS+nSnqqgYB9dz61K1xvJ1LApSlcJClKUApSlAKUpQClKUApSlAKUpQClKUApSlAKUpQEH2zbFqSRlRJblx5oJkMgPppzW9IwUE+ABPyFZ761SWN43XUjqysPMMMH8KguD3JKtbTZE0YKnOMyxjurOvmGGM46NkeWZRZCRG8F4UeIol3ed6CQLJBafolQ7xvL/iSEEHB7ozsPGrlDCqgKqhVHQAAAfIVV+x1/yAnD5+5LCoSFj8NxCndjdD4sFwGTqCPIg1bKiTQpSlAKUpQClKUApSlAKUpQClKUApSlAKV4eQDqQPcgUjkVujA+xB/pQHulKUApSlAKUpQClKUApSlAK1OIcOjmA1jdTlHBKuh81Ybg/16HNbdKAq3HeDSPGFkjF0inUpUiG6Rh8MkbDC6x5jR/tUfbdp5oe6Va6VB9ounl38a9NbQ4xMPNkxnwBq81rXlhHKO+gJHQ9GX1Vhup9qHMHjhXFIbiMSwyB0ORkeBGxVh1VgdiDuK3KoPaPg1zbMbq0LGRBk43Eqjqk8Y+PbpKvfHiD42Hsf2og4hBzoSRglXQ41I46qf6g+IodJ2lKUApSlAKUpQClfCarl32pVmkitFE0ifE5OLdCfBnHxEb91c+uK42kssE3xC/igQyTSLGi9WchQPmf6VWB29Vm+z4feyR7/AGohVVI81EjqzD2G9R3DrVZXSaaRrqRwxWRlxBHpOMRodkzk4O5ODvUbx6dYJTNJfOV1xycmNAz/AGeoKgwcBCGOc7k438KzyuN9ixQL1wPtPa3WoQyjWvxxuCkqfvRvhh74xVX7UflCVSY7PTI24aY7xr4dzH9o2f4fU9KpnaTjQvGUiLlou4LACYn9pl6L+yDv4+VRYFUVbx4xHk329hn1VPsavGbkkGSeQzOTuZmLZ8SFGCF9gAK89mOLPEwnstUXiVziKQjGY3jBIwemrGR4Vme3BcMTnAIA8O91P02rzb2+hmCgBMLgDwIzn8MVmjWaWc7m2VBP04Wntg752a4yl5bR3CDAcbqcZRhs6H1DAj5UqkfkduiGvIM90GKYDwHMBRse5jz8zSvXhLVFS7nhVIaJuPY6XSlYbu6SJGeR1RFBLMxAVQOpJPSpEDNSua8Q/KiSx/NbUOgO0krmPX6qoUnHvj2rDF+VOZT9pYBl/wC1Nlvo6qPxqrz6ecZL/wANVxq0nUKVSv8AnuO5RVsWQzMGZxOGX83RMankQb9SABkA774BNRMHEbiQOx4y8RUtnMVtGuFxlwjgto3G5NSlUiinSzpdKplpNxFP75BMv/cgKk/xRvge+k1ujtJNHjn2bEH79s3OA9WRgr/yhq4qsH1O6WWalRdl2htZSFWdA5/RueXKPeN8MPpUmDVhE+0pSgFU9uGRWF+k8SaIrxuTMF2QS7tBJjw1HWh8y61cKrfbEcw2tuAS0lxE+33Ut2EsjnyHdVc+brQFkpSlAKVpcQ4vbwLqmuIol85JEQe3eNQs/bWA7W0ct2x6cpDyx6tK+EA+ZPkDXG0uQWeoHjfay2tzy9Rmn2xbwgSTHPQlQe4P2mwKgeJycRuFIadbVdJxHbHVM2x258gAXOw7qbeZr1wPh1tbqUijWOTSjyjOqXvZwXc7tuHGSfA1TOvFcbk1Bnyf86uAzXcqwwYzyImI7o/xZtifULgeG9bHCrq3ZGEGkRxkp3QFQYAJx6YPWsdjOsysnOhuIwGSRlZSegwrquVyRqJ6eGBVTs7uKSf8ws425EhZ57gyMzMq41hScllOFj1EjbpWKtWUYuc3sty2MexPtexyRyTyvyrNPgwSnMA6ucYyhOAqjr18RVIm4nc3WUiRUVsmODARVVRqBkI3LADJ9dhUh244mJpvzdR9lbkZx8LS42GOhCDHzPpWp2e49aWryvPJolwqRF45GiGe8xZkBwNQj/lrzLKlK4l5tXl7pf8AVdP1fV8/+myMPLpOp9v5NXiXA7mzS3NyyM04JKoMPEwGSpXxUDALeBOPEVgrY4nxCS4lMsjlyQAueiqPBR4AnLY9ceFa9a6zi5ek326mqa1vcUpSqi8vf5HocyXknlyI/wCUM5/1j618qZ/JNY6LHmHrcSPN/CcJH/kRT8zSvdpR0wSPmq8tVST9y5muJflY7XiS4Nuqs8FuwV1Xo8rYxqHRguwA8yT90V2xztX5stV5sSs3VyJWPjrZtZP1qu5qaI/JdZ0vMm/YzWXM09/r5ePz8PkOlZncAEk4A6k9K+k1icK2BnBDBh5hkbIOD5MOhFeRzue43pWFySMXZa7uEzHC0epcLI7mBgD7Avj0K4NXbh3Cb9EQPNaa1RV1cieRjgb6pHmBbJ36VTrjj14/W7kA/Z5aZ+arn8a9dmZpzeQKtxO2piXDzSupRVJfKuxH6o6eNYak71U21OMUsvZZ493/AAYK1GcvXPBebK8kRnhdYQ0QErGMMqGN9RLKpzh9atlSSN853xWjd9oJGAMZSAALIxlBeTSdo05S4Op2IUYJPXG9RfbLgd69yZoOYVeNEzFKI2XGrIZWIVl72d89elLSDiWpOY9hEqYwZE1SlsaQ5EbgMwG2SfE1rtfEbd0YzqzWrG/9L+DDOm+hbrd0nTvxqSNnRgr6HwNSHqMjOKxtw+3zy1HLbTq0xO8Lac41fZMu2ds1rGzmjid1uowcPISIUWItuzM2GJwdyTqz1qNtO16SSwYmt1ikhR3DSoro7bsuCckgacDA6tk7AG61u6dxl0nx8o44tcklNZ8vSq8TuoSxwoM6SljkDH/UI5O5Hj4it2CK7XrxGRh6xW+fmQu9QsPHpnafKwRRqGEEjSq5kk+6dMZOU8fBvSvF7fRzOrD/AIj3RgiCO4jibzPwgt8q1yruH1Sx+pDSuxK33E7hDy0vWebGRGIYWb0LYwEX9okCo2C0uFmElxxRhdSoiYjSIIoB+CMSK2kFjufvEDyArdguLVYg0Z0qzrqwSshcMMmQsQ22O9q8OtaklxzJtS/m91ICRbhADyAR3nlkycA+g8BjJzhK4cYuUpYXcaUb9zbBF1T8QuSvm04hHoByFTJ9K0W4pbKvegu5F8We3vZh75kUnFanE+N29q+Wzd3fjpxpi8wCe7Cvpux8c1GHtzd5zyYB6ZlP+bb+leU/ELipvShmPdvGfhGiFtKS2RaOGmwcc2CKBt9JZIk1IRudfdymPHOK37XiEcmnRqIZSwbQ4TAOPiIwDnoPHrVc4Nere8yWEC2vUGlwcOrg/AXAwZEznB2IOfYxt5wvjT5DSk58UuBEny0IHAqcPEaTyqr0yXKb/Z8NEVSecPYskl6QkstysdqEcokrldTRK4znV8OvBAAO+QayqvOUGUcu3wNKSbPL5cwNuF/YO5+9+rVAvLWG0ddbi8v1yQGaR7e3Pg76mJLDwBOSegXrUXxCRmDyTyNM2CSZDqHsqnuoPDAArlapO5jppPTF9cbv49vf7dy2lbuWX0ReO23Z+WR4prZCe6yTJGwTmL+iLDIV9PeGD0DVrxAcMtiW0G9nGFVcd0DoM/qIDknoT7ipT/i0PD7SGEuJZUjVQinLMwG5J+6ufE1z/iF9JNIzOeZO4wFQZ0jwVV+6o65Pua8qzhWrwVKf/HF89Zb7fp/RZTg5LfZdSZ7N9mVkiW4uZjFZhXkdteJHHgzON11HLbd4jG4zioiDh7zauTHphZ5CjT6jiMsSndJ1OcY8QPWrNHaLyEgZAIUIYRbFSwGxfAAcg7/CBnfc71tV7Ve5glppr9RTdTLlJ+2CBj7MKf7S4mY+SsIlHsEGfxNfJezQA+ynkU+AkbmoffPe+hqfpWTz59yzfuUzvqxSRdMi4yBupB6Mp8V/Gs9lYvcypbxDMknXfGhMgSSE+AAP1IFSHaa2J5LqAX5iRDJwCJmCAE+A1FT9a6Z2J7JLZIxZhJcSY5kmMDbpGniEG+3j1NelaUvO9b4OVrtwhp/MWGztkijSNFCoiqqgdAqjCj6UrNSvYPHPjV+fuI8ONrcTWzdY2JX9qNyWjYfLu+6mu8cT4hHBE80rhI0GWY+A/wDucDHrXL+PztfsrTRLGinMartNj/uSD66F2881jvZQVP1P4NdnOUKmUvkpkvEhblZgV1xMJFViNyu+nHqMj51N9ubqBprWWO6jcFbkFA6nRrdJFBAPXdgT6CpOCwiT4YkHsoz9ayNCp6op+Qryo3ijFxxybanrqKp2Kc0owSCD88+528utSl52cc2MF5HKspeSNVRVKg8yTlDD5yO8V3x0NSbcGtj/AHeP+RR/QVm4dbm3XRbu0aZDCPZ4gwOQQj5C7gHu4qVK4or6kK86s/p29iscRsZ4JOXOpwSyq6ySPGzqAXQE4yQD+B8q1msojuYkPuoP9asXG5L+WGO3IgeFMMSoKzM4OdRLkgZOonGM5qFubSXSwaCQZBGVCsd/EaSanOVPP+NllvP0/wCRLJZuFWsx4LIqKz84voRdyIZHCkL/AAajj9rao207PSlS9xptIVG7zFQfkudtvM/KvkPbS4SNIl5EQRVQZjcNhRgYDkAfQ1HXUzytrldpGzkFjkD90dFHsK8ylRuIynnEVJt55f8AH7kaNOpvh4yTfD+PWdpkWVoZGPx3EmE1n0ONRHsAK2oe29y0sY5MRVnRCq69XeYDIY7bdenhVYrd4Bdxw3SSyqSiLIRpAJ5hwF29te9dq2VHTKTjqlh8ttsnO3jGDfLJXiXYyWW+lPLXlSNzOcwU6cgArjqWyD6b194hxWK1RrWwAB/Sz7E6ujYP3n9ei7e1YOO9qp7jKR5gi8QD9q/uw+Eeg+tQBwo8gB8hUaFCtUjH8RwsYj8dX3+ODlOg5Y18LofY0AGB/XJJPUknqT516q28G4Vb20HPvY43MudBJaQAaiFRU6E6RnIJLEnoBmoKztILi8CpGbeGRtwXGQqAl3z0TIwMDYbV68qDXL3ZKF3F5xHZdTV4fey28qzRY1AFWVs6XU/dONxg7g+FSfFe1N1OujUsKnryi2s+zn4R7DPrWLtfbWglhTh6M+ljzWjaSRSNOwySU643zWknC7luiJGPN2yR/Cn/ANrNXtaPmKU0m11IQnSqeto1YYgowowOvuT1JPifWsNxIjZj08wn9Go1E+4HT51O2/ZxessjSHyHcT+Vdz8yal7e2RBhEVB5KAP6VF1op7bljrbYiit2fAJWA1kQL+qmDJj97op+tT/D+HxQrpjQLnqerN6sx3J962qVROrKXJS9+RSlKrB4kkCgk9BXi1uVkUOhypz5jocHY+uaiuJiWbltblgCGUsTpTSxGolT3icDYjHU771MQxKqhVAAAwAOgqcopR9yKeWeZbPnNDH5z25/kkVz+CmuuVzjsnbGW9Uj4IELt++/djH8vMP0ro4r3fDoONHfruYLmWZilKVvM5z78pM5kntbX9Fh7iUfrGNlWBT6aize6CompPt5lb+3PhJbyqD6xyISPo/4VGV8/wCJSbrYZ6NsloFKUrAaBSlKAUpSgPEkYYYZQw8iAR+NR78Atj0iC/uFk/0kVJ0qSnJcM5giG4BH4SSD5q3+pSa15Oz8n3bgfxR5/wBLCp+lSVafclql3K6vApvGaM+0bD/3NfLnsw0i6WuMA4zoTGfTJY7VY6V1V5p5QcpNYbNLidg1xyufcSuIlKoAVQDOxPdGSSAN81jg4HbqQeSrEfefLt9XzUjSkq1SXLIKKSwj4BX2lKqJClKUApSlAKUr4aAFgCBnr0rHczhFLEZ8AB1ZjsqjzJOAB61q3NwsRLNu5GwH3VHXc9FHifE7b7CrV2a4MV/626jKLGrNFEQS6jBLSso++V2C9QCfE4Gu2tZVpLt1ZTVqqC9yf7HcHNvB3x9tIeZKevfIHdB8lGFHtU7VUvO0dy4RbS3XmSLrTnMQOXsOYwjzpXcbFgx8q3exnFZri3Lz8vmrLPExi1cs8qRk1LqJODjzr6KOEsI815e7J6lKVI4Vnt9whp7cPEuqeBubGPFvCWP+JCw98VSoZldQynKsMg+YNdaNc+7S9nzbu00KkwOSzooJMTHcuoG+hjkkDod/GvO8QtnUjrjyjTb1dLw+Cpy3DPLpxldTLjJAwigsTj4mJIAHTqaz8Hvo5VYxxsgU6e8mjOPLzrQurGVsvEYpAx194sNRxgEFehxt5EdambRGC9/Gs7tpJK59M+HSvInp0myOcmalKVQWClKUApSlAKUpQClKUApSlAKUpQClKUArwkgI1A5Hn4VGXnGI9DHS7J01KDhvA6SPD1+ma9WyjuB21MccuJAdhjYBOpI8z09KtVJ9iDkiQMy6tOd+uPIeZ8hWvcTuxWOBDLK+6hRkAeLncbe5A9RUta/k/knUCVmt4ScuinM0vo7eA9Mk1fuD8Ggtk0QxhBtk9WbHTUx3Pzr0KHhzeJT29jNUucbRKp2a7MQQsHupVkuNm0Fg2gjocD4mHnjA8B4mfvu0sEZ0lZWPkkTtn5Ab1Ve0Fi1pxFZrewaUXOkyvEgLgrlZQWJGkOpQ9Ruh8zVn4XazFDiGO1z0XAkf0LFcLn5mvVUdC0xWxkbzuyM7MWFnPz9DSuFfS0MqGLl576xldILKA2wYkYNWu1tUjUJGioozhVAVRnc7Dao3gXB3ge4d5ua0zoxOgJjSgTGB7VMVYiIpSldAr5X2lAV/i/ZSGUl0+ylP31GzfvJ0b32PrVO4vwi5twDLGWQHeSDLKMdNaY1KD6Aj1rqNfMVmrWlKru1v3LYVpQ4OIXXF5Q45Vs00JCjWjLuzZ3G+MADfOOtSvNHz3AB2J09cenrXQr/staSsXaEK56vGWjY+5QjV881B8R7AB/7O6YYOVEsccoU+hGlh/NXn1PDZflwaI3S6lbZsDofAbDPWiOD08yOhHTr1qVl7HXwORLBJ4fpYs/Lv7/OtS67M3xRka2VgwKnl3Ck4PkXVayuwrL8v7FquIPqa4pWKz7OXcIIXh82/Uh7THyVZQB8hWF+G3zNpNpdKMfERDo9vsiWP4VF2dXP0v7EvOh3M09yiY1MAT0HifYDc171jOnI1dcZ3x54rUHZe4TGlZUye/ogk1OMdC7anHhvnwrPD2dmClY7KbfrtoDHzdncFvmafhZ9E/sx5q7r7nuSQAZJ2+u/kPM1qcR4pHAgeUlcnAGMknGcDHjipSw7J3mxaDvgbanjRV9FVC2B67n1qSi7JXbfE0EfzklP0wv8AWpxsqrf0/wCv3IuvDHJS+E9oec2OQy5xpyQWP6xK/dA8+m+Bmpyp607AsmcXKLk5PLgC5PiTlzmt+LsTH965mb0HKQfgmfxq6Xh1ST9KSXyQVzFLfcqVeJplQanYKPNiAPqavQ7HWfikh95p/wDZ62bPsvZRNrS1iD/rFQzfVsmpR8Kl+aRx3a6I5fb8U5zabWCa5PnEn2f/AJHwn41Jt2E4jcf2s1vAnhGBJNk/t4KBvbOPeupha+1upWFGHTPyZ53E5FX4f2FtUwZA0z4ALOzadvKNSFUegH1qetOHxRDEcSJ+6oH9K2qVqjCMeEVNt8ilKVI4KUpQClKUApSlAKUpQClKUApSlAKUpQClKUApSlAKUpQClKUApSlAKUpQClKUApSlAKUpQClKUApSlAKUpQClKUApSlAKUpQClKUApSlAKUpQClKUApSlAKUpQClKUApSlAKUpQClKUApSlAf/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0" descr="data:image/jpeg;base64,/9j/4AAQSkZJRgABAQAAAQABAAD/2wCEAAkGBxITEhQUExAWFRQXGBQYGBcXFxQXFhgaFxgcGhQXHBoYHigiGh4nHBwWITEhKCksLi4wGCAzODMsNyguLisBCgoKDg0OGxAQGzclICU3LCwtLC8vMDQ3LDcvLCwvNDI0LCwtLCwxLSwsNywtLDU0LCwsLCwsLCwsLCw3LCwsNP/AABEIANoA5wMBIgACEQEDEQH/xAAcAAEAAgMBAQEAAAAAAAAAAAAABQYDBAcCAQj/xABBEAACAQMCAwYDAwkGBwEAAAABAgMABBESIQUTMQYiQVFhcTKBkSNCoQcUQ1JicoKSsTNEU6KywRUWJGOTwtHD/8QAGgEBAAMBAQEAAAAAAAAAAAAAAAIDBAEFBv/EADARAAIBAwMCBQIGAgMAAAAAAAABAgMEERIhMUFRBRMiYXEykRRCgbHR8SPBM1Kh/9oADAMBAAIRAxEAPwDuNKUoBSlKAUpSgFKUoBSlKAw3l0kSNJI4REBZmY4VQNySapsXGrziErx2ga1tUID3TqpmckZ0RRuMJsQdTDIz0zWr2n4i1zNy48FEnS3hByVe7wWkkZejpAgZtO4Lg+KirvwuwWCJY1yQviTlmJOWYnxJJJPvQEJ/yeoyy316JcbSG4dsHz5bfZn204rZ7OX9wxlgugvPh0nWmQksb55coU/ASVYFcnBU+GKnDWvb2oVmcnLtgE4x3VJ0L7DJ+poDZpSlAKUpQClKUApSlAKUpQClKUApSlAKUpQClKUApSlAKUpQClKUArxKTg464OK90oDnnZYDTwgtjvJcuc+M7rqf+LeX6GuhiqBxngfIDriT82MpuYZYwXls5yct3AMtESWO2ca2UjB2kbDta6Ra7qJWiH95tiZ4T+0yKOZH6jBA866cLdStbh3EIp0EkMqyI3RkIYfhWzXDopSlAKUpQClKUApSlAKUpQClKUApSlAKUpQClKUApSlAKUpQClKUApSlAKibzs3ayOZDFpkPWSNmikPu0ZBPzqWpQFMT8nNukrTQ3N3DI27Mkx7x8yGBDfPNSB4HejZeLy482gtWf6hAP8tWOlAVn/ly7xvxm6z6RWQ//Coy9sOJWpMv/EpbmBRl05VsJUHi4xH9oB1KgqcA4z0q81DdpOKiJOWo5k8oKxRL8TEjBY/qoOpY7fPFAab8XntwHnCzQdTNCpVkB6M8WTlfNlO3XGN6sUUgYAqQQQCCNwQehBqO4da8qGOLOdCImfPSuKwdlU5cckIGFhlkRAOgQ4dB8g2PlUmsEYvJN0pSokhSlKAUpSgFKUoBSlKAUpSgFKUoBSlKAUpSgFKUoBSvMjgAkkADck7ADzqMHFTJ/YJqX/EbKx/w+L+4GPWgJWta7v4ohmSVEH7TKv8AU1H3NtI+8lyyqOojxGPm27fiKiFurFHxFF+cTD/CQzP/ABSN3V+bCu4I6icHaC3PwyF/3EkcfVVIrE/G3JxFZzN+0+mJfq5z9BXiA3kn6KOBP22MknzVMKP5jWdeHTZ3uj7LGg/rmmw3Nd0u5PimSBfERDW//kkGB/JWWy4ZFEWZVy7Y1SMS0jY6As2+Ou3T0rKLGcf3gH96If8Aqwr6LSfxmQe0Z/3au5Rxpny+vEhQvI2lR9SfAAeJPQCsfZmGQQ65VKySs8jKeq6j3UPsukfKvVtwRQ4kldpnXdS+nSnqqgYB9dz61K1xvJ1LApSlcJClKUApSlAKUpQClKUApSlAKUpQClKUApSlAKUpQEH2zbFqSRlRJblx5oJkMgPppzW9IwUE+ABPyFZ761SWN43XUjqysPMMMH8KguD3JKtbTZE0YKnOMyxjurOvmGGM46NkeWZRZCRG8F4UeIol3ed6CQLJBafolQ7xvL/iSEEHB7ozsPGrlDCqgKqhVHQAAAfIVV+x1/yAnD5+5LCoSFj8NxCndjdD4sFwGTqCPIg1bKiTQpSlAKUpQClKUApSlAKUpQClKUApSlAKV4eQDqQPcgUjkVujA+xB/pQHulKUApSlAKUpQClKUApSlAK1OIcOjmA1jdTlHBKuh81Ybg/16HNbdKAq3HeDSPGFkjF0inUpUiG6Rh8MkbDC6x5jR/tUfbdp5oe6Va6VB9ounl38a9NbQ4xMPNkxnwBq81rXlhHKO+gJHQ9GX1Vhup9qHMHjhXFIbiMSwyB0ORkeBGxVh1VgdiDuK3KoPaPg1zbMbq0LGRBk43Eqjqk8Y+PbpKvfHiD42Hsf2og4hBzoSRglXQ41I46qf6g+IodJ2lKUApSlAKUpQClfCarl32pVmkitFE0ifE5OLdCfBnHxEb91c+uK42kssE3xC/igQyTSLGi9WchQPmf6VWB29Vm+z4feyR7/AGohVVI81EjqzD2G9R3DrVZXSaaRrqRwxWRlxBHpOMRodkzk4O5ODvUbx6dYJTNJfOV1xycmNAz/AGeoKgwcBCGOc7k438KzyuN9ixQL1wPtPa3WoQyjWvxxuCkqfvRvhh74xVX7UflCVSY7PTI24aY7xr4dzH9o2f4fU9KpnaTjQvGUiLlou4LACYn9pl6L+yDv4+VRYFUVbx4xHk329hn1VPsavGbkkGSeQzOTuZmLZ8SFGCF9gAK89mOLPEwnstUXiVziKQjGY3jBIwemrGR4Vme3BcMTnAIA8O91P02rzb2+hmCgBMLgDwIzn8MVmjWaWc7m2VBP04Wntg752a4yl5bR3CDAcbqcZRhs6H1DAj5UqkfkduiGvIM90GKYDwHMBRse5jz8zSvXhLVFS7nhVIaJuPY6XSlYbu6SJGeR1RFBLMxAVQOpJPSpEDNSua8Q/KiSx/NbUOgO0krmPX6qoUnHvj2rDF+VOZT9pYBl/wC1Nlvo6qPxqrz6ecZL/wANVxq0nUKVSv8AnuO5RVsWQzMGZxOGX83RMankQb9SABkA774BNRMHEbiQOx4y8RUtnMVtGuFxlwjgto3G5NSlUiinSzpdKplpNxFP75BMv/cgKk/xRvge+k1ujtJNHjn2bEH79s3OA9WRgr/yhq4qsH1O6WWalRdl2htZSFWdA5/RueXKPeN8MPpUmDVhE+0pSgFU9uGRWF+k8SaIrxuTMF2QS7tBJjw1HWh8y61cKrfbEcw2tuAS0lxE+33Ut2EsjnyHdVc+brQFkpSlAKVpcQ4vbwLqmuIol85JEQe3eNQs/bWA7W0ct2x6cpDyx6tK+EA+ZPkDXG0uQWeoHjfay2tzy9Rmn2xbwgSTHPQlQe4P2mwKgeJycRuFIadbVdJxHbHVM2x258gAXOw7qbeZr1wPh1tbqUijWOTSjyjOqXvZwXc7tuHGSfA1TOvFcbk1Bnyf86uAzXcqwwYzyImI7o/xZtifULgeG9bHCrq3ZGEGkRxkp3QFQYAJx6YPWsdjOsysnOhuIwGSRlZSegwrquVyRqJ6eGBVTs7uKSf8ws425EhZ57gyMzMq41hScllOFj1EjbpWKtWUYuc3sty2MexPtexyRyTyvyrNPgwSnMA6ucYyhOAqjr18RVIm4nc3WUiRUVsmODARVVRqBkI3LADJ9dhUh244mJpvzdR9lbkZx8LS42GOhCDHzPpWp2e49aWryvPJolwqRF45GiGe8xZkBwNQj/lrzLKlK4l5tXl7pf8AVdP1fV8/+myMPLpOp9v5NXiXA7mzS3NyyM04JKoMPEwGSpXxUDALeBOPEVgrY4nxCS4lMsjlyQAueiqPBR4AnLY9ceFa9a6zi5ek326mqa1vcUpSqi8vf5HocyXknlyI/wCUM5/1j618qZ/JNY6LHmHrcSPN/CcJH/kRT8zSvdpR0wSPmq8tVST9y5muJflY7XiS4Nuqs8FuwV1Xo8rYxqHRguwA8yT90V2xztX5stV5sSs3VyJWPjrZtZP1qu5qaI/JdZ0vMm/YzWXM09/r5ePz8PkOlZncAEk4A6k9K+k1icK2BnBDBh5hkbIOD5MOhFeRzue43pWFySMXZa7uEzHC0epcLI7mBgD7Avj0K4NXbh3Cb9EQPNaa1RV1cieRjgb6pHmBbJ36VTrjj14/W7kA/Z5aZ+arn8a9dmZpzeQKtxO2piXDzSupRVJfKuxH6o6eNYak71U21OMUsvZZ493/AAYK1GcvXPBebK8kRnhdYQ0QErGMMqGN9RLKpzh9atlSSN853xWjd9oJGAMZSAALIxlBeTSdo05S4Op2IUYJPXG9RfbLgd69yZoOYVeNEzFKI2XGrIZWIVl72d89elLSDiWpOY9hEqYwZE1SlsaQ5EbgMwG2SfE1rtfEbd0YzqzWrG/9L+DDOm+hbrd0nTvxqSNnRgr6HwNSHqMjOKxtw+3zy1HLbTq0xO8Lac41fZMu2ds1rGzmjid1uowcPISIUWItuzM2GJwdyTqz1qNtO16SSwYmt1ikhR3DSoro7bsuCckgacDA6tk7AG61u6dxl0nx8o44tcklNZ8vSq8TuoSxwoM6SljkDH/UI5O5Hj4it2CK7XrxGRh6xW+fmQu9QsPHpnafKwRRqGEEjSq5kk+6dMZOU8fBvSvF7fRzOrD/AIj3RgiCO4jibzPwgt8q1yruH1Sx+pDSuxK33E7hDy0vWebGRGIYWb0LYwEX9okCo2C0uFmElxxRhdSoiYjSIIoB+CMSK2kFjufvEDyArdguLVYg0Z0qzrqwSshcMMmQsQ22O9q8OtaklxzJtS/m91ICRbhADyAR3nlkycA+g8BjJzhK4cYuUpYXcaUb9zbBF1T8QuSvm04hHoByFTJ9K0W4pbKvegu5F8We3vZh75kUnFanE+N29q+Wzd3fjpxpi8wCe7Cvpux8c1GHtzd5zyYB6ZlP+bb+leU/ELipvShmPdvGfhGiFtKS2RaOGmwcc2CKBt9JZIk1IRudfdymPHOK37XiEcmnRqIZSwbQ4TAOPiIwDnoPHrVc4Nere8yWEC2vUGlwcOrg/AXAwZEznB2IOfYxt5wvjT5DSk58UuBEny0IHAqcPEaTyqr0yXKb/Z8NEVSecPYskl6QkstysdqEcokrldTRK4znV8OvBAAO+QayqvOUGUcu3wNKSbPL5cwNuF/YO5+9+rVAvLWG0ddbi8v1yQGaR7e3Pg76mJLDwBOSegXrUXxCRmDyTyNM2CSZDqHsqnuoPDAArlapO5jppPTF9cbv49vf7dy2lbuWX0ReO23Z+WR4prZCe6yTJGwTmL+iLDIV9PeGD0DVrxAcMtiW0G9nGFVcd0DoM/qIDknoT7ipT/i0PD7SGEuJZUjVQinLMwG5J+6ufE1z/iF9JNIzOeZO4wFQZ0jwVV+6o65Pua8qzhWrwVKf/HF89Zb7fp/RZTg5LfZdSZ7N9mVkiW4uZjFZhXkdteJHHgzON11HLbd4jG4zioiDh7zauTHphZ5CjT6jiMsSndJ1OcY8QPWrNHaLyEgZAIUIYRbFSwGxfAAcg7/CBnfc71tV7Ve5glppr9RTdTLlJ+2CBj7MKf7S4mY+SsIlHsEGfxNfJezQA+ynkU+AkbmoffPe+hqfpWTz59yzfuUzvqxSRdMi4yBupB6Mp8V/Gs9lYvcypbxDMknXfGhMgSSE+AAP1IFSHaa2J5LqAX5iRDJwCJmCAE+A1FT9a6Z2J7JLZIxZhJcSY5kmMDbpGniEG+3j1NelaUvO9b4OVrtwhp/MWGztkijSNFCoiqqgdAqjCj6UrNSvYPHPjV+fuI8ONrcTWzdY2JX9qNyWjYfLu+6mu8cT4hHBE80rhI0GWY+A/wDucDHrXL+PztfsrTRLGinMartNj/uSD66F2881jvZQVP1P4NdnOUKmUvkpkvEhblZgV1xMJFViNyu+nHqMj51N9ubqBprWWO6jcFbkFA6nRrdJFBAPXdgT6CpOCwiT4YkHsoz9ayNCp6op+Qryo3ijFxxybanrqKp2Kc0owSCD88+528utSl52cc2MF5HKspeSNVRVKg8yTlDD5yO8V3x0NSbcGtj/AHeP+RR/QVm4dbm3XRbu0aZDCPZ4gwOQQj5C7gHu4qVK4or6kK86s/p29iscRsZ4JOXOpwSyq6ySPGzqAXQE4yQD+B8q1msojuYkPuoP9asXG5L+WGO3IgeFMMSoKzM4OdRLkgZOonGM5qFubSXSwaCQZBGVCsd/EaSanOVPP+NllvP0/wCRLJZuFWsx4LIqKz84voRdyIZHCkL/AAajj9rao207PSlS9xptIVG7zFQfkudtvM/KvkPbS4SNIl5EQRVQZjcNhRgYDkAfQ1HXUzytrldpGzkFjkD90dFHsK8ylRuIynnEVJt55f8AH7kaNOpvh4yTfD+PWdpkWVoZGPx3EmE1n0ONRHsAK2oe29y0sY5MRVnRCq69XeYDIY7bdenhVYrd4Bdxw3SSyqSiLIRpAJ5hwF29te9dq2VHTKTjqlh8ttsnO3jGDfLJXiXYyWW+lPLXlSNzOcwU6cgArjqWyD6b194hxWK1RrWwAB/Sz7E6ujYP3n9ei7e1YOO9qp7jKR5gi8QD9q/uw+Eeg+tQBwo8gB8hUaFCtUjH8RwsYj8dX3+ODlOg5Y18LofY0AGB/XJJPUknqT516q28G4Vb20HPvY43MudBJaQAaiFRU6E6RnIJLEnoBmoKztILi8CpGbeGRtwXGQqAl3z0TIwMDYbV68qDXL3ZKF3F5xHZdTV4fey28qzRY1AFWVs6XU/dONxg7g+FSfFe1N1OujUsKnryi2s+zn4R7DPrWLtfbWglhTh6M+ljzWjaSRSNOwySU643zWknC7luiJGPN2yR/Cn/ANrNXtaPmKU0m11IQnSqeto1YYgowowOvuT1JPifWsNxIjZj08wn9Go1E+4HT51O2/ZxessjSHyHcT+Vdz8yal7e2RBhEVB5KAP6VF1op7bljrbYiit2fAJWA1kQL+qmDJj97op+tT/D+HxQrpjQLnqerN6sx3J962qVROrKXJS9+RSlKrB4kkCgk9BXi1uVkUOhypz5jocHY+uaiuJiWbltblgCGUsTpTSxGolT3icDYjHU771MQxKqhVAAAwAOgqcopR9yKeWeZbPnNDH5z25/kkVz+CmuuVzjsnbGW9Uj4IELt++/djH8vMP0ro4r3fDoONHfruYLmWZilKVvM5z78pM5kntbX9Fh7iUfrGNlWBT6aize6CompPt5lb+3PhJbyqD6xyISPo/4VGV8/wCJSbrYZ6NsloFKUrAaBSlKAUpSgPEkYYYZQw8iAR+NR78Atj0iC/uFk/0kVJ0qSnJcM5giG4BH4SSD5q3+pSa15Oz8n3bgfxR5/wBLCp+lSVafclql3K6vApvGaM+0bD/3NfLnsw0i6WuMA4zoTGfTJY7VY6V1V5p5QcpNYbNLidg1xyufcSuIlKoAVQDOxPdGSSAN81jg4HbqQeSrEfefLt9XzUjSkq1SXLIKKSwj4BX2lKqJClKUApSlAKUr4aAFgCBnr0rHczhFLEZ8AB1ZjsqjzJOAB61q3NwsRLNu5GwH3VHXc9FHifE7b7CrV2a4MV/626jKLGrNFEQS6jBLSso++V2C9QCfE4Gu2tZVpLt1ZTVqqC9yf7HcHNvB3x9tIeZKevfIHdB8lGFHtU7VUvO0dy4RbS3XmSLrTnMQOXsOYwjzpXcbFgx8q3exnFZri3Lz8vmrLPExi1cs8qRk1LqJODjzr6KOEsI815e7J6lKVI4Vnt9whp7cPEuqeBubGPFvCWP+JCw98VSoZldQynKsMg+YNdaNc+7S9nzbu00KkwOSzooJMTHcuoG+hjkkDod/GvO8QtnUjrjyjTb1dLw+Cpy3DPLpxldTLjJAwigsTj4mJIAHTqaz8Hvo5VYxxsgU6e8mjOPLzrQurGVsvEYpAx194sNRxgEFehxt5EdambRGC9/Gs7tpJK59M+HSvInp0myOcmalKVQWClKUApSlAKUpQClKUApSlAKUpQClKUArwkgI1A5Hn4VGXnGI9DHS7J01KDhvA6SPD1+ma9WyjuB21MccuJAdhjYBOpI8z09KtVJ9iDkiQMy6tOd+uPIeZ8hWvcTuxWOBDLK+6hRkAeLncbe5A9RUta/k/knUCVmt4ScuinM0vo7eA9Mk1fuD8Ggtk0QxhBtk9WbHTUx3Pzr0KHhzeJT29jNUucbRKp2a7MQQsHupVkuNm0Fg2gjocD4mHnjA8B4mfvu0sEZ0lZWPkkTtn5Ab1Ve0Fi1pxFZrewaUXOkyvEgLgrlZQWJGkOpQ9Ruh8zVn4XazFDiGO1z0XAkf0LFcLn5mvVUdC0xWxkbzuyM7MWFnPz9DSuFfS0MqGLl576xldILKA2wYkYNWu1tUjUJGioozhVAVRnc7Dao3gXB3ge4d5ua0zoxOgJjSgTGB7VMVYiIpSldAr5X2lAV/i/ZSGUl0+ylP31GzfvJ0b32PrVO4vwi5twDLGWQHeSDLKMdNaY1KD6Aj1rqNfMVmrWlKru1v3LYVpQ4OIXXF5Q45Vs00JCjWjLuzZ3G+MADfOOtSvNHz3AB2J09cenrXQr/staSsXaEK56vGWjY+5QjV881B8R7AB/7O6YYOVEsccoU+hGlh/NXn1PDZflwaI3S6lbZsDofAbDPWiOD08yOhHTr1qVl7HXwORLBJ4fpYs/Lv7/OtS67M3xRka2VgwKnl3Ck4PkXVayuwrL8v7FquIPqa4pWKz7OXcIIXh82/Uh7THyVZQB8hWF+G3zNpNpdKMfERDo9vsiWP4VF2dXP0v7EvOh3M09yiY1MAT0HifYDc171jOnI1dcZ3x54rUHZe4TGlZUye/ogk1OMdC7anHhvnwrPD2dmClY7KbfrtoDHzdncFvmafhZ9E/sx5q7r7nuSQAZJ2+u/kPM1qcR4pHAgeUlcnAGMknGcDHjipSw7J3mxaDvgbanjRV9FVC2B67n1qSi7JXbfE0EfzklP0wv8AWpxsqrf0/wCv3IuvDHJS+E9oec2OQy5xpyQWP6xK/dA8+m+Bmpyp607AsmcXKLk5PLgC5PiTlzmt+LsTH965mb0HKQfgmfxq6Xh1ST9KSXyQVzFLfcqVeJplQanYKPNiAPqavQ7HWfikh95p/wDZ62bPsvZRNrS1iD/rFQzfVsmpR8Kl+aRx3a6I5fb8U5zabWCa5PnEn2f/AJHwn41Jt2E4jcf2s1vAnhGBJNk/t4KBvbOPeupha+1upWFGHTPyZ53E5FX4f2FtUwZA0z4ALOzadvKNSFUegH1qetOHxRDEcSJ+6oH9K2qVqjCMeEVNt8ilKVI4KUpQClKUApSlAKUpQClKUApSlAKUpQClKUApSlAKUpQClKUApSlAKUpQClKUApSlAKUpQClKUApSlAKUpQClKUApSlAKUpQClKUApSlAKUpQClKUApSlAKUpQClKUApSlAKUpQClKUApSlAf/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2" descr="data:image/jpeg;base64,/9j/4AAQSkZJRgABAQAAAQABAAD/2wCEAAkGBxITEhQUExAWFRQXGBQYGBcXFxQXFhgaFxgcGhQXHBoYHigiGh4nHBwWITEhKCksLi4wGCAzODMsNyguLisBCgoKDg0OGxAQGzclICU3LCwtLC8vMDQ3LDcvLCwvNDI0LCwtLCwxLSwsNywtLDU0LCwsLCwsLCwsLCw3LCwsNP/AABEIANoA5wMBIgACEQEDEQH/xAAcAAEAAgMBAQEAAAAAAAAAAAAABQYDBAcCAQj/xABBEAACAQMCAwYDAwkGBwEAAAABAgMABBESIQUTMQYiQVFhcTKBkSNCoQcUQ1JicoKSsTNEU6KywRUWJGOTwtHD/8QAGgEBAAMBAQEAAAAAAAAAAAAAAAIDBAEFBv/EADARAAIBAwMCBQIGAgMAAAAAAAABAgMEERIhMUFRBRMiYXEykRRCgbHR8SPBM1Kh/9oADAMBAAIRAxEAPwDuNKUoBSlKAUpSgFKUoBSlKAw3l0kSNJI4REBZmY4VQNySapsXGrziErx2ga1tUID3TqpmckZ0RRuMJsQdTDIz0zWr2n4i1zNy48FEnS3hByVe7wWkkZejpAgZtO4Lg+KirvwuwWCJY1yQviTlmJOWYnxJJJPvQEJ/yeoyy316JcbSG4dsHz5bfZn204rZ7OX9wxlgugvPh0nWmQksb55coU/ASVYFcnBU+GKnDWvb2oVmcnLtgE4x3VJ0L7DJ+poDZpSlAKUpQClKUApSlAKUpQClKUApSlAKUpQClKUApSlAKUpQClKUArxKTg464OK90oDnnZYDTwgtjvJcuc+M7rqf+LeX6GuhiqBxngfIDriT82MpuYZYwXls5yct3AMtESWO2ca2UjB2kbDta6Ra7qJWiH95tiZ4T+0yKOZH6jBA866cLdStbh3EIp0EkMqyI3RkIYfhWzXDopSlAKUpQClKUApSlAKUpQClKUApSlAKUpQClKUApSlAKUpQClKUApSlAKibzs3ayOZDFpkPWSNmikPu0ZBPzqWpQFMT8nNukrTQ3N3DI27Mkx7x8yGBDfPNSB4HejZeLy482gtWf6hAP8tWOlAVn/ly7xvxm6z6RWQ//Coy9sOJWpMv/EpbmBRl05VsJUHi4xH9oB1KgqcA4z0q81DdpOKiJOWo5k8oKxRL8TEjBY/qoOpY7fPFAab8XntwHnCzQdTNCpVkB6M8WTlfNlO3XGN6sUUgYAqQQQCCNwQehBqO4da8qGOLOdCImfPSuKwdlU5cckIGFhlkRAOgQ4dB8g2PlUmsEYvJN0pSokhSlKAUpSgFKUoBSlKAUpSgFKUoBSlKAUpSgFKUoBSvMjgAkkADck7ADzqMHFTJ/YJqX/EbKx/w+L+4GPWgJWta7v4ohmSVEH7TKv8AU1H3NtI+8lyyqOojxGPm27fiKiFurFHxFF+cTD/CQzP/ABSN3V+bCu4I6icHaC3PwyF/3EkcfVVIrE/G3JxFZzN+0+mJfq5z9BXiA3kn6KOBP22MknzVMKP5jWdeHTZ3uj7LGg/rmmw3Nd0u5PimSBfERDW//kkGB/JWWy4ZFEWZVy7Y1SMS0jY6As2+Ou3T0rKLGcf3gH96If8Aqwr6LSfxmQe0Z/3au5Rxpny+vEhQvI2lR9SfAAeJPQCsfZmGQQ65VKySs8jKeq6j3UPsukfKvVtwRQ4kldpnXdS+nSnqqgYB9dz61K1xvJ1LApSlcJClKUApSlAKUpQClKUApSlAKUpQClKUApSlAKUpQEH2zbFqSRlRJblx5oJkMgPppzW9IwUE+ABPyFZ761SWN43XUjqysPMMMH8KguD3JKtbTZE0YKnOMyxjurOvmGGM46NkeWZRZCRG8F4UeIol3ed6CQLJBafolQ7xvL/iSEEHB7ozsPGrlDCqgKqhVHQAAAfIVV+x1/yAnD5+5LCoSFj8NxCndjdD4sFwGTqCPIg1bKiTQpSlAKUpQClKUApSlAKUpQClKUApSlAKV4eQDqQPcgUjkVujA+xB/pQHulKUApSlAKUpQClKUApSlAK1OIcOjmA1jdTlHBKuh81Ybg/16HNbdKAq3HeDSPGFkjF0inUpUiG6Rh8MkbDC6x5jR/tUfbdp5oe6Va6VB9ounl38a9NbQ4xMPNkxnwBq81rXlhHKO+gJHQ9GX1Vhup9qHMHjhXFIbiMSwyB0ORkeBGxVh1VgdiDuK3KoPaPg1zbMbq0LGRBk43Eqjqk8Y+PbpKvfHiD42Hsf2og4hBzoSRglXQ41I46qf6g+IodJ2lKUApSlAKUpQClfCarl32pVmkitFE0ifE5OLdCfBnHxEb91c+uK42kssE3xC/igQyTSLGi9WchQPmf6VWB29Vm+z4feyR7/AGohVVI81EjqzD2G9R3DrVZXSaaRrqRwxWRlxBHpOMRodkzk4O5ODvUbx6dYJTNJfOV1xycmNAz/AGeoKgwcBCGOc7k438KzyuN9ixQL1wPtPa3WoQyjWvxxuCkqfvRvhh74xVX7UflCVSY7PTI24aY7xr4dzH9o2f4fU9KpnaTjQvGUiLlou4LACYn9pl6L+yDv4+VRYFUVbx4xHk329hn1VPsavGbkkGSeQzOTuZmLZ8SFGCF9gAK89mOLPEwnstUXiVziKQjGY3jBIwemrGR4Vme3BcMTnAIA8O91P02rzb2+hmCgBMLgDwIzn8MVmjWaWc7m2VBP04Wntg752a4yl5bR3CDAcbqcZRhs6H1DAj5UqkfkduiGvIM90GKYDwHMBRse5jz8zSvXhLVFS7nhVIaJuPY6XSlYbu6SJGeR1RFBLMxAVQOpJPSpEDNSua8Q/KiSx/NbUOgO0krmPX6qoUnHvj2rDF+VOZT9pYBl/wC1Nlvo6qPxqrz6ecZL/wANVxq0nUKVSv8AnuO5RVsWQzMGZxOGX83RMankQb9SABkA774BNRMHEbiQOx4y8RUtnMVtGuFxlwjgto3G5NSlUiinSzpdKplpNxFP75BMv/cgKk/xRvge+k1ujtJNHjn2bEH79s3OA9WRgr/yhq4qsH1O6WWalRdl2htZSFWdA5/RueXKPeN8MPpUmDVhE+0pSgFU9uGRWF+k8SaIrxuTMF2QS7tBJjw1HWh8y61cKrfbEcw2tuAS0lxE+33Ut2EsjnyHdVc+brQFkpSlAKVpcQ4vbwLqmuIol85JEQe3eNQs/bWA7W0ct2x6cpDyx6tK+EA+ZPkDXG0uQWeoHjfay2tzy9Rmn2xbwgSTHPQlQe4P2mwKgeJycRuFIadbVdJxHbHVM2x258gAXOw7qbeZr1wPh1tbqUijWOTSjyjOqXvZwXc7tuHGSfA1TOvFcbk1Bnyf86uAzXcqwwYzyImI7o/xZtifULgeG9bHCrq3ZGEGkRxkp3QFQYAJx6YPWsdjOsysnOhuIwGSRlZSegwrquVyRqJ6eGBVTs7uKSf8ws425EhZ57gyMzMq41hScllOFj1EjbpWKtWUYuc3sty2MexPtexyRyTyvyrNPgwSnMA6ucYyhOAqjr18RVIm4nc3WUiRUVsmODARVVRqBkI3LADJ9dhUh244mJpvzdR9lbkZx8LS42GOhCDHzPpWp2e49aWryvPJolwqRF45GiGe8xZkBwNQj/lrzLKlK4l5tXl7pf8AVdP1fV8/+myMPLpOp9v5NXiXA7mzS3NyyM04JKoMPEwGSpXxUDALeBOPEVgrY4nxCS4lMsjlyQAueiqPBR4AnLY9ceFa9a6zi5ek326mqa1vcUpSqi8vf5HocyXknlyI/wCUM5/1j618qZ/JNY6LHmHrcSPN/CcJH/kRT8zSvdpR0wSPmq8tVST9y5muJflY7XiS4Nuqs8FuwV1Xo8rYxqHRguwA8yT90V2xztX5stV5sSs3VyJWPjrZtZP1qu5qaI/JdZ0vMm/YzWXM09/r5ePz8PkOlZncAEk4A6k9K+k1icK2BnBDBh5hkbIOD5MOhFeRzue43pWFySMXZa7uEzHC0epcLI7mBgD7Avj0K4NXbh3Cb9EQPNaa1RV1cieRjgb6pHmBbJ36VTrjj14/W7kA/Z5aZ+arn8a9dmZpzeQKtxO2piXDzSupRVJfKuxH6o6eNYak71U21OMUsvZZ493/AAYK1GcvXPBebK8kRnhdYQ0QErGMMqGN9RLKpzh9atlSSN853xWjd9oJGAMZSAALIxlBeTSdo05S4Op2IUYJPXG9RfbLgd69yZoOYVeNEzFKI2XGrIZWIVl72d89elLSDiWpOY9hEqYwZE1SlsaQ5EbgMwG2SfE1rtfEbd0YzqzWrG/9L+DDOm+hbrd0nTvxqSNnRgr6HwNSHqMjOKxtw+3zy1HLbTq0xO8Lac41fZMu2ds1rGzmjid1uowcPISIUWItuzM2GJwdyTqz1qNtO16SSwYmt1ikhR3DSoro7bsuCckgacDA6tk7AG61u6dxl0nx8o44tcklNZ8vSq8TuoSxwoM6SljkDH/UI5O5Hj4it2CK7XrxGRh6xW+fmQu9QsPHpnafKwRRqGEEjSq5kk+6dMZOU8fBvSvF7fRzOrD/AIj3RgiCO4jibzPwgt8q1yruH1Sx+pDSuxK33E7hDy0vWebGRGIYWb0LYwEX9okCo2C0uFmElxxRhdSoiYjSIIoB+CMSK2kFjufvEDyArdguLVYg0Z0qzrqwSshcMMmQsQ22O9q8OtaklxzJtS/m91ICRbhADyAR3nlkycA+g8BjJzhK4cYuUpYXcaUb9zbBF1T8QuSvm04hHoByFTJ9K0W4pbKvegu5F8We3vZh75kUnFanE+N29q+Wzd3fjpxpi8wCe7Cvpux8c1GHtzd5zyYB6ZlP+bb+leU/ELipvShmPdvGfhGiFtKS2RaOGmwcc2CKBt9JZIk1IRudfdymPHOK37XiEcmnRqIZSwbQ4TAOPiIwDnoPHrVc4Nere8yWEC2vUGlwcOrg/AXAwZEznB2IOfYxt5wvjT5DSk58UuBEny0IHAqcPEaTyqr0yXKb/Z8NEVSecPYskl6QkstysdqEcokrldTRK4znV8OvBAAO+QayqvOUGUcu3wNKSbPL5cwNuF/YO5+9+rVAvLWG0ddbi8v1yQGaR7e3Pg76mJLDwBOSegXrUXxCRmDyTyNM2CSZDqHsqnuoPDAArlapO5jppPTF9cbv49vf7dy2lbuWX0ReO23Z+WR4prZCe6yTJGwTmL+iLDIV9PeGD0DVrxAcMtiW0G9nGFVcd0DoM/qIDknoT7ipT/i0PD7SGEuJZUjVQinLMwG5J+6ufE1z/iF9JNIzOeZO4wFQZ0jwVV+6o65Pua8qzhWrwVKf/HF89Zb7fp/RZTg5LfZdSZ7N9mVkiW4uZjFZhXkdteJHHgzON11HLbd4jG4zioiDh7zauTHphZ5CjT6jiMsSndJ1OcY8QPWrNHaLyEgZAIUIYRbFSwGxfAAcg7/CBnfc71tV7Ve5glppr9RTdTLlJ+2CBj7MKf7S4mY+SsIlHsEGfxNfJezQA+ynkU+AkbmoffPe+hqfpWTz59yzfuUzvqxSRdMi4yBupB6Mp8V/Gs9lYvcypbxDMknXfGhMgSSE+AAP1IFSHaa2J5LqAX5iRDJwCJmCAE+A1FT9a6Z2J7JLZIxZhJcSY5kmMDbpGniEG+3j1NelaUvO9b4OVrtwhp/MWGztkijSNFCoiqqgdAqjCj6UrNSvYPHPjV+fuI8ONrcTWzdY2JX9qNyWjYfLu+6mu8cT4hHBE80rhI0GWY+A/wDucDHrXL+PztfsrTRLGinMartNj/uSD66F2881jvZQVP1P4NdnOUKmUvkpkvEhblZgV1xMJFViNyu+nHqMj51N9ubqBprWWO6jcFbkFA6nRrdJFBAPXdgT6CpOCwiT4YkHsoz9ayNCp6op+Qryo3ijFxxybanrqKp2Kc0owSCD88+528utSl52cc2MF5HKspeSNVRVKg8yTlDD5yO8V3x0NSbcGtj/AHeP+RR/QVm4dbm3XRbu0aZDCPZ4gwOQQj5C7gHu4qVK4or6kK86s/p29iscRsZ4JOXOpwSyq6ySPGzqAXQE4yQD+B8q1msojuYkPuoP9asXG5L+WGO3IgeFMMSoKzM4OdRLkgZOonGM5qFubSXSwaCQZBGVCsd/EaSanOVPP+NllvP0/wCRLJZuFWsx4LIqKz84voRdyIZHCkL/AAajj9rao207PSlS9xptIVG7zFQfkudtvM/KvkPbS4SNIl5EQRVQZjcNhRgYDkAfQ1HXUzytrldpGzkFjkD90dFHsK8ylRuIynnEVJt55f8AH7kaNOpvh4yTfD+PWdpkWVoZGPx3EmE1n0ONRHsAK2oe29y0sY5MRVnRCq69XeYDIY7bdenhVYrd4Bdxw3SSyqSiLIRpAJ5hwF29te9dq2VHTKTjqlh8ttsnO3jGDfLJXiXYyWW+lPLXlSNzOcwU6cgArjqWyD6b194hxWK1RrWwAB/Sz7E6ujYP3n9ei7e1YOO9qp7jKR5gi8QD9q/uw+Eeg+tQBwo8gB8hUaFCtUjH8RwsYj8dX3+ODlOg5Y18LofY0AGB/XJJPUknqT516q28G4Vb20HPvY43MudBJaQAaiFRU6E6RnIJLEnoBmoKztILi8CpGbeGRtwXGQqAl3z0TIwMDYbV68qDXL3ZKF3F5xHZdTV4fey28qzRY1AFWVs6XU/dONxg7g+FSfFe1N1OujUsKnryi2s+zn4R7DPrWLtfbWglhTh6M+ljzWjaSRSNOwySU643zWknC7luiJGPN2yR/Cn/ANrNXtaPmKU0m11IQnSqeto1YYgowowOvuT1JPifWsNxIjZj08wn9Go1E+4HT51O2/ZxessjSHyHcT+Vdz8yal7e2RBhEVB5KAP6VF1op7bljrbYiit2fAJWA1kQL+qmDJj97op+tT/D+HxQrpjQLnqerN6sx3J962qVROrKXJS9+RSlKrB4kkCgk9BXi1uVkUOhypz5jocHY+uaiuJiWbltblgCGUsTpTSxGolT3icDYjHU771MQxKqhVAAAwAOgqcopR9yKeWeZbPnNDH5z25/kkVz+CmuuVzjsnbGW9Uj4IELt++/djH8vMP0ro4r3fDoONHfruYLmWZilKVvM5z78pM5kntbX9Fh7iUfrGNlWBT6aize6CompPt5lb+3PhJbyqD6xyISPo/4VGV8/wCJSbrYZ6NsloFKUrAaBSlKAUpSgPEkYYYZQw8iAR+NR78Atj0iC/uFk/0kVJ0qSnJcM5giG4BH4SSD5q3+pSa15Oz8n3bgfxR5/wBLCp+lSVafclql3K6vApvGaM+0bD/3NfLnsw0i6WuMA4zoTGfTJY7VY6V1V5p5QcpNYbNLidg1xyufcSuIlKoAVQDOxPdGSSAN81jg4HbqQeSrEfefLt9XzUjSkq1SXLIKKSwj4BX2lKqJClKUApSlAKUr4aAFgCBnr0rHczhFLEZ8AB1ZjsqjzJOAB61q3NwsRLNu5GwH3VHXc9FHifE7b7CrV2a4MV/626jKLGrNFEQS6jBLSso++V2C9QCfE4Gu2tZVpLt1ZTVqqC9yf7HcHNvB3x9tIeZKevfIHdB8lGFHtU7VUvO0dy4RbS3XmSLrTnMQOXsOYwjzpXcbFgx8q3exnFZri3Lz8vmrLPExi1cs8qRk1LqJODjzr6KOEsI815e7J6lKVI4Vnt9whp7cPEuqeBubGPFvCWP+JCw98VSoZldQynKsMg+YNdaNc+7S9nzbu00KkwOSzooJMTHcuoG+hjkkDod/GvO8QtnUjrjyjTb1dLw+Cpy3DPLpxldTLjJAwigsTj4mJIAHTqaz8Hvo5VYxxsgU6e8mjOPLzrQurGVsvEYpAx194sNRxgEFehxt5EdambRGC9/Gs7tpJK59M+HSvInp0myOcmalKVQWClKUApSlAKUpQClKUApSlAKUpQClKUArwkgI1A5Hn4VGXnGI9DHS7J01KDhvA6SPD1+ma9WyjuB21MccuJAdhjYBOpI8z09KtVJ9iDkiQMy6tOd+uPIeZ8hWvcTuxWOBDLK+6hRkAeLncbe5A9RUta/k/knUCVmt4ScuinM0vo7eA9Mk1fuD8Ggtk0QxhBtk9WbHTUx3Pzr0KHhzeJT29jNUucbRKp2a7MQQsHupVkuNm0Fg2gjocD4mHnjA8B4mfvu0sEZ0lZWPkkTtn5Ab1Ve0Fi1pxFZrewaUXOkyvEgLgrlZQWJGkOpQ9Ruh8zVn4XazFDiGO1z0XAkf0LFcLn5mvVUdC0xWxkbzuyM7MWFnPz9DSuFfS0MqGLl576xldILKA2wYkYNWu1tUjUJGioozhVAVRnc7Dao3gXB3ge4d5ua0zoxOgJjSgTGB7VMVYiIpSldAr5X2lAV/i/ZSGUl0+ylP31GzfvJ0b32PrVO4vwi5twDLGWQHeSDLKMdNaY1KD6Aj1rqNfMVmrWlKru1v3LYVpQ4OIXXF5Q45Vs00JCjWjLuzZ3G+MADfOOtSvNHz3AB2J09cenrXQr/staSsXaEK56vGWjY+5QjV881B8R7AB/7O6YYOVEsccoU+hGlh/NXn1PDZflwaI3S6lbZsDofAbDPWiOD08yOhHTr1qVl7HXwORLBJ4fpYs/Lv7/OtS67M3xRka2VgwKnl3Ck4PkXVayuwrL8v7FquIPqa4pWKz7OXcIIXh82/Uh7THyVZQB8hWF+G3zNpNpdKMfERDo9vsiWP4VF2dXP0v7EvOh3M09yiY1MAT0HifYDc171jOnI1dcZ3x54rUHZe4TGlZUye/ogk1OMdC7anHhvnwrPD2dmClY7KbfrtoDHzdncFvmafhZ9E/sx5q7r7nuSQAZJ2+u/kPM1qcR4pHAgeUlcnAGMknGcDHjipSw7J3mxaDvgbanjRV9FVC2B67n1qSi7JXbfE0EfzklP0wv8AWpxsqrf0/wCv3IuvDHJS+E9oec2OQy5xpyQWP6xK/dA8+m+Bmpyp607AsmcXKLk5PLgC5PiTlzmt+LsTH965mb0HKQfgmfxq6Xh1ST9KSXyQVzFLfcqVeJplQanYKPNiAPqavQ7HWfikh95p/wDZ62bPsvZRNrS1iD/rFQzfVsmpR8Kl+aRx3a6I5fb8U5zabWCa5PnEn2f/AJHwn41Jt2E4jcf2s1vAnhGBJNk/t4KBvbOPeupha+1upWFGHTPyZ53E5FX4f2FtUwZA0z4ALOzadvKNSFUegH1qetOHxRDEcSJ+6oH9K2qVqjCMeEVNt8ilKVI4KUpQClKUApSlAKUpQClKUApSlAKUpQClKUApSlAKUpQClKUApSlAKUpQClKUApSlAKUpQClKUApSlAKUpQClKUApSlAKUpQClKUApSlAKUpQClKUApSlAKUpQClKUApSlAKUpQClKUApSlAf/9k="/>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2" descr="data:image/jpeg;base64,/9j/4AAQSkZJRgABAQAAAQABAAD/2wCEAAkGBhQSERUUExQVFBUVGBUYFxYYFxgXGBcaFxcXHRkXFxcXHCYeFxokHBcXHy8gJCcpLCwsFh8xNTAqNSYrLCkBCQoKBQUFDQUFDSkYEhgpKSkpKSkpKSkpKSkpKSkpKSkpKSkpKSkpKSkpKSkpKSkpKSkpKSkpKSkpKSkpKSkpKf/AABEIAP4AxgMBIgACEQEDEQH/xAAcAAAABwEBAAAAAAAAAAAAAAAAAQIDBAUGBwj/xABCEAABAwIEAwUFBgQEBQUAAAABAgMRACEEEjFBBQZREyJhcYEUMkKRoQcjscHR8BVSkuFicoLxFiQzQ6I0U2ODwv/EABQBAQAAAAAAAAAAAAAAAAAAAAD/xAAUEQEAAAAAAAAAAAAAAAAAAAAA/9oADAMBAAIRAxEAPwDkhdpYepgmgKB8O0rtajzSgqgWXKMLpuimgd7SjDtMlVGKBZcoZ6boCgeCqGem6OgfDtIJpIolGgMKpU2poUeagImgVUkmkzQOA0c03NGFUErDa0ypd6fwd5qK7qaB4LoiumpoTQKUqhSDQoEKpSaNTd6AZoAoUQp1WHNJDJoECnezlJPSj7A0SUm4oGaUBajU0aNKJoE0IpzsYqTwzhxedQ0kgFxSUgnQZjEmKCIKOuh85fZMcFhfaEPdqElIcBRljMYCkwo2kgQetYDsqBuaImnxhSTSvYTrNBGBoLFS2eHFVxQf4coUECgKfGBWdqew/CVKMaUEImgmrccvK6ip2A5IedTnSJFBUcPTJqNifePnV83w0tLKDrvTWI4CSqRvQUNKFWbnA1TFIPB1UEApoVPPB1RR0FcVU4hdRlGlBdBYKpJNxUb2o0k4g0E1SqZB71M+0mk9teaCQs0lg60yX6JDsUEpxVqe4Xiy262oapUk/I1A7eaNDkEeFB6P57Tn4PiD/wDGlX9K0H8q8/Gu+4x8PcCdUDObBqPqG5P1Fed1Yk0ExCu9UlS7VUe0GZpftxoLnAOW/CpeLcGUVnWseU7U47xQkREUF82oUTSwHPSqEcWUKT/E1TNBqHMUIrWcmPFWHgKjvkGuUq4mqn8HzA60IQqBM0Gr5oHZ4tSSZsDPnSkOiKyK+KKcczLMk6mpL/GygwADQaNogr9KVilAJMVlU8eUDMUauYlnag0LS5SKFZscdVEAUKCsXRTSnE0mKAxRiio6AqFChQA0BRGjoDFHRUcUHc/s/d7XgL46N4pHybUf/wBVwxVdo+xZ/Pw/GM9CuP8A7GiPxTXGVpoG6mcO4O8+SGWluEa5UlUecaUfCsGHF973Rcxv0E7Sa3Y4yltISCltA0SmEi371/GgyWL5LxjTZcXhnUoHvKyyE+KoukeJtVNlrr3CeZ31wlj7xZB70ZGkjckkZlnzgGfdVWT5q4XiMMptZdBbdzKSWzkQCIzJyJCQNRsJoMXRUtwySYiSbflSIoCo6EUKBxj3hS8aIV8qQx7wqRxMd70FBEojRgUVAYoqUKKgU7rSRS3daSKAwmgRQBoqAUBQopoBQoUKBQozSRRmg6l9guMjFPsk2caBjxQqPwWa5txBjI6tH8qlJ/pJH5Vp/smxvZ8Vw/8AjKkf1IMfWDUPnnh3Z8RxSNAHnCPJZzD6KFBWcHVBV6fnWu/4XDjTas0Z9zBAOUKyqsMoMkDvGSk2rIIwTiQFZFhP82VUH1iK1fLnGH2U5WViCCClSQpN9RBoOh8pcZYS0hkIHcsT107x+Qqx5vdQlpSy+GM7a0hPZpWHFCT3pBOW8KgaEXGh5QxinGV5htW64N9pbaU5XkLgC6oERvNBw5QpIqTxEp7VfZ+5nXk/y5jl+kVFoBQoqFAtn3hUziounyqG0qCKlcRVOU0EMUIoCjFAAKFGaFAHTekA08UTrTimh8M+tBHow2anqwgCEqIOY7Uak5TcQNY60FdFAirD2dSzKUXOgFM4nDECFJKVAwoGxHnQRKOlBs0tDYJ6/nQNUYFSsXisyUjIlOXcC586232T8ke2Pl51MsMkSCLOLiQjxA94+g3oG/s7QcK4l10dkMRDbTpKM6RPeWhC/hJATn01Am4rtCMA0l0KW02txQALqm0qcVAEFSwgQbDppVdz1w1lxCAtORSYyupSAttBMFKFxCJE9Y2jWs4OY2MqW8NiHVPNyAw5nX20f9sOqEpcMd0gxMDLeg6d2kjqK53znyekO9u1CEqP3gFoO6xGx38b7mmMB9pwaUlvEMYhtahJCkkKSOpCgkqHiBW7ntW0uNkHMglJN0kLAMEdPHx30oOTezAO9kUZpMZh0Oh/vVjzJ9lLrmGBw7srSJUzAAWZ0C51A2NpBvWi4fyiU4wPg5GsoV2JupK49zN7pRN8wPh41rMKISB5/Mkn8zQeVsdw1xleR1tbaonKtJSY6woTFRSiTXqjj/LbGNaLWIQFC+VUDOgndCtUn6HcGvP/ADByi5hVrulQbUtJI17pMEjxAn1oM08xklKhBpipzWHLxMXVRew5Qc2ug6UEJIvU3HJsnyoncGQRTjiMwHhQQgiiCas2sCowbBJtJq243ysWMOhyZLhAjpNBlxQp5WHI0oqBTLIVJzAZRPn5UGWyqcuwnzqzRwgNN530L+8H3MfFr4+VS2+Wy0paXkrQtSJQE3sRqYoIOCwqnUWzLVMBIEn6Xq7ZXGGEoBWCo5iIIAPum2utI4DxI4VWbDd4oBK1ESBI36VIwjDz/aP4hDmRWZQCW1ZVE+mlBSYZ4AlaQRuFT7p8KicRxheWfEjMevjVvjMaHFIzNdmgQmQISfMi062qvawxDa3gnKlCiAuxvsPrrQWGJ5OeZwwxKo7J2AlR1E6SNtKgslDfwyDAIOh8jXV3OW04/gbKWlnOlCVpJUYUtPvJV6yB0MVy7l7iLDTrasSgLbQTmTEk+m/9qB7g3ADjFKDDehkyQAlI1USdAK71yTwxrDYRvDtuIWpAJWUkXUTKiRqLmL7AVjvs4SycZil4ZKktuZciSCAkRmJPQTAjxEbxuOJuYbDpViHUN5mwVFYQkLmNiBOh3NBh/tp5gcw/Yhh3ItWYOZR3wLZCFR3fjHU1m/s4YXjcfh3n1JKmW3FBWrj3ZkBPaEnvFPaDvG5CQNqouZ+J/wASxbj+YtsZkFeYE9kO6iRHvTaB1MWF6i8i8b9mx6HJISnOkA7pV8J/e1B33mvlVrHtpS5IU2rM2tJukxcHcpNpAINhcVD4FzQlLnseISlh9tIAQP8AprQBCVNHdJA01EEbVJxfEyw+JOZp10IJ/wDaV2eh/wAJyzPjWd+1PhScQw2pBCX0KR2a5iywuUlXQlEjofM0HQCkGmw2R5fWuOcmfaqtmGMZJAslZ1HTN1HjXWeEcYbxCAtsyKB/DYlDiAtCgpJ3BsYsflcRsRXnbmbia3sQVKIhRUpRmxudtRYDWtk/zqP4xi2e1CsM82ts5fcC0MzntZRlKklW8jUAVgONMNloKQsFYWoLTtGxH73oLfhmB9oH/LMFYQDmULHyqJxhhjDoCZUVquUna97bU3yxjMSwn/ln0o7WQoGLeN6k8wcstow/bHFpceB7yJkmTeN6A3sChzDIfZWkqSoJLJEqnqL+tRU8MSVFSogAFSb2O96lfZjwUP4oKUvKlogkbq1tXSOc+GYBGFxCvukOKSSFA97PFt59KDkwP3alBJyJV3T/ALb1KwPEiooLnfQD7hOh6xRcG4iWsOQ80pbKpiP5v3FXHFeHYMKwrrM/eJ+9RcgHKIJGxkkGglu4gYZAnDtr7QlYJIsNh6SKOqjh2Iw7jzofUcqYDd9t9DQoKHA8UUsKS6VrSlBDY1yG0RTD3MeJUqVuKKgnLJuco0FKwxF4mPT9KmP4FL2liBrHjvAvQQuA8WdZKw2MwcTlUDuP2a6xwP7TAWAlbCkrQMsZk5TAieo+VYnA8s4jD4YvFsKbXBCp70eWsVY8CW0sEKScwuRJ/WgZLrxwWIaUG4U4VoTuJMwD0vWZa4C8WiJIv7hkAn8JrestIgrLVkzqdPUnSnEJDl0oSpOs2j8aCz5T4sGeFFpakodShxKUmbkzFcmd4E+oklEfT5V095kEjK2kkWMwB+/0oNMnMZQi3WLfSgqPs+5jOBwmLU4sBQLWRJMmYWBas3zHzm9iVKSFnIqAeq4Fp9LW1rS4zloOBzPkAMEqmIi4i1R+AcJwOFVmxROYrhtSpyJGWe0gJlUHbrFjsFBxFXY4ZrDgZSslT22ZRKS3M7JykA6XXVdxXgS8OogggpywYsokA2OgMEGK0nFuFrxmJcaWEpxKgFoBN3VH3Qg6QtKkwJ1RVvyk/wC0Mlh1MuYUPLWlX/dSITv8SQVCPBOlBJRzgXMNhsQ5ZpRVh8TvkdSiEOnoClRP+mq3inMTvYKw7gIcYaQD/iySQsHxSr/x8ajsYT2RxeHc/wDS4tKEOkizLigrs1zsUq1/wk+FKdzKazPJIfwqX8M/4gYdzsFH+kpnfKOtBhXHFqUAd8v4ACt3yvxH2fCBt0uKTiVlIbStSJSltKlQpNxJWhPTWazuO4flWIEFAvE3KG9f6jFulJ5qacSttspISwgNggWzyVOH+tSk+SRQJ4602CBhmVtyCFhSu0VM3AV09KtsLh2l4NDTqUNuLWYWIzWnXoKreHcQT3UC0jvEkzVo5xRKDhngkltK4cm5P16TQOcK4QoNlKmQ42gmHAdNbq6U41y224o5EAkCSJJ/KtL9nz6HsRxHKR7OoAhKjuoGT4DX6VzXh/Ma2XStPUyNiOlBp8FwlaCXWRkI1SN486ScEVqK3EBxROgHpT3BuOjH4gJXlZQkE2MT4HrTWNXL62gvLkGcFFyqNqCe0ts/d5rfyHb61JRgwAdCOsD8jWNY4kA8XYMlQEKsb9a13C+CrdbdfbfEpJGWe7pMHprQUXFuDNBWlzef0oVYcVC21BLpBMAyP1o6DIsPKggJyERrUptR2UD4TUHhj5cXCu8YgeQq1Y4eCsHJYdNKDT4Hji3WEsrWMqRpH41BxPCACVNrvqUga+FO4fCwUgN5jMn9TVqCZiEydrbeNBn3+KpUyGn1FMrgxaBP4Va8Lfw6AptpalZIgSd/xqt59wX3aHDlkGCkdKzfAMasOkp2SbdR0oOhlQInKpUm0TApL4m4Q4qD1IAp3DcXHZIKlBGYTHjFPYAlxMlyJn1+tBXYpecoYDKluPKCEgmAOpJ2AAJJ6A1q3+RIzKK2HZQGyXWlENtpBzIbyqEFStVe9taLt8Gwn3vapSkqQkplasqUlcTeCZIGWYtmNXSWXXkZm1dkshWim3WiS4TKxuDGqYPlQca5l5aewi0CVNlPfTMgIObuhtyZgGBfQitCws4o9qn/AJfijAHaNkBPtUm60gQCSNQLEE7GR0NWGU6lTeKYBCyG1hKpSoJlSSkKggGSLGe9WG439kyirtsG+UFGaEuZkqTkUcoCh3kkCRMR3Zm9BZ8Sbax2GU6lOYKX/wAy2LlvK3qnqmQlQ8Jm8xmEsqcSjvZjiWCy6ZnMWFtlDnmpo77hVM8PY4ngFYl9QSAwEh4KyqCkvqMKTl7q4V3tRGc9TUhn7QmXH0ZMMGlqWk2NlLugCNAFApk+J1saCTisADiHVQE5YgG4zrV2hGl4lINtBTKG1nPnWI3OWZ+YqWviSEgqUUqWSVqIIuVG9NK46yUXgE7WoKZfKTa5yElR3i3pVa9y3iOzLaBnSDOw/E1qGeYGUaG8bD+1NL5mbGhJnWLflQY3CYR1jODKJSUqF7ztaqjsoInSa6YjmFmNJtFx+/CoGN9iX31Nqz+BgfKgzLSezxGVpJWFZYG5B2rb4zldPtiXMMFJASkqkyAqTIuZ2rOqdHapcSQgpsmNh41NwPG+yM55klRBIufWgtP4MwvGlGIAUcskAxpvY0G+EMFRbYVlS8qycxuRsQPzquw/H0DF+093NERNr0HePNpeQ6koCkLzjpJMmw86B/irC/aSwU9mpKQqSdRYTPr9KFVHMnN/tL/anKDlCe7Og8TrRUGbS0EqBCoq/wAPxG0afK9ZdRNGknrQbUcbIiB6zUbE8ZKoiEwdjWXkxE0nKaDVYriQeQAvLbx/Go2Hx6GlSgoBiJqgCLU2U0Gif4yV/GCB9KDPMmUR2hgaQKz7aTfypsCg7z9mPE0u4Va1HN96QSrwDX61qT2TkozKSrKsDvLR7i+qSNCflXAuWeYXWEqbbUBmJMHeU5T5bfsV0DAc/IUAXkqZIKSXAnOjNBCwQLpzJuJGs0HQDg8QkgtuNrReErCzaxSc8kyDvB18Kk4TtCZXAvdMFWUxqlcJsR/h3rP8HwsnMw4hxskwWnLZTMS2okAg2ttV+w24PeWg7KPZqSSNjZcDX8elAxieGZXO2QkkkZXG5lLiIiyT3c4sRpIkbyMpzby9gWkuYjsENutJccTkJQFFsBSFQO7CjCdPj6iugIneJ8P965r9rQUjDPAaLGGSD0l55Skg7zkR6J6UHHl8ZX0FMq4ks9PlQRhJoezA76UCf4ivrTi8csoF99aaUwBUtnDS1frQQDil/wAx+dEHlHc/OjW3elMNyYoGyo9TRFRp59rLY01FAQo6CU06GDNAyBRVI9lOsUKBtVGhNOFu9OtW2oFqwhGtNLbipbjxinsLwJ1cEJMESDQIewyezSsGRv4HpUJsSRAp7EqW2C2dCbitJwPhDSkhSrEp+tBnw1lPmk1DYZk1oMTgz25AEpAsatDwZJaOXKFQDregx7Dau0SAJJIAHWbR9a2mEYcC1tpAGKYnuHTEISZKfFYiQdwYqPyXwFR4gzmghC85/wBAKh53ArR/aLwstuJxDUpWlWosfcChf50CuD4Bl6cTg1rwrmXMQg2SRHaNrRoR7pH+adq3fBeJLKB2qkrKQD2jajlcQfjKToRuPPrXM+C4tTx9qwkJxLfecY+F9HxQP5hJ9FDpWt4Y426gYzBzlBJdY3TMdojLsQe8BvaKDetr/fhsa5x9tOEccThUoT3MzhUqfihISCPIq+ZrY8I4khxMpVOSx65TpI8I/wDE1I43w0PslEAqBCk5tMw0mOoJHrQecnsAsOhMG9T2+VHOyWsjyHWK22LwT0kFLYgxcXFJSy/EZ0x4Cg53g+EKcTIBtMiDTyMKQgpUCCVAXrojGFy2KxfwApz+ENEyUgmZk0GMxnIZS0VhcwJisxhsOc4sdeldkdWCMpgjpQaQ0BAQj+kT+FBzH+EBx8BQUEASqBepnHuDNIQgMIUSrUkTXQC4gE2+lH7Y3FgPlQYPkvl5LhWH21RIgwRU7mjlXM6n2dsxEHppWqXxPom2xtTKOLk2jSgqRy8hTDba0wpAk+tHT7+PVOhoUGZPLgPwm9WGB5UTaR9aX7U4R/an233JF4oFK5Vbm6RVlheH5RlzwB+nWme2VGs9aSzJNj/vQJxPBmlzngxvF6S3w5lN9o0pT7CjabzUdWBI1VfoDQSmUNaCKMOMg3AqtUz1Xl+v51O4Vy6XnEoS5JN9AcoHxGg0XJ7SF4hSkoHdTrGhKgLegNS+d8GDh1FSkojIrvqA+DKY3J8Bervg/BGsKghE3upZMqVHXYDwFRONcM7WUNtpK1d5TrglLZsEx/MQBYDcA70HCWcerC4hK2XJUkzmAIAPgDdQixkCZroPDHDiV+18PWlnF+87hie46R7wjTvDvA+KtNapOYeCYdhwYdol10x2rh96Tt0T5bbzoKvEOhp1LmFPZlvLBSdcvx36kTH96DpnCuYmXnAYVg8SnurQoHIdJSfUWMDStlh3FXlIJtdJFxqPIif3NYjgfHsNxRAS6Et4kQLWJPVB3SY906ed612Fwa0AfeKMWIVCgobGbEH1oKzmrgZWO0bTBHv+I2UANSN6xqmlDU105omTmCZkXBsRsfAjT0rL8wYXK6oxAV3hH76zQULLZP7tTjuEMgz5xRoUZqa2D50EJvCknSnk4M71PTahm8aCtdwFjrpUUswNLjar0qEXqtxiCLwPU0DIwQI38qiuYFQKoiNanDEiCBBgXg/jQxDgmxGnnQVD+CIuTrQqREznUT0i0UKDGZXjaTrMVOZYfNrjztTuFQVEyQOg8POpjDRzAWneSTc6RQR04F07mj9idN80etXLLGxKh5AwaMsZUxlgTvmNp1FqChOEfiAVETFjNNO8Kcmxt1n9zVutwNi5IBMRGhJ2/GgvHtBOYqgWMnvbxpsfC9BXYXl1bjgQk5iSE2VuTv4ReuvcA4A3hWg2gST76zqs9T0HQbfOuGYrnJbbqV4fuZFZgogEqIO40Cdo6V2PlXnlnHJ+7BCwhKlI3SdCPEToRtcxQX/ZSO91nwsbfKB8qyHNHNyjmawpgJs49sCdEN/zLMi+0jrV9xAqWCFd1A1GsDqv+Y9E6dZrM4/ENNmIAy3AN8k/Grq4bwPEzvAZLh/AikKK7rc0veDqSep09TVhhOW0bJ6xNWjPZr705tItfw1qeXkpGselBheIcrqYcSpJKZVLahbKoXyTtOo8vCug8uc7JUlKX1QuwC4gKm3e/lM2O01Axrza2yhckH9gjoRqDWeGBWme7nQJOYRGlyRMiRqBuJE0HXotVJzDjmSkNFSe1V3kJkZrEAny1H+1cwxX2nLaQG8OoqEXUu4HkLH8vOswnjbqnw+pZLkhWbxH5bRQdYS3FOtOioODxgfaS4gWPvAfCdwamYTC+BoHFu0SE0txSE6yPQn8KWMQ3E94+Q/U0BDyqBxBWgMfr1qch1tR+Melv96J3DNGJzGDN4+VxQVKmpBtHkdRTWIREqEQBvJ+Z2q/xGHSrbKPQ/SouMZbCYKSonUhOk9JsaCiGJkd2CbToAPI70KumsGyAIzDxsPyoUHKu1WfiUfn+9as2nHjF1kwDEgfn0mowZKZKtJiUrBgeInX0qa0vMdFgD4tJ8pAoLAtWhTsaSJv6nrSB3j/ANQkRqdPAAfO9SwAlIK+7NrhIPu7iYPWmMVxpDIlS46JSBnJ/wAqhHrMUFdxHDpSJLqcupBn0sL1mMbjiowNB9T+9tqPjfGlvqk2SPdTYwPEgCT41WFdAHXJqy5c5gdwjwcZJBPdIHxAn3dKg4fBqXoLbk2A8zWq4NhW8McyShbhFlqSCUXGgUYH+a5vtQdJZ5o9oTCUqbUIlKkkZCoaXHeX4mw186bEYIBwFaComT73XwNiepJ2qmZxziQSF2UrPlm0mbpsct4tpUj+NuEEFJNj3lK7tzplI0saC/aaSAICRN/htHrUwPIGuX5isYrGlebMem1jrMC2tLWjLp1BnKdDtJiLDxoNg5hgoyIjzpTYCbAi2wj0rF4DEOZveMazoJ8v35VOUySm6lSTfNvrOwAFqDI838uHCvEpEtLJKCL5TqUHoRt4R41TNLrpZw6XkKacSCk72sdjm1BFYLjHA14ZcKulXurGiv0Ph+VBo+ROP9k5kUe4ux6A7H9+NdExHFm29wSdBXDmHykyNjW/4dxdbzQywopSR1UNINyJjcSNBQajE8YRMkE6zlvHSRrHlSzjmoEDLOpEx9LmazLmdWULTmVYaEA66alJAG5INutOnHLQI7IkgbRp0B1/vQaFGKQkwcyp07p8fnTSOKomwUc1hPWqVt94q0NkgyVEAzfLEWOlz1pTS1mc3UWMWja0zeguGuIlaSQjQkCQYt5x86aOOeWAQ3lKrARe0WJJ89JFREIJ3IVc677+NVuI7RKjllJVqu6zbeCCDHSgtDjXQrISlJAm4SbHT0o6zjrS1g5+0USZzE5QddNYjpQoIKG8xHdATIUq2t9DpEjwiIpJxTbcqIcABOWcwnqBoIt42pwOWvMzMiTPS0Gf70xxLDKfaCW0QrMCLeYMHQEk9bxQTMJxhpouLebDkIhtuSUFdiM0ECIJPz3rF4vEFaio6kkmBAudhsPCnWnyklKhJSbpPUHQjfTStu1xLB4nC5RhsM293ZVkCAIMmDc3AjXczpQYvh/Lj76c6UEN7rNh4xPvR4Vd4XkxPdKSp0/EIAAtsCbjW960OHxIsqDlAEC6kxMd0GwRG96sUvwmSFmbZg3mJKROmYigz7HB1BSEpIQoSRmINrCUpA0k6+NtKdZ4SLEELiQAmctid7Ab23rQtYpQSQhITEQYXtHcy7mLSDF/WpmGx4SAVFFpuEQQRJIKcxk3Hz60Gdw/L7hPeBTlMCwG3+Eyf3enGeXlEwomDeySU+RUkwTrNulabhhbhebvBSycqkpi4sEC8g63O+2gf/imGbOTIkXJAECJUYE2AJiYJoM03y86od1MqvAUoZSJ3Nzby3qSzyo6AM6Upm+UEmIHxEJyxP8Aar9vjKbBAQIJkBRhI3ghNz46X1qU5xppKJKiYi0Eq6efiaCgw/LBSNATN7i3Ui2tWCuApGp+tTDxpoCZidAQQbedMHjDa4gnysKBgcFbUQZFjtv50t/lph1tTbgzAiOkRunoR1pDvFG0yZTNzfr4gVHRzCgJBPemL9THQWG9qDmXNnKjmCdg95tXuOdfBX8qh/ceEbgvGFMuJUm0bV0/iOLaxKFNu5cqrHqk6gg7K3nwNcn4rwwsOqbJBi6VDRSToR50HaOFY1vEthSIB+JO6T+njT6sOkSYvpMC/lf9xWa+yTjzTeExXam7ag4ZjvIKQlIHXvJI/wBQqkxfNiy+FYchISAkIJPeiZUoG0d63kOlBu1oESAfOIpIYRFhH76bViMRzpiDZQSn3TMRIIM6223vej4FzItxSkOHMiZzEGx0ypKBImdPCetBq8Q3/Lp5fUEinYTAzEaHpOo3pGVMI++aQVAE5lFdybBIQAQQIJJ/Kah4ppC4X7UkJMgxlQQCQEhQcUkpUb+BJEUCeI4pgADW/wAI6WvFHVRicPhR3V4qQDIKClzYWJgg3zdIAE60dBijjCBPaK7s208NY+njS0cWEZVQo+JJvMzcz5+VVCnpIJv1HjETeb2BpKVaUFhiEBT5I0IBPja50HT/AHqby4lKVLWZBkiNRFidPIVTvY64InMJBmCD0/OrIccQpASEFK5mQbRBt1i5+lBet4wkKEQpQgKOg1MgiTII6eE0+y6GySMgzXJSADaIJ9fx8ao8JiSSEkkCRcCT9Te/jUxoSkqOgMH+3qaC3TxVUBKCQlJ0srpocs+dD+IqIiRG0Jg/IX6eFVSClWubS/p0qS0wIURoNPl5UEs8RVfedimx6CZNhPSKQriRMyAZ3BAVbc5YJqOhibwLH8I+t6Wts5osIE6eBt9No1oEO8UcFwpUnx0/0kwT/fypB4obqMwbwCB5Hy9dqeRw8ONpULZioGb6fy7CmH8PlmLgREzIi3Xc0EJGPJVBKvmYFosPQfKpjeLKRE7WGosf0Oka1GRhJEk2B8Pra+9WLQGUEpBB/Uj8qBlnFlYjWYOp1gwL08wIF5kzraBJ2okPDLmFk22vBB2m0RTBSVzewtfXU9DQOrxAQZJvfSPrVDzVi8ym1AyMpHrNScbwzLlJVbQgdbwb7aUl3g3cCjlMyALjcdPOgzaXiJ8aktJdjMlK4GpANulXjXAhfQEFNtR3r6kU4jl7vJkgiYi+sT+FBSreddIKlR0JMaVZ4DHdklKQqNzGaJ8tjEXjY3q9/wCHkIBSUoUSRqnS+ytRaafTy8gA9LTGp/LTwFBTe3nvEAkTvIIMRb+WfGiw+MLYUOzazQblJUpOoNzG376WmJZSgoSjMM/+KDA6mDeDVfiGnIEhMGSO8ZiAIPdjbWgz2Ikm5AvuCJ101gUdWrmDWlN8hgxedPl5UKD/2Q=="/>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4" descr="data:image/jpeg;base64,/9j/4AAQSkZJRgABAQAAAQABAAD/2wCEAAkGBhQSERUUExQVFBUVGBUYFxYYFxgXGBcaFxcXHRkXFxcXHCYeFxokHBcXHy8gJCcpLCwsFh8xNTAqNSYrLCkBCQoKBQUFDQUFDSkYEhgpKSkpKSkpKSkpKSkpKSkpKSkpKSkpKSkpKSkpKSkpKSkpKSkpKSkpKSkpKSkpKSkpKf/AABEIAP4AxgMBIgACEQEDEQH/xAAcAAAABwEBAAAAAAAAAAAAAAAAAQIDBAUGBwj/xABCEAABAwIEAwUFBgQEBQUAAAABAgMRACEEEjFBBQZREyJhcYEUMkKRoQcjscHR8BVSkuFicoLxFiQzQ6I0U2ODwv/EABQBAQAAAAAAAAAAAAAAAAAAAAD/xAAUEQEAAAAAAAAAAAAAAAAAAAAA/9oADAMBAAIRAxEAPwDkhdpYepgmgKB8O0rtajzSgqgWXKMLpuimgd7SjDtMlVGKBZcoZ6boCgeCqGem6OgfDtIJpIolGgMKpU2poUeagImgVUkmkzQOA0c03NGFUErDa0ypd6fwd5qK7qaB4LoiumpoTQKUqhSDQoEKpSaNTd6AZoAoUQp1WHNJDJoECnezlJPSj7A0SUm4oGaUBajU0aNKJoE0IpzsYqTwzhxedQ0kgFxSUgnQZjEmKCIKOuh85fZMcFhfaEPdqElIcBRljMYCkwo2kgQetYDsqBuaImnxhSTSvYTrNBGBoLFS2eHFVxQf4coUECgKfGBWdqew/CVKMaUEImgmrccvK6ip2A5IedTnSJFBUcPTJqNifePnV83w0tLKDrvTWI4CSqRvQUNKFWbnA1TFIPB1UEApoVPPB1RR0FcVU4hdRlGlBdBYKpJNxUb2o0k4g0E1SqZB71M+0mk9teaCQs0lg60yX6JDsUEpxVqe4Xiy262oapUk/I1A7eaNDkEeFB6P57Tn4PiD/wDGlX9K0H8q8/Gu+4x8PcCdUDObBqPqG5P1Fed1Yk0ExCu9UlS7VUe0GZpftxoLnAOW/CpeLcGUVnWseU7U47xQkREUF82oUTSwHPSqEcWUKT/E1TNBqHMUIrWcmPFWHgKjvkGuUq4mqn8HzA60IQqBM0Gr5oHZ4tSSZsDPnSkOiKyK+KKcczLMk6mpL/GygwADQaNogr9KVilAJMVlU8eUDMUauYlnag0LS5SKFZscdVEAUKCsXRTSnE0mKAxRiio6AqFChQA0BRGjoDFHRUcUHc/s/d7XgL46N4pHybUf/wBVwxVdo+xZ/Pw/GM9CuP8A7GiPxTXGVpoG6mcO4O8+SGWluEa5UlUecaUfCsGHF973Rcxv0E7Sa3Y4yltISCltA0SmEi371/GgyWL5LxjTZcXhnUoHvKyyE+KoukeJtVNlrr3CeZ31wlj7xZB70ZGkjckkZlnzgGfdVWT5q4XiMMptZdBbdzKSWzkQCIzJyJCQNRsJoMXRUtwySYiSbflSIoCo6EUKBxj3hS8aIV8qQx7wqRxMd70FBEojRgUVAYoqUKKgU7rSRS3daSKAwmgRQBoqAUBQopoBQoUKBQozSRRmg6l9guMjFPsk2caBjxQqPwWa5txBjI6tH8qlJ/pJH5Vp/smxvZ8Vw/8AjKkf1IMfWDUPnnh3Z8RxSNAHnCPJZzD6KFBWcHVBV6fnWu/4XDjTas0Z9zBAOUKyqsMoMkDvGSk2rIIwTiQFZFhP82VUH1iK1fLnGH2U5WViCCClSQpN9RBoOh8pcZYS0hkIHcsT107x+Qqx5vdQlpSy+GM7a0hPZpWHFCT3pBOW8KgaEXGh5QxinGV5htW64N9pbaU5XkLgC6oERvNBw5QpIqTxEp7VfZ+5nXk/y5jl+kVFoBQoqFAtn3hUziounyqG0qCKlcRVOU0EMUIoCjFAAKFGaFAHTekA08UTrTimh8M+tBHow2anqwgCEqIOY7Uak5TcQNY60FdFAirD2dSzKUXOgFM4nDECFJKVAwoGxHnQRKOlBs0tDYJ6/nQNUYFSsXisyUjIlOXcC586232T8ke2Pl51MsMkSCLOLiQjxA94+g3oG/s7QcK4l10dkMRDbTpKM6RPeWhC/hJATn01Am4rtCMA0l0KW02txQALqm0qcVAEFSwgQbDppVdz1w1lxCAtORSYyupSAttBMFKFxCJE9Y2jWs4OY2MqW8NiHVPNyAw5nX20f9sOqEpcMd0gxMDLeg6d2kjqK53znyekO9u1CEqP3gFoO6xGx38b7mmMB9pwaUlvEMYhtahJCkkKSOpCgkqHiBW7ntW0uNkHMglJN0kLAMEdPHx30oOTezAO9kUZpMZh0Oh/vVjzJ9lLrmGBw7srSJUzAAWZ0C51A2NpBvWi4fyiU4wPg5GsoV2JupK49zN7pRN8wPh41rMKISB5/Mkn8zQeVsdw1xleR1tbaonKtJSY6woTFRSiTXqjj/LbGNaLWIQFC+VUDOgndCtUn6HcGvP/ADByi5hVrulQbUtJI17pMEjxAn1oM08xklKhBpipzWHLxMXVRew5Qc2ug6UEJIvU3HJsnyoncGQRTjiMwHhQQgiiCas2sCowbBJtJq243ysWMOhyZLhAjpNBlxQp5WHI0oqBTLIVJzAZRPn5UGWyqcuwnzqzRwgNN530L+8H3MfFr4+VS2+Wy0paXkrQtSJQE3sRqYoIOCwqnUWzLVMBIEn6Xq7ZXGGEoBWCo5iIIAPum2utI4DxI4VWbDd4oBK1ESBI36VIwjDz/aP4hDmRWZQCW1ZVE+mlBSYZ4AlaQRuFT7p8KicRxheWfEjMevjVvjMaHFIzNdmgQmQISfMi062qvawxDa3gnKlCiAuxvsPrrQWGJ5OeZwwxKo7J2AlR1E6SNtKgslDfwyDAIOh8jXV3OW04/gbKWlnOlCVpJUYUtPvJV6yB0MVy7l7iLDTrasSgLbQTmTEk+m/9qB7g3ADjFKDDehkyQAlI1USdAK71yTwxrDYRvDtuIWpAJWUkXUTKiRqLmL7AVjvs4SycZil4ZKktuZciSCAkRmJPQTAjxEbxuOJuYbDpViHUN5mwVFYQkLmNiBOh3NBh/tp5gcw/Yhh3ItWYOZR3wLZCFR3fjHU1m/s4YXjcfh3n1JKmW3FBWrj3ZkBPaEnvFPaDvG5CQNqouZ+J/wASxbj+YtsZkFeYE9kO6iRHvTaB1MWF6i8i8b9mx6HJISnOkA7pV8J/e1B33mvlVrHtpS5IU2rM2tJukxcHcpNpAINhcVD4FzQlLnseISlh9tIAQP8AprQBCVNHdJA01EEbVJxfEyw+JOZp10IJ/wDaV2eh/wAJyzPjWd+1PhScQw2pBCX0KR2a5iywuUlXQlEjofM0HQCkGmw2R5fWuOcmfaqtmGMZJAslZ1HTN1HjXWeEcYbxCAtsyKB/DYlDiAtCgpJ3BsYsflcRsRXnbmbia3sQVKIhRUpRmxudtRYDWtk/zqP4xi2e1CsM82ts5fcC0MzntZRlKklW8jUAVgONMNloKQsFYWoLTtGxH73oLfhmB9oH/LMFYQDmULHyqJxhhjDoCZUVquUna97bU3yxjMSwn/ln0o7WQoGLeN6k8wcstow/bHFpceB7yJkmTeN6A3sChzDIfZWkqSoJLJEqnqL+tRU8MSVFSogAFSb2O96lfZjwUP4oKUvKlogkbq1tXSOc+GYBGFxCvukOKSSFA97PFt59KDkwP3alBJyJV3T/ALb1KwPEiooLnfQD7hOh6xRcG4iWsOQ80pbKpiP5v3FXHFeHYMKwrrM/eJ+9RcgHKIJGxkkGglu4gYZAnDtr7QlYJIsNh6SKOqjh2Iw7jzofUcqYDd9t9DQoKHA8UUsKS6VrSlBDY1yG0RTD3MeJUqVuKKgnLJuco0FKwxF4mPT9KmP4FL2liBrHjvAvQQuA8WdZKw2MwcTlUDuP2a6xwP7TAWAlbCkrQMsZk5TAieo+VYnA8s4jD4YvFsKbXBCp70eWsVY8CW0sEKScwuRJ/WgZLrxwWIaUG4U4VoTuJMwD0vWZa4C8WiJIv7hkAn8JrestIgrLVkzqdPUnSnEJDl0oSpOs2j8aCz5T4sGeFFpakodShxKUmbkzFcmd4E+oklEfT5V095kEjK2kkWMwB+/0oNMnMZQi3WLfSgqPs+5jOBwmLU4sBQLWRJMmYWBas3zHzm9iVKSFnIqAeq4Fp9LW1rS4zloOBzPkAMEqmIi4i1R+AcJwOFVmxROYrhtSpyJGWe0gJlUHbrFjsFBxFXY4ZrDgZSslT22ZRKS3M7JykA6XXVdxXgS8OogggpywYsokA2OgMEGK0nFuFrxmJcaWEpxKgFoBN3VH3Qg6QtKkwJ1RVvyk/wC0Mlh1MuYUPLWlX/dSITv8SQVCPBOlBJRzgXMNhsQ5ZpRVh8TvkdSiEOnoClRP+mq3inMTvYKw7gIcYaQD/iySQsHxSr/x8ajsYT2RxeHc/wDS4tKEOkizLigrs1zsUq1/wk+FKdzKazPJIfwqX8M/4gYdzsFH+kpnfKOtBhXHFqUAd8v4ACt3yvxH2fCBt0uKTiVlIbStSJSltKlQpNxJWhPTWazuO4flWIEFAvE3KG9f6jFulJ5qacSttspISwgNggWzyVOH+tSk+SRQJ4602CBhmVtyCFhSu0VM3AV09KtsLh2l4NDTqUNuLWYWIzWnXoKreHcQT3UC0jvEkzVo5xRKDhngkltK4cm5P16TQOcK4QoNlKmQ42gmHAdNbq6U41y224o5EAkCSJJ/KtL9nz6HsRxHKR7OoAhKjuoGT4DX6VzXh/Ma2XStPUyNiOlBp8FwlaCXWRkI1SN486ScEVqK3EBxROgHpT3BuOjH4gJXlZQkE2MT4HrTWNXL62gvLkGcFFyqNqCe0ts/d5rfyHb61JRgwAdCOsD8jWNY4kA8XYMlQEKsb9a13C+CrdbdfbfEpJGWe7pMHprQUXFuDNBWlzef0oVYcVC21BLpBMAyP1o6DIsPKggJyERrUptR2UD4TUHhj5cXCu8YgeQq1Y4eCsHJYdNKDT4Hji3WEsrWMqRpH41BxPCACVNrvqUga+FO4fCwUgN5jMn9TVqCZiEydrbeNBn3+KpUyGn1FMrgxaBP4Va8Lfw6AptpalZIgSd/xqt59wX3aHDlkGCkdKzfAMasOkp2SbdR0oOhlQInKpUm0TApL4m4Q4qD1IAp3DcXHZIKlBGYTHjFPYAlxMlyJn1+tBXYpecoYDKluPKCEgmAOpJ2AAJJ6A1q3+RIzKK2HZQGyXWlENtpBzIbyqEFStVe9taLt8Gwn3vapSkqQkplasqUlcTeCZIGWYtmNXSWXXkZm1dkshWim3WiS4TKxuDGqYPlQca5l5aewi0CVNlPfTMgIObuhtyZgGBfQitCws4o9qn/AJfijAHaNkBPtUm60gQCSNQLEE7GR0NWGU6lTeKYBCyG1hKpSoJlSSkKggGSLGe9WG439kyirtsG+UFGaEuZkqTkUcoCh3kkCRMR3Zm9BZ8Sbax2GU6lOYKX/wAy2LlvK3qnqmQlQ8Jm8xmEsqcSjvZjiWCy6ZnMWFtlDnmpo77hVM8PY4ngFYl9QSAwEh4KyqCkvqMKTl7q4V3tRGc9TUhn7QmXH0ZMMGlqWk2NlLugCNAFApk+J1saCTisADiHVQE5YgG4zrV2hGl4lINtBTKG1nPnWI3OWZ+YqWviSEgqUUqWSVqIIuVG9NK46yUXgE7WoKZfKTa5yElR3i3pVa9y3iOzLaBnSDOw/E1qGeYGUaG8bD+1NL5mbGhJnWLflQY3CYR1jODKJSUqF7ztaqjsoInSa6YjmFmNJtFx+/CoGN9iX31Nqz+BgfKgzLSezxGVpJWFZYG5B2rb4zldPtiXMMFJASkqkyAqTIuZ2rOqdHapcSQgpsmNh41NwPG+yM55klRBIufWgtP4MwvGlGIAUcskAxpvY0G+EMFRbYVlS8qycxuRsQPzquw/H0DF+093NERNr0HePNpeQ6koCkLzjpJMmw86B/irC/aSwU9mpKQqSdRYTPr9KFVHMnN/tL/anKDlCe7Og8TrRUGbS0EqBCoq/wAPxG0afK9ZdRNGknrQbUcbIiB6zUbE8ZKoiEwdjWXkxE0nKaDVYriQeQAvLbx/Go2Hx6GlSgoBiJqgCLU2U0Gif4yV/GCB9KDPMmUR2hgaQKz7aTfypsCg7z9mPE0u4Va1HN96QSrwDX61qT2TkozKSrKsDvLR7i+qSNCflXAuWeYXWEqbbUBmJMHeU5T5bfsV0DAc/IUAXkqZIKSXAnOjNBCwQLpzJuJGs0HQDg8QkgtuNrReErCzaxSc8kyDvB18Kk4TtCZXAvdMFWUxqlcJsR/h3rP8HwsnMw4hxskwWnLZTMS2okAg2ttV+w24PeWg7KPZqSSNjZcDX8elAxieGZXO2QkkkZXG5lLiIiyT3c4sRpIkbyMpzby9gWkuYjsENutJccTkJQFFsBSFQO7CjCdPj6iugIneJ8P965r9rQUjDPAaLGGSD0l55Skg7zkR6J6UHHl8ZX0FMq4ks9PlQRhJoezA76UCf4ivrTi8csoF99aaUwBUtnDS1frQQDil/wAx+dEHlHc/OjW3elMNyYoGyo9TRFRp59rLY01FAQo6CU06GDNAyBRVI9lOsUKBtVGhNOFu9OtW2oFqwhGtNLbipbjxinsLwJ1cEJMESDQIewyezSsGRv4HpUJsSRAp7EqW2C2dCbitJwPhDSkhSrEp+tBnw1lPmk1DYZk1oMTgz25AEpAsatDwZJaOXKFQDregx7Dau0SAJJIAHWbR9a2mEYcC1tpAGKYnuHTEISZKfFYiQdwYqPyXwFR4gzmghC85/wBAKh53ArR/aLwstuJxDUpWlWosfcChf50CuD4Bl6cTg1rwrmXMQg2SRHaNrRoR7pH+adq3fBeJLKB2qkrKQD2jajlcQfjKToRuPPrXM+C4tTx9qwkJxLfecY+F9HxQP5hJ9FDpWt4Y426gYzBzlBJdY3TMdojLsQe8BvaKDetr/fhsa5x9tOEccThUoT3MzhUqfihISCPIq+ZrY8I4khxMpVOSx65TpI8I/wDE1I43w0PslEAqBCk5tMw0mOoJHrQecnsAsOhMG9T2+VHOyWsjyHWK22LwT0kFLYgxcXFJSy/EZ0x4Cg53g+EKcTIBtMiDTyMKQgpUCCVAXrojGFy2KxfwApz+ENEyUgmZk0GMxnIZS0VhcwJisxhsOc4sdeldkdWCMpgjpQaQ0BAQj+kT+FBzH+EBx8BQUEASqBepnHuDNIQgMIUSrUkTXQC4gE2+lH7Y3FgPlQYPkvl5LhWH21RIgwRU7mjlXM6n2dsxEHppWqXxPom2xtTKOLk2jSgqRy8hTDba0wpAk+tHT7+PVOhoUGZPLgPwm9WGB5UTaR9aX7U4R/an233JF4oFK5Vbm6RVlheH5RlzwB+nWme2VGs9aSzJNj/vQJxPBmlzngxvF6S3w5lN9o0pT7CjabzUdWBI1VfoDQSmUNaCKMOMg3AqtUz1Xl+v51O4Vy6XnEoS5JN9AcoHxGg0XJ7SF4hSkoHdTrGhKgLegNS+d8GDh1FSkojIrvqA+DKY3J8Bervg/BGsKghE3upZMqVHXYDwFRONcM7WUNtpK1d5TrglLZsEx/MQBYDcA70HCWcerC4hK2XJUkzmAIAPgDdQixkCZroPDHDiV+18PWlnF+87hie46R7wjTvDvA+KtNapOYeCYdhwYdol10x2rh96Tt0T5bbzoKvEOhp1LmFPZlvLBSdcvx36kTH96DpnCuYmXnAYVg8SnurQoHIdJSfUWMDStlh3FXlIJtdJFxqPIif3NYjgfHsNxRAS6Et4kQLWJPVB3SY906ed612Fwa0AfeKMWIVCgobGbEH1oKzmrgZWO0bTBHv+I2UANSN6xqmlDU105omTmCZkXBsRsfAjT0rL8wYXK6oxAV3hH76zQULLZP7tTjuEMgz5xRoUZqa2D50EJvCknSnk4M71PTahm8aCtdwFjrpUUswNLjar0qEXqtxiCLwPU0DIwQI38qiuYFQKoiNanDEiCBBgXg/jQxDgmxGnnQVD+CIuTrQqREznUT0i0UKDGZXjaTrMVOZYfNrjztTuFQVEyQOg8POpjDRzAWneSTc6RQR04F07mj9idN80etXLLGxKh5AwaMsZUxlgTvmNp1FqChOEfiAVETFjNNO8Kcmxt1n9zVutwNi5IBMRGhJ2/GgvHtBOYqgWMnvbxpsfC9BXYXl1bjgQk5iSE2VuTv4ReuvcA4A3hWg2gST76zqs9T0HQbfOuGYrnJbbqV4fuZFZgogEqIO40Cdo6V2PlXnlnHJ+7BCwhKlI3SdCPEToRtcxQX/ZSO91nwsbfKB8qyHNHNyjmawpgJs49sCdEN/zLMi+0jrV9xAqWCFd1A1GsDqv+Y9E6dZrM4/ENNmIAy3AN8k/Grq4bwPEzvAZLh/AikKK7rc0veDqSep09TVhhOW0bJ6xNWjPZr705tItfw1qeXkpGselBheIcrqYcSpJKZVLahbKoXyTtOo8vCug8uc7JUlKX1QuwC4gKm3e/lM2O01Axrza2yhckH9gjoRqDWeGBWme7nQJOYRGlyRMiRqBuJE0HXotVJzDjmSkNFSe1V3kJkZrEAny1H+1cwxX2nLaQG8OoqEXUu4HkLH8vOswnjbqnw+pZLkhWbxH5bRQdYS3FOtOioODxgfaS4gWPvAfCdwamYTC+BoHFu0SE0txSE6yPQn8KWMQ3E94+Q/U0BDyqBxBWgMfr1qch1tR+Melv96J3DNGJzGDN4+VxQVKmpBtHkdRTWIREqEQBvJ+Z2q/xGHSrbKPQ/SouMZbCYKSonUhOk9JsaCiGJkd2CbToAPI70KumsGyAIzDxsPyoUHKu1WfiUfn+9as2nHjF1kwDEgfn0mowZKZKtJiUrBgeInX0qa0vMdFgD4tJ8pAoLAtWhTsaSJv6nrSB3j/ANQkRqdPAAfO9SwAlIK+7NrhIPu7iYPWmMVxpDIlS46JSBnJ/wAqhHrMUFdxHDpSJLqcupBn0sL1mMbjiowNB9T+9tqPjfGlvqk2SPdTYwPEgCT41WFdAHXJqy5c5gdwjwcZJBPdIHxAn3dKg4fBqXoLbk2A8zWq4NhW8McyShbhFlqSCUXGgUYH+a5vtQdJZ5o9oTCUqbUIlKkkZCoaXHeX4mw186bEYIBwFaComT73XwNiepJ2qmZxziQSF2UrPlm0mbpsct4tpUj+NuEEFJNj3lK7tzplI0saC/aaSAICRN/htHrUwPIGuX5isYrGlebMem1jrMC2tLWjLp1BnKdDtJiLDxoNg5hgoyIjzpTYCbAi2wj0rF4DEOZveMazoJ8v35VOUySm6lSTfNvrOwAFqDI838uHCvEpEtLJKCL5TqUHoRt4R41TNLrpZw6XkKacSCk72sdjm1BFYLjHA14ZcKulXurGiv0Ph+VBo+ROP9k5kUe4ux6A7H9+NdExHFm29wSdBXDmHykyNjW/4dxdbzQywopSR1UNINyJjcSNBQajE8YRMkE6zlvHSRrHlSzjmoEDLOpEx9LmazLmdWULTmVYaEA66alJAG5INutOnHLQI7IkgbRp0B1/vQaFGKQkwcyp07p8fnTSOKomwUc1hPWqVt94q0NkgyVEAzfLEWOlz1pTS1mc3UWMWja0zeguGuIlaSQjQkCQYt5x86aOOeWAQ3lKrARe0WJJ89JFREIJ3IVc677+NVuI7RKjllJVqu6zbeCCDHSgtDjXQrISlJAm4SbHT0o6zjrS1g5+0USZzE5QddNYjpQoIKG8xHdATIUq2t9DpEjwiIpJxTbcqIcABOWcwnqBoIt42pwOWvMzMiTPS0Gf70xxLDKfaCW0QrMCLeYMHQEk9bxQTMJxhpouLebDkIhtuSUFdiM0ECIJPz3rF4vEFaio6kkmBAudhsPCnWnyklKhJSbpPUHQjfTStu1xLB4nC5RhsM293ZVkCAIMmDc3AjXczpQYvh/Lj76c6UEN7rNh4xPvR4Vd4XkxPdKSp0/EIAAtsCbjW960OHxIsqDlAEC6kxMd0GwRG96sUvwmSFmbZg3mJKROmYigz7HB1BSEpIQoSRmINrCUpA0k6+NtKdZ4SLEELiQAmctid7Ab23rQtYpQSQhITEQYXtHcy7mLSDF/WpmGx4SAVFFpuEQQRJIKcxk3Hz60Gdw/L7hPeBTlMCwG3+Eyf3enGeXlEwomDeySU+RUkwTrNulabhhbhebvBSycqkpi4sEC8g63O+2gf/imGbOTIkXJAECJUYE2AJiYJoM03y86od1MqvAUoZSJ3Nzby3qSzyo6AM6Upm+UEmIHxEJyxP8Aar9vjKbBAQIJkBRhI3ghNz46X1qU5xppKJKiYi0Eq6efiaCgw/LBSNATN7i3Ui2tWCuApGp+tTDxpoCZidAQQbedMHjDa4gnysKBgcFbUQZFjtv50t/lph1tTbgzAiOkRunoR1pDvFG0yZTNzfr4gVHRzCgJBPemL9THQWG9qDmXNnKjmCdg95tXuOdfBX8qh/ceEbgvGFMuJUm0bV0/iOLaxKFNu5cqrHqk6gg7K3nwNcn4rwwsOqbJBi6VDRSToR50HaOFY1vEthSIB+JO6T+njT6sOkSYvpMC/lf9xWa+yTjzTeExXam7ag4ZjvIKQlIHXvJI/wBQqkxfNiy+FYchISAkIJPeiZUoG0d63kOlBu1oESAfOIpIYRFhH76bViMRzpiDZQSn3TMRIIM6223vej4FzItxSkOHMiZzEGx0ypKBImdPCetBq8Q3/Lp5fUEinYTAzEaHpOo3pGVMI++aQVAE5lFdybBIQAQQIJJ/Kah4ppC4X7UkJMgxlQQCQEhQcUkpUb+BJEUCeI4pgADW/wAI6WvFHVRicPhR3V4qQDIKClzYWJgg3zdIAE60dBijjCBPaK7s208NY+njS0cWEZVQo+JJvMzcz5+VVCnpIJv1HjETeb2BpKVaUFhiEBT5I0IBPja50HT/AHqby4lKVLWZBkiNRFidPIVTvY64InMJBmCD0/OrIccQpASEFK5mQbRBt1i5+lBet4wkKEQpQgKOg1MgiTII6eE0+y6GySMgzXJSADaIJ9fx8ao8JiSSEkkCRcCT9Te/jUxoSkqOgMH+3qaC3TxVUBKCQlJ0srpocs+dD+IqIiRG0Jg/IX6eFVSClWubS/p0qS0wIURoNPl5UEs8RVfedimx6CZNhPSKQriRMyAZ3BAVbc5YJqOhibwLH8I+t6Wts5osIE6eBt9No1oEO8UcFwpUnx0/0kwT/fypB4obqMwbwCB5Hy9dqeRw8ONpULZioGb6fy7CmH8PlmLgREzIi3Xc0EJGPJVBKvmYFosPQfKpjeLKRE7WGosf0Oka1GRhJEk2B8Pra+9WLQGUEpBB/Uj8qBlnFlYjWYOp1gwL08wIF5kzraBJ2okPDLmFk22vBB2m0RTBSVzewtfXU9DQOrxAQZJvfSPrVDzVi8ym1AyMpHrNScbwzLlJVbQgdbwb7aUl3g3cCjlMyALjcdPOgzaXiJ8aktJdjMlK4GpANulXjXAhfQEFNtR3r6kU4jl7vJkgiYi+sT+FBSreddIKlR0JMaVZ4DHdklKQqNzGaJ8tjEXjY3q9/wCHkIBSUoUSRqnS+ytRaafTy8gA9LTGp/LTwFBTe3nvEAkTvIIMRb+WfGiw+MLYUOzazQblJUpOoNzG376WmJZSgoSjMM/+KDA6mDeDVfiGnIEhMGSO8ZiAIPdjbWgz2Ikm5AvuCJ101gUdWrmDWlN8hgxedPl5UKD/2Q=="/>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6" descr="data:image/jpeg;base64,/9j/4AAQSkZJRgABAQAAAQABAAD/2wCEAAkGBhQSERUUExQVFBUVGBUYFxYYFxgXGBcaFxcXHRkXFxcXHCYeFxokHBcXHy8gJCcpLCwsFh8xNTAqNSYrLCkBCQoKBQUFDQUFDSkYEhgpKSkpKSkpKSkpKSkpKSkpKSkpKSkpKSkpKSkpKSkpKSkpKSkpKSkpKSkpKSkpKSkpKf/AABEIAP4AxgMBIgACEQEDEQH/xAAcAAAABwEBAAAAAAAAAAAAAAAAAQIDBAUGBwj/xABCEAABAwIEAwUFBgQEBQUAAAABAgMRACEEEjFBBQZREyJhcYEUMkKRoQcjscHR8BVSkuFicoLxFiQzQ6I0U2ODwv/EABQBAQAAAAAAAAAAAAAAAAAAAAD/xAAUEQEAAAAAAAAAAAAAAAAAAAAA/9oADAMBAAIRAxEAPwDkhdpYepgmgKB8O0rtajzSgqgWXKMLpuimgd7SjDtMlVGKBZcoZ6boCgeCqGem6OgfDtIJpIolGgMKpU2poUeagImgVUkmkzQOA0c03NGFUErDa0ypd6fwd5qK7qaB4LoiumpoTQKUqhSDQoEKpSaNTd6AZoAoUQp1WHNJDJoECnezlJPSj7A0SUm4oGaUBajU0aNKJoE0IpzsYqTwzhxedQ0kgFxSUgnQZjEmKCIKOuh85fZMcFhfaEPdqElIcBRljMYCkwo2kgQetYDsqBuaImnxhSTSvYTrNBGBoLFS2eHFVxQf4coUECgKfGBWdqew/CVKMaUEImgmrccvK6ip2A5IedTnSJFBUcPTJqNifePnV83w0tLKDrvTWI4CSqRvQUNKFWbnA1TFIPB1UEApoVPPB1RR0FcVU4hdRlGlBdBYKpJNxUb2o0k4g0E1SqZB71M+0mk9teaCQs0lg60yX6JDsUEpxVqe4Xiy262oapUk/I1A7eaNDkEeFB6P57Tn4PiD/wDGlX9K0H8q8/Gu+4x8PcCdUDObBqPqG5P1Fed1Yk0ExCu9UlS7VUe0GZpftxoLnAOW/CpeLcGUVnWseU7U47xQkREUF82oUTSwHPSqEcWUKT/E1TNBqHMUIrWcmPFWHgKjvkGuUq4mqn8HzA60IQqBM0Gr5oHZ4tSSZsDPnSkOiKyK+KKcczLMk6mpL/GygwADQaNogr9KVilAJMVlU8eUDMUauYlnag0LS5SKFZscdVEAUKCsXRTSnE0mKAxRiio6AqFChQA0BRGjoDFHRUcUHc/s/d7XgL46N4pHybUf/wBVwxVdo+xZ/Pw/GM9CuP8A7GiPxTXGVpoG6mcO4O8+SGWluEa5UlUecaUfCsGHF973Rcxv0E7Sa3Y4yltISCltA0SmEi371/GgyWL5LxjTZcXhnUoHvKyyE+KoukeJtVNlrr3CeZ31wlj7xZB70ZGkjckkZlnzgGfdVWT5q4XiMMptZdBbdzKSWzkQCIzJyJCQNRsJoMXRUtwySYiSbflSIoCo6EUKBxj3hS8aIV8qQx7wqRxMd70FBEojRgUVAYoqUKKgU7rSRS3daSKAwmgRQBoqAUBQopoBQoUKBQozSRRmg6l9guMjFPsk2caBjxQqPwWa5txBjI6tH8qlJ/pJH5Vp/smxvZ8Vw/8AjKkf1IMfWDUPnnh3Z8RxSNAHnCPJZzD6KFBWcHVBV6fnWu/4XDjTas0Z9zBAOUKyqsMoMkDvGSk2rIIwTiQFZFhP82VUH1iK1fLnGH2U5WViCCClSQpN9RBoOh8pcZYS0hkIHcsT107x+Qqx5vdQlpSy+GM7a0hPZpWHFCT3pBOW8KgaEXGh5QxinGV5htW64N9pbaU5XkLgC6oERvNBw5QpIqTxEp7VfZ+5nXk/y5jl+kVFoBQoqFAtn3hUziounyqG0qCKlcRVOU0EMUIoCjFAAKFGaFAHTekA08UTrTimh8M+tBHow2anqwgCEqIOY7Uak5TcQNY60FdFAirD2dSzKUXOgFM4nDECFJKVAwoGxHnQRKOlBs0tDYJ6/nQNUYFSsXisyUjIlOXcC586232T8ke2Pl51MsMkSCLOLiQjxA94+g3oG/s7QcK4l10dkMRDbTpKM6RPeWhC/hJATn01Am4rtCMA0l0KW02txQALqm0qcVAEFSwgQbDppVdz1w1lxCAtORSYyupSAttBMFKFxCJE9Y2jWs4OY2MqW8NiHVPNyAw5nX20f9sOqEpcMd0gxMDLeg6d2kjqK53znyekO9u1CEqP3gFoO6xGx38b7mmMB9pwaUlvEMYhtahJCkkKSOpCgkqHiBW7ntW0uNkHMglJN0kLAMEdPHx30oOTezAO9kUZpMZh0Oh/vVjzJ9lLrmGBw7srSJUzAAWZ0C51A2NpBvWi4fyiU4wPg5GsoV2JupK49zN7pRN8wPh41rMKISB5/Mkn8zQeVsdw1xleR1tbaonKtJSY6woTFRSiTXqjj/LbGNaLWIQFC+VUDOgndCtUn6HcGvP/ADByi5hVrulQbUtJI17pMEjxAn1oM08xklKhBpipzWHLxMXVRew5Qc2ug6UEJIvU3HJsnyoncGQRTjiMwHhQQgiiCas2sCowbBJtJq243ysWMOhyZLhAjpNBlxQp5WHI0oqBTLIVJzAZRPn5UGWyqcuwnzqzRwgNN530L+8H3MfFr4+VS2+Wy0paXkrQtSJQE3sRqYoIOCwqnUWzLVMBIEn6Xq7ZXGGEoBWCo5iIIAPum2utI4DxI4VWbDd4oBK1ESBI36VIwjDz/aP4hDmRWZQCW1ZVE+mlBSYZ4AlaQRuFT7p8KicRxheWfEjMevjVvjMaHFIzNdmgQmQISfMi062qvawxDa3gnKlCiAuxvsPrrQWGJ5OeZwwxKo7J2AlR1E6SNtKgslDfwyDAIOh8jXV3OW04/gbKWlnOlCVpJUYUtPvJV6yB0MVy7l7iLDTrasSgLbQTmTEk+m/9qB7g3ADjFKDDehkyQAlI1USdAK71yTwxrDYRvDtuIWpAJWUkXUTKiRqLmL7AVjvs4SycZil4ZKktuZciSCAkRmJPQTAjxEbxuOJuYbDpViHUN5mwVFYQkLmNiBOh3NBh/tp5gcw/Yhh3ItWYOZR3wLZCFR3fjHU1m/s4YXjcfh3n1JKmW3FBWrj3ZkBPaEnvFPaDvG5CQNqouZ+J/wASxbj+YtsZkFeYE9kO6iRHvTaB1MWF6i8i8b9mx6HJISnOkA7pV8J/e1B33mvlVrHtpS5IU2rM2tJukxcHcpNpAINhcVD4FzQlLnseISlh9tIAQP8AprQBCVNHdJA01EEbVJxfEyw+JOZp10IJ/wDaV2eh/wAJyzPjWd+1PhScQw2pBCX0KR2a5iywuUlXQlEjofM0HQCkGmw2R5fWuOcmfaqtmGMZJAslZ1HTN1HjXWeEcYbxCAtsyKB/DYlDiAtCgpJ3BsYsflcRsRXnbmbia3sQVKIhRUpRmxudtRYDWtk/zqP4xi2e1CsM82ts5fcC0MzntZRlKklW8jUAVgONMNloKQsFYWoLTtGxH73oLfhmB9oH/LMFYQDmULHyqJxhhjDoCZUVquUna97bU3yxjMSwn/ln0o7WQoGLeN6k8wcstow/bHFpceB7yJkmTeN6A3sChzDIfZWkqSoJLJEqnqL+tRU8MSVFSogAFSb2O96lfZjwUP4oKUvKlogkbq1tXSOc+GYBGFxCvukOKSSFA97PFt59KDkwP3alBJyJV3T/ALb1KwPEiooLnfQD7hOh6xRcG4iWsOQ80pbKpiP5v3FXHFeHYMKwrrM/eJ+9RcgHKIJGxkkGglu4gYZAnDtr7QlYJIsNh6SKOqjh2Iw7jzofUcqYDd9t9DQoKHA8UUsKS6VrSlBDY1yG0RTD3MeJUqVuKKgnLJuco0FKwxF4mPT9KmP4FL2liBrHjvAvQQuA8WdZKw2MwcTlUDuP2a6xwP7TAWAlbCkrQMsZk5TAieo+VYnA8s4jD4YvFsKbXBCp70eWsVY8CW0sEKScwuRJ/WgZLrxwWIaUG4U4VoTuJMwD0vWZa4C8WiJIv7hkAn8JrestIgrLVkzqdPUnSnEJDl0oSpOs2j8aCz5T4sGeFFpakodShxKUmbkzFcmd4E+oklEfT5V095kEjK2kkWMwB+/0oNMnMZQi3WLfSgqPs+5jOBwmLU4sBQLWRJMmYWBas3zHzm9iVKSFnIqAeq4Fp9LW1rS4zloOBzPkAMEqmIi4i1R+AcJwOFVmxROYrhtSpyJGWe0gJlUHbrFjsFBxFXY4ZrDgZSslT22ZRKS3M7JykA6XXVdxXgS8OogggpywYsokA2OgMEGK0nFuFrxmJcaWEpxKgFoBN3VH3Qg6QtKkwJ1RVvyk/wC0Mlh1MuYUPLWlX/dSITv8SQVCPBOlBJRzgXMNhsQ5ZpRVh8TvkdSiEOnoClRP+mq3inMTvYKw7gIcYaQD/iySQsHxSr/x8ajsYT2RxeHc/wDS4tKEOkizLigrs1zsUq1/wk+FKdzKazPJIfwqX8M/4gYdzsFH+kpnfKOtBhXHFqUAd8v4ACt3yvxH2fCBt0uKTiVlIbStSJSltKlQpNxJWhPTWazuO4flWIEFAvE3KG9f6jFulJ5qacSttspISwgNggWzyVOH+tSk+SRQJ4602CBhmVtyCFhSu0VM3AV09KtsLh2l4NDTqUNuLWYWIzWnXoKreHcQT3UC0jvEkzVo5xRKDhngkltK4cm5P16TQOcK4QoNlKmQ42gmHAdNbq6U41y224o5EAkCSJJ/KtL9nz6HsRxHKR7OoAhKjuoGT4DX6VzXh/Ma2XStPUyNiOlBp8FwlaCXWRkI1SN486ScEVqK3EBxROgHpT3BuOjH4gJXlZQkE2MT4HrTWNXL62gvLkGcFFyqNqCe0ts/d5rfyHb61JRgwAdCOsD8jWNY4kA8XYMlQEKsb9a13C+CrdbdfbfEpJGWe7pMHprQUXFuDNBWlzef0oVYcVC21BLpBMAyP1o6DIsPKggJyERrUptR2UD4TUHhj5cXCu8YgeQq1Y4eCsHJYdNKDT4Hji3WEsrWMqRpH41BxPCACVNrvqUga+FO4fCwUgN5jMn9TVqCZiEydrbeNBn3+KpUyGn1FMrgxaBP4Va8Lfw6AptpalZIgSd/xqt59wX3aHDlkGCkdKzfAMasOkp2SbdR0oOhlQInKpUm0TApL4m4Q4qD1IAp3DcXHZIKlBGYTHjFPYAlxMlyJn1+tBXYpecoYDKluPKCEgmAOpJ2AAJJ6A1q3+RIzKK2HZQGyXWlENtpBzIbyqEFStVe9taLt8Gwn3vapSkqQkplasqUlcTeCZIGWYtmNXSWXXkZm1dkshWim3WiS4TKxuDGqYPlQca5l5aewi0CVNlPfTMgIObuhtyZgGBfQitCws4o9qn/AJfijAHaNkBPtUm60gQCSNQLEE7GR0NWGU6lTeKYBCyG1hKpSoJlSSkKggGSLGe9WG439kyirtsG+UFGaEuZkqTkUcoCh3kkCRMR3Zm9BZ8Sbax2GU6lOYKX/wAy2LlvK3qnqmQlQ8Jm8xmEsqcSjvZjiWCy6ZnMWFtlDnmpo77hVM8PY4ngFYl9QSAwEh4KyqCkvqMKTl7q4V3tRGc9TUhn7QmXH0ZMMGlqWk2NlLugCNAFApk+J1saCTisADiHVQE5YgG4zrV2hGl4lINtBTKG1nPnWI3OWZ+YqWviSEgqUUqWSVqIIuVG9NK46yUXgE7WoKZfKTa5yElR3i3pVa9y3iOzLaBnSDOw/E1qGeYGUaG8bD+1NL5mbGhJnWLflQY3CYR1jODKJSUqF7ztaqjsoInSa6YjmFmNJtFx+/CoGN9iX31Nqz+BgfKgzLSezxGVpJWFZYG5B2rb4zldPtiXMMFJASkqkyAqTIuZ2rOqdHapcSQgpsmNh41NwPG+yM55klRBIufWgtP4MwvGlGIAUcskAxpvY0G+EMFRbYVlS8qycxuRsQPzquw/H0DF+093NERNr0HePNpeQ6koCkLzjpJMmw86B/irC/aSwU9mpKQqSdRYTPr9KFVHMnN/tL/anKDlCe7Og8TrRUGbS0EqBCoq/wAPxG0afK9ZdRNGknrQbUcbIiB6zUbE8ZKoiEwdjWXkxE0nKaDVYriQeQAvLbx/Go2Hx6GlSgoBiJqgCLU2U0Gif4yV/GCB9KDPMmUR2hgaQKz7aTfypsCg7z9mPE0u4Va1HN96QSrwDX61qT2TkozKSrKsDvLR7i+qSNCflXAuWeYXWEqbbUBmJMHeU5T5bfsV0DAc/IUAXkqZIKSXAnOjNBCwQLpzJuJGs0HQDg8QkgtuNrReErCzaxSc8kyDvB18Kk4TtCZXAvdMFWUxqlcJsR/h3rP8HwsnMw4hxskwWnLZTMS2okAg2ttV+w24PeWg7KPZqSSNjZcDX8elAxieGZXO2QkkkZXG5lLiIiyT3c4sRpIkbyMpzby9gWkuYjsENutJccTkJQFFsBSFQO7CjCdPj6iugIneJ8P965r9rQUjDPAaLGGSD0l55Skg7zkR6J6UHHl8ZX0FMq4ks9PlQRhJoezA76UCf4ivrTi8csoF99aaUwBUtnDS1frQQDil/wAx+dEHlHc/OjW3elMNyYoGyo9TRFRp59rLY01FAQo6CU06GDNAyBRVI9lOsUKBtVGhNOFu9OtW2oFqwhGtNLbipbjxinsLwJ1cEJMESDQIewyezSsGRv4HpUJsSRAp7EqW2C2dCbitJwPhDSkhSrEp+tBnw1lPmk1DYZk1oMTgz25AEpAsatDwZJaOXKFQDregx7Dau0SAJJIAHWbR9a2mEYcC1tpAGKYnuHTEISZKfFYiQdwYqPyXwFR4gzmghC85/wBAKh53ArR/aLwstuJxDUpWlWosfcChf50CuD4Bl6cTg1rwrmXMQg2SRHaNrRoR7pH+adq3fBeJLKB2qkrKQD2jajlcQfjKToRuPPrXM+C4tTx9qwkJxLfecY+F9HxQP5hJ9FDpWt4Y426gYzBzlBJdY3TMdojLsQe8BvaKDetr/fhsa5x9tOEccThUoT3MzhUqfihISCPIq+ZrY8I4khxMpVOSx65TpI8I/wDE1I43w0PslEAqBCk5tMw0mOoJHrQecnsAsOhMG9T2+VHOyWsjyHWK22LwT0kFLYgxcXFJSy/EZ0x4Cg53g+EKcTIBtMiDTyMKQgpUCCVAXrojGFy2KxfwApz+ENEyUgmZk0GMxnIZS0VhcwJisxhsOc4sdeldkdWCMpgjpQaQ0BAQj+kT+FBzH+EBx8BQUEASqBepnHuDNIQgMIUSrUkTXQC4gE2+lH7Y3FgPlQYPkvl5LhWH21RIgwRU7mjlXM6n2dsxEHppWqXxPom2xtTKOLk2jSgqRy8hTDba0wpAk+tHT7+PVOhoUGZPLgPwm9WGB5UTaR9aX7U4R/an233JF4oFK5Vbm6RVlheH5RlzwB+nWme2VGs9aSzJNj/vQJxPBmlzngxvF6S3w5lN9o0pT7CjabzUdWBI1VfoDQSmUNaCKMOMg3AqtUz1Xl+v51O4Vy6XnEoS5JN9AcoHxGg0XJ7SF4hSkoHdTrGhKgLegNS+d8GDh1FSkojIrvqA+DKY3J8Bervg/BGsKghE3upZMqVHXYDwFRONcM7WUNtpK1d5TrglLZsEx/MQBYDcA70HCWcerC4hK2XJUkzmAIAPgDdQixkCZroPDHDiV+18PWlnF+87hie46R7wjTvDvA+KtNapOYeCYdhwYdol10x2rh96Tt0T5bbzoKvEOhp1LmFPZlvLBSdcvx36kTH96DpnCuYmXnAYVg8SnurQoHIdJSfUWMDStlh3FXlIJtdJFxqPIif3NYjgfHsNxRAS6Et4kQLWJPVB3SY906ed612Fwa0AfeKMWIVCgobGbEH1oKzmrgZWO0bTBHv+I2UANSN6xqmlDU105omTmCZkXBsRsfAjT0rL8wYXK6oxAV3hH76zQULLZP7tTjuEMgz5xRoUZqa2D50EJvCknSnk4M71PTahm8aCtdwFjrpUUswNLjar0qEXqtxiCLwPU0DIwQI38qiuYFQKoiNanDEiCBBgXg/jQxDgmxGnnQVD+CIuTrQqREznUT0i0UKDGZXjaTrMVOZYfNrjztTuFQVEyQOg8POpjDRzAWneSTc6RQR04F07mj9idN80etXLLGxKh5AwaMsZUxlgTvmNp1FqChOEfiAVETFjNNO8Kcmxt1n9zVutwNi5IBMRGhJ2/GgvHtBOYqgWMnvbxpsfC9BXYXl1bjgQk5iSE2VuTv4ReuvcA4A3hWg2gST76zqs9T0HQbfOuGYrnJbbqV4fuZFZgogEqIO40Cdo6V2PlXnlnHJ+7BCwhKlI3SdCPEToRtcxQX/ZSO91nwsbfKB8qyHNHNyjmawpgJs49sCdEN/zLMi+0jrV9xAqWCFd1A1GsDqv+Y9E6dZrM4/ENNmIAy3AN8k/Grq4bwPEzvAZLh/AikKK7rc0veDqSep09TVhhOW0bJ6xNWjPZr705tItfw1qeXkpGselBheIcrqYcSpJKZVLahbKoXyTtOo8vCug8uc7JUlKX1QuwC4gKm3e/lM2O01Axrza2yhckH9gjoRqDWeGBWme7nQJOYRGlyRMiRqBuJE0HXotVJzDjmSkNFSe1V3kJkZrEAny1H+1cwxX2nLaQG8OoqEXUu4HkLH8vOswnjbqnw+pZLkhWbxH5bRQdYS3FOtOioODxgfaS4gWPvAfCdwamYTC+BoHFu0SE0txSE6yPQn8KWMQ3E94+Q/U0BDyqBxBWgMfr1qch1tR+Melv96J3DNGJzGDN4+VxQVKmpBtHkdRTWIREqEQBvJ+Z2q/xGHSrbKPQ/SouMZbCYKSonUhOk9JsaCiGJkd2CbToAPI70KumsGyAIzDxsPyoUHKu1WfiUfn+9as2nHjF1kwDEgfn0mowZKZKtJiUrBgeInX0qa0vMdFgD4tJ8pAoLAtWhTsaSJv6nrSB3j/ANQkRqdPAAfO9SwAlIK+7NrhIPu7iYPWmMVxpDIlS46JSBnJ/wAqhHrMUFdxHDpSJLqcupBn0sL1mMbjiowNB9T+9tqPjfGlvqk2SPdTYwPEgCT41WFdAHXJqy5c5gdwjwcZJBPdIHxAn3dKg4fBqXoLbk2A8zWq4NhW8McyShbhFlqSCUXGgUYH+a5vtQdJZ5o9oTCUqbUIlKkkZCoaXHeX4mw186bEYIBwFaComT73XwNiepJ2qmZxziQSF2UrPlm0mbpsct4tpUj+NuEEFJNj3lK7tzplI0saC/aaSAICRN/htHrUwPIGuX5isYrGlebMem1jrMC2tLWjLp1BnKdDtJiLDxoNg5hgoyIjzpTYCbAi2wj0rF4DEOZveMazoJ8v35VOUySm6lSTfNvrOwAFqDI838uHCvEpEtLJKCL5TqUHoRt4R41TNLrpZw6XkKacSCk72sdjm1BFYLjHA14ZcKulXurGiv0Ph+VBo+ROP9k5kUe4ux6A7H9+NdExHFm29wSdBXDmHykyNjW/4dxdbzQywopSR1UNINyJjcSNBQajE8YRMkE6zlvHSRrHlSzjmoEDLOpEx9LmazLmdWULTmVYaEA66alJAG5INutOnHLQI7IkgbRp0B1/vQaFGKQkwcyp07p8fnTSOKomwUc1hPWqVt94q0NkgyVEAzfLEWOlz1pTS1mc3UWMWja0zeguGuIlaSQjQkCQYt5x86aOOeWAQ3lKrARe0WJJ89JFREIJ3IVc677+NVuI7RKjllJVqu6zbeCCDHSgtDjXQrISlJAm4SbHT0o6zjrS1g5+0USZzE5QddNYjpQoIKG8xHdATIUq2t9DpEjwiIpJxTbcqIcABOWcwnqBoIt42pwOWvMzMiTPS0Gf70xxLDKfaCW0QrMCLeYMHQEk9bxQTMJxhpouLebDkIhtuSUFdiM0ECIJPz3rF4vEFaio6kkmBAudhsPCnWnyklKhJSbpPUHQjfTStu1xLB4nC5RhsM293ZVkCAIMmDc3AjXczpQYvh/Lj76c6UEN7rNh4xPvR4Vd4XkxPdKSp0/EIAAtsCbjW960OHxIsqDlAEC6kxMd0GwRG96sUvwmSFmbZg3mJKROmYigz7HB1BSEpIQoSRmINrCUpA0k6+NtKdZ4SLEELiQAmctid7Ab23rQtYpQSQhITEQYXtHcy7mLSDF/WpmGx4SAVFFpuEQQRJIKcxk3Hz60Gdw/L7hPeBTlMCwG3+Eyf3enGeXlEwomDeySU+RUkwTrNulabhhbhebvBSycqkpi4sEC8g63O+2gf/imGbOTIkXJAECJUYE2AJiYJoM03y86od1MqvAUoZSJ3Nzby3qSzyo6AM6Upm+UEmIHxEJyxP8Aar9vjKbBAQIJkBRhI3ghNz46X1qU5xppKJKiYi0Eq6efiaCgw/LBSNATN7i3Ui2tWCuApGp+tTDxpoCZidAQQbedMHjDa4gnysKBgcFbUQZFjtv50t/lph1tTbgzAiOkRunoR1pDvFG0yZTNzfr4gVHRzCgJBPemL9THQWG9qDmXNnKjmCdg95tXuOdfBX8qh/ceEbgvGFMuJUm0bV0/iOLaxKFNu5cqrHqk6gg7K3nwNcn4rwwsOqbJBi6VDRSToR50HaOFY1vEthSIB+JO6T+njT6sOkSYvpMC/lf9xWa+yTjzTeExXam7ag4ZjvIKQlIHXvJI/wBQqkxfNiy+FYchISAkIJPeiZUoG0d63kOlBu1oESAfOIpIYRFhH76bViMRzpiDZQSn3TMRIIM6223vej4FzItxSkOHMiZzEGx0ypKBImdPCetBq8Q3/Lp5fUEinYTAzEaHpOo3pGVMI++aQVAE5lFdybBIQAQQIJJ/Kah4ppC4X7UkJMgxlQQCQEhQcUkpUb+BJEUCeI4pgADW/wAI6WvFHVRicPhR3V4qQDIKClzYWJgg3zdIAE60dBijjCBPaK7s208NY+njS0cWEZVQo+JJvMzcz5+VVCnpIJv1HjETeb2BpKVaUFhiEBT5I0IBPja50HT/AHqby4lKVLWZBkiNRFidPIVTvY64InMJBmCD0/OrIccQpASEFK5mQbRBt1i5+lBet4wkKEQpQgKOg1MgiTII6eE0+y6GySMgzXJSADaIJ9fx8ao8JiSSEkkCRcCT9Te/jUxoSkqOgMH+3qaC3TxVUBKCQlJ0srpocs+dD+IqIiRG0Jg/IX6eFVSClWubS/p0qS0wIURoNPl5UEs8RVfedimx6CZNhPSKQriRMyAZ3BAVbc5YJqOhibwLH8I+t6Wts5osIE6eBt9No1oEO8UcFwpUnx0/0kwT/fypB4obqMwbwCB5Hy9dqeRw8ONpULZioGb6fy7CmH8PlmLgREzIi3Xc0EJGPJVBKvmYFosPQfKpjeLKRE7WGosf0Oka1GRhJEk2B8Pra+9WLQGUEpBB/Uj8qBlnFlYjWYOp1gwL08wIF5kzraBJ2okPDLmFk22vBB2m0RTBSVzewtfXU9DQOrxAQZJvfSPrVDzVi8ym1AyMpHrNScbwzLlJVbQgdbwb7aUl3g3cCjlMyALjcdPOgzaXiJ8aktJdjMlK4GpANulXjXAhfQEFNtR3r6kU4jl7vJkgiYi+sT+FBSreddIKlR0JMaVZ4DHdklKQqNzGaJ8tjEXjY3q9/wCHkIBSUoUSRqnS+ytRaafTy8gA9LTGp/LTwFBTe3nvEAkTvIIMRb+WfGiw+MLYUOzazQblJUpOoNzG376WmJZSgoSjMM/+KDA6mDeDVfiGnIEhMGSO8ZiAIPdjbWgz2Ikm5AvuCJ101gUdWrmDWlN8hgxedPl5UKD/2Q=="/>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8" descr="data:image/jpeg;base64,/9j/4AAQSkZJRgABAQAAAQABAAD/2wCEAAkGBhQSERUUExQVFBUVGBUYFxYYFxgXGBcaFxcXHRkXFxcXHCYeFxokHBcXHy8gJCcpLCwsFh8xNTAqNSYrLCkBCQoKBQUFDQUFDSkYEhgpKSkpKSkpKSkpKSkpKSkpKSkpKSkpKSkpKSkpKSkpKSkpKSkpKSkpKSkpKSkpKSkpKf/AABEIAP4AxgMBIgACEQEDEQH/xAAcAAAABwEBAAAAAAAAAAAAAAAAAQIDBAUGBwj/xABCEAABAwIEAwUFBgQEBQUAAAABAgMRACEEEjFBBQZREyJhcYEUMkKRoQcjscHR8BVSkuFicoLxFiQzQ6I0U2ODwv/EABQBAQAAAAAAAAAAAAAAAAAAAAD/xAAUEQEAAAAAAAAAAAAAAAAAAAAA/9oADAMBAAIRAxEAPwDkhdpYepgmgKB8O0rtajzSgqgWXKMLpuimgd7SjDtMlVGKBZcoZ6boCgeCqGem6OgfDtIJpIolGgMKpU2poUeagImgVUkmkzQOA0c03NGFUErDa0ypd6fwd5qK7qaB4LoiumpoTQKUqhSDQoEKpSaNTd6AZoAoUQp1WHNJDJoECnezlJPSj7A0SUm4oGaUBajU0aNKJoE0IpzsYqTwzhxedQ0kgFxSUgnQZjEmKCIKOuh85fZMcFhfaEPdqElIcBRljMYCkwo2kgQetYDsqBuaImnxhSTSvYTrNBGBoLFS2eHFVxQf4coUECgKfGBWdqew/CVKMaUEImgmrccvK6ip2A5IedTnSJFBUcPTJqNifePnV83w0tLKDrvTWI4CSqRvQUNKFWbnA1TFIPB1UEApoVPPB1RR0FcVU4hdRlGlBdBYKpJNxUb2o0k4g0E1SqZB71M+0mk9teaCQs0lg60yX6JDsUEpxVqe4Xiy262oapUk/I1A7eaNDkEeFB6P57Tn4PiD/wDGlX9K0H8q8/Gu+4x8PcCdUDObBqPqG5P1Fed1Yk0ExCu9UlS7VUe0GZpftxoLnAOW/CpeLcGUVnWseU7U47xQkREUF82oUTSwHPSqEcWUKT/E1TNBqHMUIrWcmPFWHgKjvkGuUq4mqn8HzA60IQqBM0Gr5oHZ4tSSZsDPnSkOiKyK+KKcczLMk6mpL/GygwADQaNogr9KVilAJMVlU8eUDMUauYlnag0LS5SKFZscdVEAUKCsXRTSnE0mKAxRiio6AqFChQA0BRGjoDFHRUcUHc/s/d7XgL46N4pHybUf/wBVwxVdo+xZ/Pw/GM9CuP8A7GiPxTXGVpoG6mcO4O8+SGWluEa5UlUecaUfCsGHF973Rcxv0E7Sa3Y4yltISCltA0SmEi371/GgyWL5LxjTZcXhnUoHvKyyE+KoukeJtVNlrr3CeZ31wlj7xZB70ZGkjckkZlnzgGfdVWT5q4XiMMptZdBbdzKSWzkQCIzJyJCQNRsJoMXRUtwySYiSbflSIoCo6EUKBxj3hS8aIV8qQx7wqRxMd70FBEojRgUVAYoqUKKgU7rSRS3daSKAwmgRQBoqAUBQopoBQoUKBQozSRRmg6l9guMjFPsk2caBjxQqPwWa5txBjI6tH8qlJ/pJH5Vp/smxvZ8Vw/8AjKkf1IMfWDUPnnh3Z8RxSNAHnCPJZzD6KFBWcHVBV6fnWu/4XDjTas0Z9zBAOUKyqsMoMkDvGSk2rIIwTiQFZFhP82VUH1iK1fLnGH2U5WViCCClSQpN9RBoOh8pcZYS0hkIHcsT107x+Qqx5vdQlpSy+GM7a0hPZpWHFCT3pBOW8KgaEXGh5QxinGV5htW64N9pbaU5XkLgC6oERvNBw5QpIqTxEp7VfZ+5nXk/y5jl+kVFoBQoqFAtn3hUziounyqG0qCKlcRVOU0EMUIoCjFAAKFGaFAHTekA08UTrTimh8M+tBHow2anqwgCEqIOY7Uak5TcQNY60FdFAirD2dSzKUXOgFM4nDECFJKVAwoGxHnQRKOlBs0tDYJ6/nQNUYFSsXisyUjIlOXcC586232T8ke2Pl51MsMkSCLOLiQjxA94+g3oG/s7QcK4l10dkMRDbTpKM6RPeWhC/hJATn01Am4rtCMA0l0KW02txQALqm0qcVAEFSwgQbDppVdz1w1lxCAtORSYyupSAttBMFKFxCJE9Y2jWs4OY2MqW8NiHVPNyAw5nX20f9sOqEpcMd0gxMDLeg6d2kjqK53znyekO9u1CEqP3gFoO6xGx38b7mmMB9pwaUlvEMYhtahJCkkKSOpCgkqHiBW7ntW0uNkHMglJN0kLAMEdPHx30oOTezAO9kUZpMZh0Oh/vVjzJ9lLrmGBw7srSJUzAAWZ0C51A2NpBvWi4fyiU4wPg5GsoV2JupK49zN7pRN8wPh41rMKISB5/Mkn8zQeVsdw1xleR1tbaonKtJSY6woTFRSiTXqjj/LbGNaLWIQFC+VUDOgndCtUn6HcGvP/ADByi5hVrulQbUtJI17pMEjxAn1oM08xklKhBpipzWHLxMXVRew5Qc2ug6UEJIvU3HJsnyoncGQRTjiMwHhQQgiiCas2sCowbBJtJq243ysWMOhyZLhAjpNBlxQp5WHI0oqBTLIVJzAZRPn5UGWyqcuwnzqzRwgNN530L+8H3MfFr4+VS2+Wy0paXkrQtSJQE3sRqYoIOCwqnUWzLVMBIEn6Xq7ZXGGEoBWCo5iIIAPum2utI4DxI4VWbDd4oBK1ESBI36VIwjDz/aP4hDmRWZQCW1ZVE+mlBSYZ4AlaQRuFT7p8KicRxheWfEjMevjVvjMaHFIzNdmgQmQISfMi062qvawxDa3gnKlCiAuxvsPrrQWGJ5OeZwwxKo7J2AlR1E6SNtKgslDfwyDAIOh8jXV3OW04/gbKWlnOlCVpJUYUtPvJV6yB0MVy7l7iLDTrasSgLbQTmTEk+m/9qB7g3ADjFKDDehkyQAlI1USdAK71yTwxrDYRvDtuIWpAJWUkXUTKiRqLmL7AVjvs4SycZil4ZKktuZciSCAkRmJPQTAjxEbxuOJuYbDpViHUN5mwVFYQkLmNiBOh3NBh/tp5gcw/Yhh3ItWYOZR3wLZCFR3fjHU1m/s4YXjcfh3n1JKmW3FBWrj3ZkBPaEnvFPaDvG5CQNqouZ+J/wASxbj+YtsZkFeYE9kO6iRHvTaB1MWF6i8i8b9mx6HJISnOkA7pV8J/e1B33mvlVrHtpS5IU2rM2tJukxcHcpNpAINhcVD4FzQlLnseISlh9tIAQP8AprQBCVNHdJA01EEbVJxfEyw+JOZp10IJ/wDaV2eh/wAJyzPjWd+1PhScQw2pBCX0KR2a5iywuUlXQlEjofM0HQCkGmw2R5fWuOcmfaqtmGMZJAslZ1HTN1HjXWeEcYbxCAtsyKB/DYlDiAtCgpJ3BsYsflcRsRXnbmbia3sQVKIhRUpRmxudtRYDWtk/zqP4xi2e1CsM82ts5fcC0MzntZRlKklW8jUAVgONMNloKQsFYWoLTtGxH73oLfhmB9oH/LMFYQDmULHyqJxhhjDoCZUVquUna97bU3yxjMSwn/ln0o7WQoGLeN6k8wcstow/bHFpceB7yJkmTeN6A3sChzDIfZWkqSoJLJEqnqL+tRU8MSVFSogAFSb2O96lfZjwUP4oKUvKlogkbq1tXSOc+GYBGFxCvukOKSSFA97PFt59KDkwP3alBJyJV3T/ALb1KwPEiooLnfQD7hOh6xRcG4iWsOQ80pbKpiP5v3FXHFeHYMKwrrM/eJ+9RcgHKIJGxkkGglu4gYZAnDtr7QlYJIsNh6SKOqjh2Iw7jzofUcqYDd9t9DQoKHA8UUsKS6VrSlBDY1yG0RTD3MeJUqVuKKgnLJuco0FKwxF4mPT9KmP4FL2liBrHjvAvQQuA8WdZKw2MwcTlUDuP2a6xwP7TAWAlbCkrQMsZk5TAieo+VYnA8s4jD4YvFsKbXBCp70eWsVY8CW0sEKScwuRJ/WgZLrxwWIaUG4U4VoTuJMwD0vWZa4C8WiJIv7hkAn8JrestIgrLVkzqdPUnSnEJDl0oSpOs2j8aCz5T4sGeFFpakodShxKUmbkzFcmd4E+oklEfT5V095kEjK2kkWMwB+/0oNMnMZQi3WLfSgqPs+5jOBwmLU4sBQLWRJMmYWBas3zHzm9iVKSFnIqAeq4Fp9LW1rS4zloOBzPkAMEqmIi4i1R+AcJwOFVmxROYrhtSpyJGWe0gJlUHbrFjsFBxFXY4ZrDgZSslT22ZRKS3M7JykA6XXVdxXgS8OogggpywYsokA2OgMEGK0nFuFrxmJcaWEpxKgFoBN3VH3Qg6QtKkwJ1RVvyk/wC0Mlh1MuYUPLWlX/dSITv8SQVCPBOlBJRzgXMNhsQ5ZpRVh8TvkdSiEOnoClRP+mq3inMTvYKw7gIcYaQD/iySQsHxSr/x8ajsYT2RxeHc/wDS4tKEOkizLigrs1zsUq1/wk+FKdzKazPJIfwqX8M/4gYdzsFH+kpnfKOtBhXHFqUAd8v4ACt3yvxH2fCBt0uKTiVlIbStSJSltKlQpNxJWhPTWazuO4flWIEFAvE3KG9f6jFulJ5qacSttspISwgNggWzyVOH+tSk+SRQJ4602CBhmVtyCFhSu0VM3AV09KtsLh2l4NDTqUNuLWYWIzWnXoKreHcQT3UC0jvEkzVo5xRKDhngkltK4cm5P16TQOcK4QoNlKmQ42gmHAdNbq6U41y224o5EAkCSJJ/KtL9nz6HsRxHKR7OoAhKjuoGT4DX6VzXh/Ma2XStPUyNiOlBp8FwlaCXWRkI1SN486ScEVqK3EBxROgHpT3BuOjH4gJXlZQkE2MT4HrTWNXL62gvLkGcFFyqNqCe0ts/d5rfyHb61JRgwAdCOsD8jWNY4kA8XYMlQEKsb9a13C+CrdbdfbfEpJGWe7pMHprQUXFuDNBWlzef0oVYcVC21BLpBMAyP1o6DIsPKggJyERrUptR2UD4TUHhj5cXCu8YgeQq1Y4eCsHJYdNKDT4Hji3WEsrWMqRpH41BxPCACVNrvqUga+FO4fCwUgN5jMn9TVqCZiEydrbeNBn3+KpUyGn1FMrgxaBP4Va8Lfw6AptpalZIgSd/xqt59wX3aHDlkGCkdKzfAMasOkp2SbdR0oOhlQInKpUm0TApL4m4Q4qD1IAp3DcXHZIKlBGYTHjFPYAlxMlyJn1+tBXYpecoYDKluPKCEgmAOpJ2AAJJ6A1q3+RIzKK2HZQGyXWlENtpBzIbyqEFStVe9taLt8Gwn3vapSkqQkplasqUlcTeCZIGWYtmNXSWXXkZm1dkshWim3WiS4TKxuDGqYPlQca5l5aewi0CVNlPfTMgIObuhtyZgGBfQitCws4o9qn/AJfijAHaNkBPtUm60gQCSNQLEE7GR0NWGU6lTeKYBCyG1hKpSoJlSSkKggGSLGe9WG439kyirtsG+UFGaEuZkqTkUcoCh3kkCRMR3Zm9BZ8Sbax2GU6lOYKX/wAy2LlvK3qnqmQlQ8Jm8xmEsqcSjvZjiWCy6ZnMWFtlDnmpo77hVM8PY4ngFYl9QSAwEh4KyqCkvqMKTl7q4V3tRGc9TUhn7QmXH0ZMMGlqWk2NlLugCNAFApk+J1saCTisADiHVQE5YgG4zrV2hGl4lINtBTKG1nPnWI3OWZ+YqWviSEgqUUqWSVqIIuVG9NK46yUXgE7WoKZfKTa5yElR3i3pVa9y3iOzLaBnSDOw/E1qGeYGUaG8bD+1NL5mbGhJnWLflQY3CYR1jODKJSUqF7ztaqjsoInSa6YjmFmNJtFx+/CoGN9iX31Nqz+BgfKgzLSezxGVpJWFZYG5B2rb4zldPtiXMMFJASkqkyAqTIuZ2rOqdHapcSQgpsmNh41NwPG+yM55klRBIufWgtP4MwvGlGIAUcskAxpvY0G+EMFRbYVlS8qycxuRsQPzquw/H0DF+093NERNr0HePNpeQ6koCkLzjpJMmw86B/irC/aSwU9mpKQqSdRYTPr9KFVHMnN/tL/anKDlCe7Og8TrRUGbS0EqBCoq/wAPxG0afK9ZdRNGknrQbUcbIiB6zUbE8ZKoiEwdjWXkxE0nKaDVYriQeQAvLbx/Go2Hx6GlSgoBiJqgCLU2U0Gif4yV/GCB9KDPMmUR2hgaQKz7aTfypsCg7z9mPE0u4Va1HN96QSrwDX61qT2TkozKSrKsDvLR7i+qSNCflXAuWeYXWEqbbUBmJMHeU5T5bfsV0DAc/IUAXkqZIKSXAnOjNBCwQLpzJuJGs0HQDg8QkgtuNrReErCzaxSc8kyDvB18Kk4TtCZXAvdMFWUxqlcJsR/h3rP8HwsnMw4hxskwWnLZTMS2okAg2ttV+w24PeWg7KPZqSSNjZcDX8elAxieGZXO2QkkkZXG5lLiIiyT3c4sRpIkbyMpzby9gWkuYjsENutJccTkJQFFsBSFQO7CjCdPj6iugIneJ8P965r9rQUjDPAaLGGSD0l55Skg7zkR6J6UHHl8ZX0FMq4ks9PlQRhJoezA76UCf4ivrTi8csoF99aaUwBUtnDS1frQQDil/wAx+dEHlHc/OjW3elMNyYoGyo9TRFRp59rLY01FAQo6CU06GDNAyBRVI9lOsUKBtVGhNOFu9OtW2oFqwhGtNLbipbjxinsLwJ1cEJMESDQIewyezSsGRv4HpUJsSRAp7EqW2C2dCbitJwPhDSkhSrEp+tBnw1lPmk1DYZk1oMTgz25AEpAsatDwZJaOXKFQDregx7Dau0SAJJIAHWbR9a2mEYcC1tpAGKYnuHTEISZKfFYiQdwYqPyXwFR4gzmghC85/wBAKh53ArR/aLwstuJxDUpWlWosfcChf50CuD4Bl6cTg1rwrmXMQg2SRHaNrRoR7pH+adq3fBeJLKB2qkrKQD2jajlcQfjKToRuPPrXM+C4tTx9qwkJxLfecY+F9HxQP5hJ9FDpWt4Y426gYzBzlBJdY3TMdojLsQe8BvaKDetr/fhsa5x9tOEccThUoT3MzhUqfihISCPIq+ZrY8I4khxMpVOSx65TpI8I/wDE1I43w0PslEAqBCk5tMw0mOoJHrQecnsAsOhMG9T2+VHOyWsjyHWK22LwT0kFLYgxcXFJSy/EZ0x4Cg53g+EKcTIBtMiDTyMKQgpUCCVAXrojGFy2KxfwApz+ENEyUgmZk0GMxnIZS0VhcwJisxhsOc4sdeldkdWCMpgjpQaQ0BAQj+kT+FBzH+EBx8BQUEASqBepnHuDNIQgMIUSrUkTXQC4gE2+lH7Y3FgPlQYPkvl5LhWH21RIgwRU7mjlXM6n2dsxEHppWqXxPom2xtTKOLk2jSgqRy8hTDba0wpAk+tHT7+PVOhoUGZPLgPwm9WGB5UTaR9aX7U4R/an233JF4oFK5Vbm6RVlheH5RlzwB+nWme2VGs9aSzJNj/vQJxPBmlzngxvF6S3w5lN9o0pT7CjabzUdWBI1VfoDQSmUNaCKMOMg3AqtUz1Xl+v51O4Vy6XnEoS5JN9AcoHxGg0XJ7SF4hSkoHdTrGhKgLegNS+d8GDh1FSkojIrvqA+DKY3J8Bervg/BGsKghE3upZMqVHXYDwFRONcM7WUNtpK1d5TrglLZsEx/MQBYDcA70HCWcerC4hK2XJUkzmAIAPgDdQixkCZroPDHDiV+18PWlnF+87hie46R7wjTvDvA+KtNapOYeCYdhwYdol10x2rh96Tt0T5bbzoKvEOhp1LmFPZlvLBSdcvx36kTH96DpnCuYmXnAYVg8SnurQoHIdJSfUWMDStlh3FXlIJtdJFxqPIif3NYjgfHsNxRAS6Et4kQLWJPVB3SY906ed612Fwa0AfeKMWIVCgobGbEH1oKzmrgZWO0bTBHv+I2UANSN6xqmlDU105omTmCZkXBsRsfAjT0rL8wYXK6oxAV3hH76zQULLZP7tTjuEMgz5xRoUZqa2D50EJvCknSnk4M71PTahm8aCtdwFjrpUUswNLjar0qEXqtxiCLwPU0DIwQI38qiuYFQKoiNanDEiCBBgXg/jQxDgmxGnnQVD+CIuTrQqREznUT0i0UKDGZXjaTrMVOZYfNrjztTuFQVEyQOg8POpjDRzAWneSTc6RQR04F07mj9idN80etXLLGxKh5AwaMsZUxlgTvmNp1FqChOEfiAVETFjNNO8Kcmxt1n9zVutwNi5IBMRGhJ2/GgvHtBOYqgWMnvbxpsfC9BXYXl1bjgQk5iSE2VuTv4ReuvcA4A3hWg2gST76zqs9T0HQbfOuGYrnJbbqV4fuZFZgogEqIO40Cdo6V2PlXnlnHJ+7BCwhKlI3SdCPEToRtcxQX/ZSO91nwsbfKB8qyHNHNyjmawpgJs49sCdEN/zLMi+0jrV9xAqWCFd1A1GsDqv+Y9E6dZrM4/ENNmIAy3AN8k/Grq4bwPEzvAZLh/AikKK7rc0veDqSep09TVhhOW0bJ6xNWjPZr705tItfw1qeXkpGselBheIcrqYcSpJKZVLahbKoXyTtOo8vCug8uc7JUlKX1QuwC4gKm3e/lM2O01Axrza2yhckH9gjoRqDWeGBWme7nQJOYRGlyRMiRqBuJE0HXotVJzDjmSkNFSe1V3kJkZrEAny1H+1cwxX2nLaQG8OoqEXUu4HkLH8vOswnjbqnw+pZLkhWbxH5bRQdYS3FOtOioODxgfaS4gWPvAfCdwamYTC+BoHFu0SE0txSE6yPQn8KWMQ3E94+Q/U0BDyqBxBWgMfr1qch1tR+Melv96J3DNGJzGDN4+VxQVKmpBtHkdRTWIREqEQBvJ+Z2q/xGHSrbKPQ/SouMZbCYKSonUhOk9JsaCiGJkd2CbToAPI70KumsGyAIzDxsPyoUHKu1WfiUfn+9as2nHjF1kwDEgfn0mowZKZKtJiUrBgeInX0qa0vMdFgD4tJ8pAoLAtWhTsaSJv6nrSB3j/ANQkRqdPAAfO9SwAlIK+7NrhIPu7iYPWmMVxpDIlS46JSBnJ/wAqhHrMUFdxHDpSJLqcupBn0sL1mMbjiowNB9T+9tqPjfGlvqk2SPdTYwPEgCT41WFdAHXJqy5c5gdwjwcZJBPdIHxAn3dKg4fBqXoLbk2A8zWq4NhW8McyShbhFlqSCUXGgUYH+a5vtQdJZ5o9oTCUqbUIlKkkZCoaXHeX4mw186bEYIBwFaComT73XwNiepJ2qmZxziQSF2UrPlm0mbpsct4tpUj+NuEEFJNj3lK7tzplI0saC/aaSAICRN/htHrUwPIGuX5isYrGlebMem1jrMC2tLWjLp1BnKdDtJiLDxoNg5hgoyIjzpTYCbAi2wj0rF4DEOZveMazoJ8v35VOUySm6lSTfNvrOwAFqDI838uHCvEpEtLJKCL5TqUHoRt4R41TNLrpZw6XkKacSCk72sdjm1BFYLjHA14ZcKulXurGiv0Ph+VBo+ROP9k5kUe4ux6A7H9+NdExHFm29wSdBXDmHykyNjW/4dxdbzQywopSR1UNINyJjcSNBQajE8YRMkE6zlvHSRrHlSzjmoEDLOpEx9LmazLmdWULTmVYaEA66alJAG5INutOnHLQI7IkgbRp0B1/vQaFGKQkwcyp07p8fnTSOKomwUc1hPWqVt94q0NkgyVEAzfLEWOlz1pTS1mc3UWMWja0zeguGuIlaSQjQkCQYt5x86aOOeWAQ3lKrARe0WJJ89JFREIJ3IVc677+NVuI7RKjllJVqu6zbeCCDHSgtDjXQrISlJAm4SbHT0o6zjrS1g5+0USZzE5QddNYjpQoIKG8xHdATIUq2t9DpEjwiIpJxTbcqIcABOWcwnqBoIt42pwOWvMzMiTPS0Gf70xxLDKfaCW0QrMCLeYMHQEk9bxQTMJxhpouLebDkIhtuSUFdiM0ECIJPz3rF4vEFaio6kkmBAudhsPCnWnyklKhJSbpPUHQjfTStu1xLB4nC5RhsM293ZVkCAIMmDc3AjXczpQYvh/Lj76c6UEN7rNh4xPvR4Vd4XkxPdKSp0/EIAAtsCbjW960OHxIsqDlAEC6kxMd0GwRG96sUvwmSFmbZg3mJKROmYigz7HB1BSEpIQoSRmINrCUpA0k6+NtKdZ4SLEELiQAmctid7Ab23rQtYpQSQhITEQYXtHcy7mLSDF/WpmGx4SAVFFpuEQQRJIKcxk3Hz60Gdw/L7hPeBTlMCwG3+Eyf3enGeXlEwomDeySU+RUkwTrNulabhhbhebvBSycqkpi4sEC8g63O+2gf/imGbOTIkXJAECJUYE2AJiYJoM03y86od1MqvAUoZSJ3Nzby3qSzyo6AM6Upm+UEmIHxEJyxP8Aar9vjKbBAQIJkBRhI3ghNz46X1qU5xppKJKiYi0Eq6efiaCgw/LBSNATN7i3Ui2tWCuApGp+tTDxpoCZidAQQbedMHjDa4gnysKBgcFbUQZFjtv50t/lph1tTbgzAiOkRunoR1pDvFG0yZTNzfr4gVHRzCgJBPemL9THQWG9qDmXNnKjmCdg95tXuOdfBX8qh/ceEbgvGFMuJUm0bV0/iOLaxKFNu5cqrHqk6gg7K3nwNcn4rwwsOqbJBi6VDRSToR50HaOFY1vEthSIB+JO6T+njT6sOkSYvpMC/lf9xWa+yTjzTeExXam7ag4ZjvIKQlIHXvJI/wBQqkxfNiy+FYchISAkIJPeiZUoG0d63kOlBu1oESAfOIpIYRFhH76bViMRzpiDZQSn3TMRIIM6223vej4FzItxSkOHMiZzEGx0ypKBImdPCetBq8Q3/Lp5fUEinYTAzEaHpOo3pGVMI++aQVAE5lFdybBIQAQQIJJ/Kah4ppC4X7UkJMgxlQQCQEhQcUkpUb+BJEUCeI4pgADW/wAI6WvFHVRicPhR3V4qQDIKClzYWJgg3zdIAE60dBijjCBPaK7s208NY+njS0cWEZVQo+JJvMzcz5+VVCnpIJv1HjETeb2BpKVaUFhiEBT5I0IBPja50HT/AHqby4lKVLWZBkiNRFidPIVTvY64InMJBmCD0/OrIccQpASEFK5mQbRBt1i5+lBet4wkKEQpQgKOg1MgiTII6eE0+y6GySMgzXJSADaIJ9fx8ao8JiSSEkkCRcCT9Te/jUxoSkqOgMH+3qaC3TxVUBKCQlJ0srpocs+dD+IqIiRG0Jg/IX6eFVSClWubS/p0qS0wIURoNPl5UEs8RVfedimx6CZNhPSKQriRMyAZ3BAVbc5YJqOhibwLH8I+t6Wts5osIE6eBt9No1oEO8UcFwpUnx0/0kwT/fypB4obqMwbwCB5Hy9dqeRw8ONpULZioGb6fy7CmH8PlmLgREzIi3Xc0EJGPJVBKvmYFosPQfKpjeLKRE7WGosf0Oka1GRhJEk2B8Pra+9WLQGUEpBB/Uj8qBlnFlYjWYOp1gwL08wIF5kzraBJ2okPDLmFk22vBB2m0RTBSVzewtfXU9DQOrxAQZJvfSPrVDzVi8ym1AyMpHrNScbwzLlJVbQgdbwb7aUl3g3cCjlMyALjcdPOgzaXiJ8aktJdjMlK4GpANulXjXAhfQEFNtR3r6kU4jl7vJkgiYi+sT+FBSreddIKlR0JMaVZ4DHdklKQqNzGaJ8tjEXjY3q9/wCHkIBSUoUSRqnS+ytRaafTy8gA9LTGp/LTwFBTe3nvEAkTvIIMRb+WfGiw+MLYUOzazQblJUpOoNzG376WmJZSgoSjMM/+KDA6mDeDVfiGnIEhMGSO8ZiAIPdjbWgz2Ikm5AvuCJ101gUdWrmDWlN8hgxedPl5UKD/2Q=="/>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AutoShape 14" descr="data:image/jpeg;base64,/9j/4AAQSkZJRgABAQAAAQABAAD/2wCEAAkGBxQSEhUUEhQWFhQXGB8XFhcVFR0dHhgaHxgYGBgdGBYYHCggHB0lHhgaITEhJSkrLi4uHR8zODMsNyguLisBCgoKDg0OGxAQGywlHyQyLywsLDQsLCwvLCwsLCwsLzAsLCwsLCwsLC8sLCwsLCwsNCwsLCwsLCwsLCwsLCwsLP/AABEIAMkA+wMBIgACEQEDEQH/xAAcAAABBQEBAQAAAAAAAAAAAAADAgQFBgcAAQj/xABCEAACAQIEAwYDBgQEBQQDAAABAhEDIQAEEjEFQVEGEyJhcYEHMpEUQqGxwfAjUmLRM3KC4RYkQ8LxFZKy0heDov/EABoBAAMBAQEBAAAAAAAAAAAAAAABAgMEBQb/xAA0EQACAgEDAgMFBgYDAAAAAAAAAQIRAxIhMQRBEyJRFDJhofAFcZGx0eEjQlJigcEVJDP/2gAMAwEAAhEDEQA/AI7Tj3ThcY904+kPOEacdGCace6cAAox7GCace6cFgCjHacF04904LAFpx2nBtOO04LADpx7pwXTj3TgsAOnHacG047TgsAOnHacH047TgsAGnHacH047RgsAOnHacH047TgsAGnHacG047ThgB04904Lpx7pwAB047Tg2nHacAAdOO04Npx2nAAHTjtODacdpwAC04cptgenBVTGeTgqI204904Jpx7owyQcY6MF0Y90YABRj3TgoTHujAALTjtOCVSFUsdgJOGeW4krOV2H3T16z0xjk6jHjajJ1ZcYSkrSHOnHacH0Y7RjWyAGnHunBtGO04YAdOO04NowoJgABpx6Ew4FPEB2g4lpbuwxQaZ1qwBDbiJtFrz1xhn6iOGOqRcIObpEz3eO7vFbo9p3dCEVC4BJM8gN4BMmeX4Y7jPaginpo2qmxePDPPRPzEfgDPriuvwtWX4Eyyd3jjTxQcpx7OXY1AQpBK6ZsRtKieX44v3Ds7TroHpMGG3mCNwRi8HVwzNpcoWTFKG7PNGO0YclMJ0Y6kzIb6ce6cG04804dgB047Tg0Y6MFgB0Y7Rg0Y6MFgB0Y7Tg0Y7TgsAOnCgME047ThS3GgenHsYJpx7pxFiBxj0LgmjCgmCwBBcLCY8aqPEBBZRJWb32ke2I+rmmaiZjvP6ZgyJsedp9ffGOTOoFxg2CzHEwNUXEeVrwTtyuLmMQFTLGpU0040bjSYY7MNtvc3w6zmX1BtJ5ePxCQQTsSD4d4naDPmy4fmWWr4fHyIYwBIG5mC0zHqN+XiuTyTWvf67HeoqMXpLXlOJITochXVZYTKggDUA/PTsdtjhdLilFnCBxqIlf6rE+EnewOKpnMq4pVCjAFm8bACSpMxBECSZJtcDqRhjmwV8bqCdMi8aTBm1tJmfL8sd0+rnFx9DmWFOzRdGO0Yi+yPEDXpNO6tHLaBAEAWH4788TmjHfjyaoqRzyjpdAAmB5istMAuYBMYdkACTsMVziPE6Vc90rQNIZakwrSYCg77xfkY3xnnzaI7VfYvHDU/gE4jxoKxVVDKRZgT0veI5j64qXGwoGoEtaBOwn02PL64NmitFtFXULfL/AC/6vY9RfDHi4gTyDRG8iY5bfU+2Pns2XJlnc+zPQhCMVsRWRLhvmgkFVB8QPQQDaxPW8Ww5emyzr032FoU/ek7D09MTGRQGmZZVXQSo0Ac/CeqzvPPxdRiL4sxNQ6TK7yRF7wfr53xtSXbcR5QoBWHjs0E3mYuI2MA7HnG18Fy9OolYMp7sU2G0yRqM7QIIkfQYb5Al6JIWYj0HzWXodt8PaVRxRYuJIOhVAF4O+3nH1xzzbi7TNYpNUy68G40tVDVchE1BZJsWaI8xfr1xNlMZBwriVdgcsupqRbWREkCwN+QG/rFjMG9dk+NsSaNSe7UKlJ2WGY7Q/nBX9nHt9P1CSUZP/PxODLiu2ixlMeFcOimEGnjvs5hvpx2nB9GPNGHYAdOO04Npx2nBYAdOO04Lpx2nBYAtGO0YLpx7pwWAPTjtOD6Me6MZWMAFwoLgwTCgmDUBGcTympQwkMpBlReJuPTEDVqeIlQAbRpJgjyPp93zGLVmq2gqT8psbi3Qwd+m/PbHgylJ0OkCD064482PW3pdM6MctK3RSqDtUBKCWAuSbLuTa0AHeR0iIx3B8k9RXcqyutUxB3NhpEEDmf064fZ3g66XIm5gkmI2B/KCfIcpx5wrNmlrZmSmqs38OZbVaTJN/YnfHLjx6ZLUbyla2H4orSlCUXwyVU7bkEqJkzz8xis5qk1VmDLqAeABaRpAF45z9MT2cpPWVnUgMbjbxLB3M+G2k36nEfwPLu+spr7wMujkpOgE+IEkRfe36TmU8k1FKl2FCoptskuz+ZFNzT0k1NSqxB8KqVJXzJEXHnMxi06MZ/Wqd0xFWKjKw+UWmPF4iDYEKJN5U9MWrs7nHzE1GMAWCQbCL3i5kgX6eeO7FnV6Ec88b94G2cK1jJi8MhG4khWUnckFfLfFW48qmpro7mAVJhRc3nkL/lN8TvGs1SGZ7qozd54TT0kyAzXBsTBlrdByscRXFMuoLOhuDqYJ18R8N5gyZgcxtjl6i5Jxtcm2JJbjGtSbM01RyodR4CPvCLCYgWgfsYckA0ijUwzrEdAA3K0A8iJMHqBg3DVo1qWgoFdV1atQuxJMTMyRBkfphoKpVdLnw3ZQQDeOZixiOYm+ORy0xd72jdRbZG8Z0hUizwykKYIgixiQQbRMzB5Y84XktanW7Bl/iIdizAxp8VotI/y/V/SCMGZjqOqQNtRBUxI2Nj9fTA6Wd3DeAg22Exty6zbHP4zjulZp4djyYZ4BAGxEXAhhqHIwIkWwxesKiaRvMwoiZPKb36bg4Nnc1ImbiAbCOl9hzjEDT4mysTA1Cw6DfYEW5/THNCDnvW5s2lsSNHIFEmmFDc2FvOC8329/bEdlOLtTZoH8QHwQNUbiVsRsQZPTDjNVmqIA1XTabX5bSdxyGHHDMuzKNFOajgG5CRFpGqJgkm0468Cknqe7MslPY0vJOEpUw9QszQNTCNTG+x+keXlgq1bEm0GMVTJZqyVK7a2AASkhIFI2ABYWaSCZ2xLZTiAdGYjSBZrSLDmepmPP2x6+Pq42oXucEsPclQ1/UYLpw2yXiMkbErHocSWjHZGVqzCSoa6cdpw5KYSVxWomgGnHacLo3HpbBdGDUOhvpx7pwRyBvgS18DmhqNjfK1pknrh1TM4rKZpxckBQDAG8km5ibCDiR4RmmgzPuOfPfHLHLZrLGS0jAM5XKiV5G8xtzx5RpPVdlRdRAm3TqZ2iLz1GA1cjUojTUDDVaLGRJ2IkG2Jnk2pBHH3HP2tGFoMzY7Wifzw17gAg0xA6ANG87TET0xDZ+pIGysDBgnYQNp3Eg79b4Tl87VVdPjFzBOm5vtA9+vrjF5m+TZY0uCZz2YeAGUp15hj6gfnioMwHeUwQdTMo5yvzGw2t4Rbc++LVU4HnDT1trv41V2XVHUJJMR5HFT4SNeZclYBcQ1gGNgYXqDp9tWMZTuXPJpGNRLHw1gEZVkXus8gBAJNybx7DEW1V0NU0hoMrEeGV7sQGX5i0SIEXM72xMUayIiNAJKB9iYYgbReIM+3lhtwrhVXMVq1RKZcSsGQFNTQGA1MwBYAKdIJ3mNo0b4shIedn+yj1CHqCWEsqgwYuSDJiL7H3xasjkzUH8HQ4G4puhj10thlwHjyZat/zZ7oKCp1KZDWgFQCdrziT7O9oOG5dPBW1OxOp9FQ62LMd9PqPbyxalOKuEXX3MlwT957kD2j7F1sywPcyAN9S6gwJK6fSTzgyJGIjLdgM4DemVMfMHX8b/lOLnwLJ0np0K2Xqoy5d5ZgrBWZ10MI0T/hsAI21XkRhNetQyhy1PM1suO6pGmKZVyIJpHvAAtnmm3htAbfrE4Ocvj9z+vQuPlWxTsh2DzeoipSZVM3Vl6c1B8zgWd7G5/umQZYuYsSV5SebX5j3HTE19qybARnqGpVp6G8d6lMZgis4CiWdqqh15qpBJmBP1c3lK/cFM1QCZWn4zrCxDUSt3AAUmkRuDf1BmWCS5W3rTK8SzP6fYvO88rUkbGVO4E3DbWwDNdhM5UEnL1FY7yoIEWAUgz58v73ni2ayxplkz9ECpWNcM9VGVGZNGg6Q6sLE6QVbcqw3w0q5ug1OoFzmTl6z1FYZiCFZq5Vf8ExpFRYmfvQQAoxlHor8yv8ABlPL2KnS7JZ9VITK1BBAuN+pEHYH8uuIbj3YbPswNPKVbCDbfpzxreWzYzFV1o5rLVWqd0e7Wu5IFGqpYgaWgMmqT1IBnfE0nEhlq1Q5url6QrQ4BrkG1OmhCh0Xw6g5meYtJMQuk0Stc+gPLaMCynZHPoT3mTrwoksU3Ig3IPrfAc5mdSaaYDPaRAESLwB5Gd+eNqWtkKNTM1aOayxFWiwjvac6zqspBFiNNuvnjGuCcCzOan7Pl2qaCC7BlQITBALVCF1HSPDPPlOKnGUX+w1JMBwzIV9TMEYgGDp2USAOcADcx+mLfwNUooUYGHjUZYqSdj0E9Y6YRwHNZjLk0c4jUyoPg0gEzFmc7iBYgxuZOHb0AQf5QoP08JBA9D7mOWNIRjF6o8kNt7M7JVCiovME6mJ33iOZOJ/JZjUSI8/rhjwLs/mKqCoKZKydHjUF12DDUZgCb+Vt8e5XiCUQ+uQ4sVMyIMGx57Y1xZeLZGSBJVK14wAVP3+f4YRVzKEhgYIF5t5/nhBb5FElmaAoG8mwF97Y08XczWMVSqBSen+56e2HuXuAev8AacdW7M11Rn1U2CGHAYysRIMgC3QH64bZJvCwuI/Ab/hbF48tinCglalM/UdR1xHnJFvEBuAfw9cP+/5g9LdfTrzx7b7qoRyJMfhOHKSYo2in5ik7oW06RMkzsQJ5Afy4lcvmu7gzM8h5TM+pGITLccOlKJAgEs2rYNYiTFxGowByGJPJ1VqVCgDNJBEGSZgSpA53sOhxyKfc3cSRHEM49Oo3DmpJUI/ipURS7KP5C0rF7yL2xCcM4xnHqE5lxUAVlU6ACsEAXQAdbAYu/CezNaiDVqCUCMNGmXAOkgkC3LkJ6jeKweCZpZqLRcUm+RombzHdAatiTqgCdpG2cXkeVrsb1j8L4kXx+2plXYAsAZ0xE+xFjj3J5tEqCSNFRt2gqhJmSNisATf88ScGmf4yshNgrSpAk3AN4v8ASDiV4D8P61Sme9dEotqNMaDqWZAkclgAgzIBgi04qX4GS2IXtO/EqTgVM+1QNJV1Cg6YBMoF0gG1hItir5evqp63MwdxAkg8lG0/r54vHaHs9xKvWWmKSLTRVLVu88DTY90pf5rHfT5gSJq2Y7LVqa6FBKq2oqwhgJEsBtMQOXLEezZGvM02vR3/AJN55MbrSidy+XhPHvECfLoI84ve3LEa/ZSq9GpmFztVKaMYorUYBSEBgabBiw6bQcTfZ8tnKi0xFpEtYTYbzcxNheTi35nsmaeValTclnqFiZIBLQNJFzEAe+JzaoxWknDp1ecyDNLVFAd871CagIdzLEBDILbmCRczzwxqdrsxQagqkRR8VMQBGlagEwPF/iOb3k4tvaLs5nFQJ3TVCG1Du1LAjSQdJHzbA2xG9k+w9TiFaKlNqdNR46jU7gXsoaLm48uhx7mGMH0nnatO99/1OPI6yuuB7wjiucz+VZqObei9O70qY0KVuqkPSAJ8KhdJ/lG25hqfE69GrTrGq1SqgkGqS0FlZWkkyZB68hjZsl2Fy+VotSyy6WYaSzmddyZ6AiSYAA6YhMz8L1qG1WxuXIOraBpUWiepxwdNkhHqG5e5X5qnsu3Ox1ZGngSVajLP+KquaRkenSABVZCkEBY0xBiwUAW2xJdmeGUM1UalmKeoaCysDBQjeORkHntGJzJ/DFhmxlw3h0M9SqijSCHKrAJljtIteeV8X7/8f0KVILl2elXAOjMzLBmGnxrYFZjwiB+M9uXLgXTvCnvLultfZ/JHNj1LKpvsYvXzw4fmVago1uXQFgCNBKC8ESbCDNsB4hnmr1WqvAZ7kKCBsBYEnp1xp4+E6ss1KvfViZepUWADzFJU+S++8/gKl2q7EnJtSbve8o1HCkqvjQE76OdpjzgYr7Nnhx7NrV60Pq28ktSWwvsHxGvQXMtlaNOtVIVSrsQVTxElUEF5MAwREDecNO1PHsxmkpjMU6ad3KqEDAjaQdTH3vyGLd8NexzK1TMtUGk66VNAPERqUhmOykhQdF99+WGvansHnKrzTVG3IAIBJMbiYXbfbGMs0f8AkLvy+vptx9epcYx9marzGUk/xj4vu7X8vbF37MZfPVMrUNDOLRpajUqIqrqdmEs2rQWOyqNtjzBGE8E+H9Svne4YPSZaS1K1R6Z8JIuignS/ilQwsYJ5RjVMr2PTK02TLhmLKFOt9yCfGDED5rrHIe+f2nK0tD3tv/Dqg6WlLzLbYy3JcRr6z9tqHMMIKs8eERsCAJnzn88Nq/EdLVFMiR/DWLrIZiIPmT6gjpjTsv8ADim8tXqMXOxSwAtaCDa29j6YhW+F1Rq6fxFFKm06yJZxptpG4M7yYsN8cN7Gj06nRWc+/FqVOnVOeGjSFpiiKawrFQqKAlxAHWYxGUO9ID1mLuzEMxjxeMkNAG99vzxofaDgBy+Xp5egpqADQgZdTQJYEkCAepgCehImFynYzOtRBFOXBLAsVWDNgJMmBzsDyN8ZQjOSer9DfI8aScSPoU5HzfdBHO3K/nBvhHD8xVU95SYCqslDUkorfdny8Qk7DfDk5FxUFJqZFQBFNMqSVMSTEX3i1jyxcOH9gmYasw5WbhKYEqYEam2NxePK+KaMU65M14/xTjK+GvmH/iTIilpIBAHhRbAkiCcWPhOeLDxW/mj7x5+f974f9t+yWYq1V7pJRVnvAJiTsADLbC0ct9sGyXY7NIJ0eHeNS6rC0g7Hy/uRh4HkcblsVnWPiIutFtMA8hyvvFvTDU92fmmed4/CbYT9oJ8N7NoYkQQbA3N4kT9BzxMUzYRTHt/4x0arOWqMeyedVdBYkkAqRAAIKiJ5naD1GNZ+D3Dk7qpmyCWdu7SeQWdZX/USv+nzOMRGZXSP4Z6/4h336eWPoHsHxTKDJ5ejSr0iyUxqUNcOTqaV3Elm3Axj4WSPvI6sixpeSaf3X/tImOJ9oKdOg1RPEQ+mnJjWxqBDpm+kMYLRGIbOfEfJ0mK6mLalUnQV0hywUnXEKoUT/mHXEjX7IUnfVUDOSzHSXIRQajPcbmxA0Tp8tziF4txHKcNrJNMBnYhVRRLOXCAkncKLlmPJR0xtGMHsrZHlH+dajnKmWqwSPDUUmxICmpDDoQ1xiy5/iqUWRW3aTOyqqiXZ3PhUBQTc3i2Kf2i4/QymbU1qiqB4oJuRMNC7nbkDh/kjQ4pQVg4elSc3RvFPdEASD4WGtWvcEDE6Fs3wLaxnxDt1TpGqzU2qItWKQpi7+HR94gHU5aNMzpbmMC/4pfMtURstVpLAKPURgGHeBlIZlFyoQ6RtLTtiQ4vSThmXR8rkVrVtUKiuFb5WZmNRgzuQFvuWMeoz3iPxGrlmFXJlRZyvfNqUHkqVKa87xbc32GBTx3SL0tq0i4cNymXRKlV1Zip192pABDW1EmIAbUSZ+vNxxjtoi5gKv8RFpEstPd3JqAaNUSoFN4j5iyATqGIDszxWjnKy0A0irSqU3AiQrISJUzBBA3m+NArZSnRWr3dNUUI7HSI1MYLbeUD8OWNJNXUt2SqS4ID/AIvzDslNsnUohwDrJJCwpZtXhECQqg7mTbEjwnPECsFAnSXWZgsASQYvvBt1OKgfiTQQP3yO9fvqiq1Gkunu0qMFhqrhWkSZWbnyjDXIdtftHEcrSoUiKWYbxBl0sAB4jIJUyouB0xLStqq/YGq3onKfa6vmHoiilQ92WNY92wBYooVSFDFFXvHMN4j3Y6ziQyud4kalAVqdFEZxrRW8Srr1KbEydPhIndSeeLbXUKhAsApAA9o/tjNO2HajO5bNVxl8q9VXRdLur6EAHi0KkEk6hJ1LGmPMpzi06SGvNskW3LVSmZdot3rJ7GG/QYhavHM1WWpQ7uq1VnYFqalFVUq6NNM3MNpYGozCCTYAWqHDu1/FM1VSiKNFyG0lQr02EXLOzM9hBJtNtpjG1UKQVQFUINyF2knU23UkmeeBTSVtWHuPdFKrDixFV+8y9JBqKAiDOkr4gBUtqOuAxMgDa5TUyVSp3neKQoViDBA8JkRPLf2xEdpn4gufqVMutULZaKuW7hyNLFnAqiPFqtokwLwYxWeO8W4xSZu8rBWqAyq06JVgAAJ0AuAbCSZw5ZFFpbWUscpK0jR+M9rKeXSrSUJTqCadIR/1NIZXYLZV8SkC5N9sDqdsK6yyZGq6alJcmCwI8WhQDqKrosCROoT4ZM5wjIL3SVXVTVamGLbkMaVNDpJuARTWQOmGnauqV7qIg19LSNwaLtA6SwH5YE4PavmRa4oR/wARNGsU7inJRjEHSXILAGIgTAPOxxH1u2DVHRaKlwmsVYQjU2lVULGpkALkmQDKAc7xOc7a5bJq/hq1XLlNVAIe7cWZWZms21oP0xKdkO3KZ+q1NaVSmBTYgvpuRGrZibyN+hxPlXKKSpXRJZDiueqVKRbKinRY+LUwDKPEZILTcFRGmZDTFsTfFeIiggYqzSwQBYF2MCSxAA88V/iOeq0+IU4dzR+zMz0hSkAhgqsakEy2s+Efyc5w4yPEcrxNai0mNRFamagNMgAq4cKQ438FxuB0thyjxKtvhfqQ6sFnu1lNahHzUhSJdkBPi1RCkwCqqGk/1J1Eq4T22pZirTpClWQ1ACpdbXR2aYJjSU0GeZw5z9PI8PomrVFOlTUjxlSzTPhEwXYm9rnFZHxZ4eWK967EuAkUKosSBeVuR5C+JbhVJDbj2ROZfKitne8P/TLe4BZV+hYn3xN8Q4mtI01IJNQkDkoCjUxZzYAC/U8sUHhXb7J0HfvKmosQSUGrSLnxaZI32jFtRaHEqVN1bXRVywMEajoZbGQVI1gz5csDjT8y2JVNkZxDtrTpGq2lqiIy93oF3LU13LEC71FAibhsAzfbV2Sp/wArWpQf4bujBWAamUMlQAWVmOm8aTOLHQ4VRokmlSRSCpBAGok+G7m52FycZX2h+IwrKKb0VRDSSszBmYyShAA0QR/FAtfmQJGKqLWyK2fCOzGYajSDdZdS3MrYgdZ5+uH+S7Y0yil2RW5g8oMdcUztD2pTMUKNJaR/hFjqYxZiTEKZP1Hpit/aAPuL/wC5/wD7YH0+e/Kvmhw8CUfNNJ/dL/UWiOTYfvliw9hM2lHP5epUo99DgKgidZAVCJsSGII+vLFcG376YuHwqy3ecUyw6Mzn/TTYj8QMejN+VnDHlG5cZ7WJl0LVaVemocoXakSoiTq8Go6SFMGOmKxTqcP4gjM71qkVRc0nUqwbUI8ExJE2i3ljRajjY4qlTLKfEgaQSWYkXv0/tjy4OuDrRjXxLzqZjiBZDqFNBSJ/qDVGf6Fo9jjZfhblaVDhlAKyy4NR7j5nYtB8wCB7YxTt7lTTz1bo5FQejLJ//rVjbPhhkVXheXBAOoNUMifmdiPwge2OvqP/ABj9djCD87JnjtVe6LEjSCIabSTG/LpPnjHuKNlmzbpUDDvQV0iWYwpuNPKwuLY3CsoiLXX5TEMvMEdL78pxXOFdm8hoY5ajSWnVHes6C7BiY0vuqiDYQByjHDHHDVrd7HbHNKMHFGUfC7NUsvmS1bWtQafCtJ2YgSsaVBIu+NK4127ySGpTq1hSdQVZHBlWMESI3iDacSNDhOUoaatJBqRtKuSSbj5QSdtvp5Ymmy1GrpdqdNiCCrMikg9QSLHG+XJGUtVHPFOKooPaTLf8m4KKfDKSmwaQGGoAg3xUuw1SknEqT1FcrSQrSZKeqKhSW1RsNBY/TGvcf4OuYplHYqBDagATpUglWBBkekHe45wx7Homhkc0IIgUx95jdpBEG/K354xxbTlKXDOieXVjUPQns9xSioIetTUjSTqqKCAWHU2FsR/EK4enqoQybmpMgk8gy8vMeWH1LJU6qlawSsUManRSffz3EiMO65RKbE6VRVJYGAugTuNgIG+JnFSi4mcJaZJmNcGqNT4hTeTSRarPVcEkFdLKRJBkEkfieVtKr0s8aNI5XM0KrBT3j1UMVD93ToPh5yJOHeW4bQdCuhDRWNIPiFwG1amJNww58h5QjO8ZVGVEAMyCBzGpkgR5r+IxpB1FKuB5Za5ORCZPIcTYJ3xyqOakuyrqU07yEJ8Qc8jsPwxD9qMsRm6ZWmanclWcAwVBYN4mjwg6bHnfGkNnKQdaWpdbCyC5gC50jZbbm2w5jETR45QYtrqBFFQ0pqMF1wQBpk3Us4E/eI5jdSWuSk1x6DhOUU67iqHaej3DVqi1KdNd2amxWN5DKCNP9VgMRp7X5PMKwpVNYqNpRgDBcKDAO8wDy5Yf57tJRNCq1CorlUsB5s1MGDy1K30xGcHyOUFWnToKtOF71gqiHJgkR8o6m30jFpLdtUZ1RVOA5aoc1nKiK/2ap4k1rCvVUItTRq3Mg38vLCOxfFxlmrLSyxq1i4MF0RgpJldT8zG030jGp8UpU+7bvCBTAl5bTpHNg4IKECbgjngeR4VSQkqi2MAxJJEXLGTvsJi2Mnvkc3xX5G3i/wALQVhOKcTr0iUo06FQPGmo2pe7kXLqB4o2w2+HfFaCLmEpUagY5o95pWQC4IU2PhUCkQeluuLjn84obu+ZUk+VjH5HFS+Fiw+fgW+0b+xJH4/jjdNOEtjnfKJLjPH8nXVsuxLN3gplHpPp1hxYtp0+kmJ9MZ7xPgOXGdpoqIgUBrEiGUlzIY+luUDGy53KLVUq6h1O6tsYuCOhH764ptL4c5bvHqaqr1XJIqO8mmh2RVIgDpawm8WOKhBtSba+HqbwzOMXGuTE+JZenTrVRRIKF2II2IJBsRyEx7Y2v4e9o6f2GjTSlXdkIpOadKQHYkySDZep5SJxXviF2By9Ch3uXLrUUTosQ4GnWYiQwB1WtY254sHwbRU4eDMGpVc3O5EJb2XHdnlCeJSXbY4oKSm0+404v8UcqDUpGlWYjUmkLdmBiw3iZvir9sczkVy1RKOQ7qq+hO9AUgBWVwFaZ/6YGwtGNozVBWHiVfMsoPI9cZz8YslTGUVkUBtYkxciblv98c+Jx1pb/ibSb0sxfp++uEHCj+/xwNjj1zhJ89kT/P8AgOkdcXH4U8A7nPq5aYpvFuZAHXpOGcxuB1+X/fFj7BZgfbUERKsBb+kn9MfFYftLqZzUZS2fwX6HsS6fGlaRZu0PE2khYFzfnbp0wrhWVX7NrgS6STM3IuMRXahoDtPIx6kxiU7EV+8ygU7q5U35GGH549N5KyKHwsyry2Zz234E2YzCMu5pKvqdT/3xq3B8p9moUssDPdpTQnraGP1xQu0tUpUplTcIOcEEMYOJrI5zNDMZB5Q5XMLprMVOpKqo5WDOlVdlUC29uYwseeeTLPFJ7LdcegSxxSUl3A5vI5s1c0uXA0VqlSmarPLEd0q6dTgstNXdyAggFW2G8bnOyTvSZ8xmWVKdOyU3Ygh9dMIe8OkKKZ0EBZPzSCxGNLzM+KD4mtqOyD+/OMU74hlny1SjSpd6LK8uqg2BGlnIUkay0dQMdizN0kGtkbRy6ZOglGnVeouovLlfuolIaQoAC+EgfXnibbN1V4aGpOyuEDgqoZo1H5Q9puu/njMczQzdDKZSll6YaqT3TU4J8dQtUsVYAANqmbXGwGNG7KZXNisuXzIp1aVGhTao+ixrBmhUHywpRWBAB8M2kAOXl3e+4k7Y3zWbztSorUqFRUpU3pq1Qz11lu8ZdTeCmpYSAHciSt4pczxPvga2aoFaX+IrNErrFQlVWndgrGnvEKLmcaZxCyOdyUf8sZJ2hWp/61UU6+57uYGrTEEk7ad7TMyQMCnq2SQ9Vl/7I1y+VqVWkk1Wb2GkR+f1xXGyecq06yU0DUKjVNdV6smoiVCsO7gsAQrBQqlfEeWM94dxvijs1DKVAgSstHSFF2dympnIkwdM8oMxbH0PRokUgjnUQgVm6kLBPviIz0q/X/QW4OjOm7IO4qfbM2fkNMUlqeEsQtSxq7eIU2VQvhgLLADDPssVFWhT7wuNZbWzBi38RqjXWB80iAOWE/EzgdbNVaRp0e9SkpZiKlNPExokSXDNfu2+USZ88Z7xHs3mAaSnVTpHV3tMN4UAcsAQAASdUbcr401Jwuctl8gbbNoThj5iqz5dxTULod9M62DLAJDB7KoMWG28nAB2GyqaWzFRnSmCxJ0oBonxFkUP95mPigsS0DEr8NeAtkeHUKFSNYBd45M5LkTziYnywXtFVinUVWCswdNbKSF1p4TpBBYyRYYz8SXCewtb4M14xxDJuZyapTQFVLDVLKVLoDq2BHi0j3vh/wAD4gEr0qgMrIQkcgQFP0k/TFd/4I7ik4qtKHu3XWCpLUxGrSxJCtty3gTyHxjhmYepkatJoy9ZloVYFkdHb5gdtVMAz5Hyw5ZIeL4S7q7+QNOrLw+TztXXQ7sGgzMalSpUE1dGZIAdmBb5aekKqxDb4f0+yubqszV866wVGhZYSBrknwD5zqsotCzaTcRREEzPh0qSZ2Bv6mcU/wCIFOuwptSp1G7uqzNoYCF+zMgLeIXLuscxBw1lcnWy+viPW3sNcjW7t1pGq1Tu1NMO8SwCsBAH+a3ti0dm8gMtRRfvVC1Rz1diGv6Dw/6cZplOz7a3zOt1p0ssymlrbSahApqdI8MAM0+ar1w07N8cz68Ry+XaqXpVmt3gJhI1Npf5tQANmJGxjFPHqelSV1f31zX5kN9zSOIccqUK7qVepGhaaKpCw8ySQCaj+AkAQBDdJxA/aOI06VMUyKSKDresoBJII3YsxOt2eNIjSoPPGirRALMAAzRqPMwIH0xR/ixmqlLIE0nNNzUgOJt/EBM6VYkWuIxEZp0kitXaiGqcUrsFTMVEqsocBqcmQaKU/FKrcsGawgThmMmcqDQm1N20+UuWt9cQvFOIV6Cl6anNN9sqUgWGm2hGRTA+WVqncWvPSZr5pq0PUK94QO80A6dXOJJMepJ2weIlNQ7vcTVuy2cB4mc06U6t9Kk2++QVu17mDttzwP4p5cPlkp7AsNuW5/TFY4dnDRqrUUjUhtIMbEHbl74uHa0d7lqdYyBAaCNixUSTPQwB5k45ZZGlOUf5b/Kx6eE+5jh7Ojq34Y49nF6ti1l1HQ4EY6j/ANjH8dWPEf2n1b/nZr7Nj9CJb0g9Y/I4svYKiPt1IiZAck//AK2F7eeK4av7n9jFz+GyE1ahAlhT8IJ21MLzvsPxxHTK8sV8TbIkos7te8LpsQSJJ2/mw5+GuZ8VdNhCuLRsSp39Rht2yommNDskkj5WPhsd5G8csA7AOPtBAMAo0wNgCrbG0WAt5e3oZXXVx+vUzSvGwXbWnFVSByK7f1GPzxccjldXDqCm4KLY/wBRtb3xXu3dASskgmSORItJjff88XWkqGll9JJBCaIPIANMegx0QivaJv4L6+REn5EQfaPszm6tKmtDNIXR2JNZDDISxUQmxAKrIiQPPFQo9luIIK32mtT1MIptRM93vJAeCdxY9Ma7mK6opZjAAk+2K7Q4135Ip02N/mkqPKWCscdsZGKKBmsxVoVsoA5bTpPitqqA6WLAC0g+gnGkcLzRGZr04EfNI6gKpEYqPanIlq9AgSRVAIBLWOlvU2U74unAstpNao3zPUPsN4kW3J2xmk05N93t+CLfCGvGeL0QWU1VB7twVmDPhsQeZ/viq8V4mtVgKbqV5qrzq9VHTF54plabqzPTRiFMFgJ2PPECOzFBKZqKDriRDGAfIc/ecWmiUZ8ua/8ATs6zd3rK1NbKPvFwDuJuNQj0GNjzvE6dETWJQDmQY9NQEexvjOBwHv8AiFNmqUgNSEqXXWdAWwWZk6Om18aZmSDYxGxB5+vlhT5X3DluZzmu0mULf4bToUFgShkapAIvzGK52gzIZRpGhJUATJ2Jkk/25Y0Gp2ey9eq/8FVAYyVkaj7GAPTFQ7W8J010o0hCswVZuJkBQZ5S/ntjLO7xSS9C4e8i4cF7K0amTy3eBtaprDJVdbv4rhWg78wcQHHew1ZKneZbO54MzlhS1alHWG2Qcr40M5bSiot9KhRIMwBG4NsV3ihas4y616aR4qimsWOmwuLf+0npOLjskjPkzvtBScKxqai+sFizlpF1sZj6YkOzef0ZGoAgfVmaYVGMAtAchmiwIpxMc8W3tpwhEyZ7v7o33mLyYsTaPSwi0V/sLw8VsuALn7XTckcgihjPO4LY5pJe1xl6o1T/AIbNA4nxJqQP8GobWKQR+YOKtnO0oqO00aqrMqrsqhjpUS2kseW344vVZwBJgDnJH64jEoUa7E92jKD82kXP+by8sdcWu5iZ32g4lUfc6V0aQqSF07mF9R+AxE8FzLLUoOkBlgqxAOklSpsR0YifM4tHxEySo4YAKpEGLAew9D9cVbhDjvqSlYHeCZI/mEW3jGHV05Yq51fLuaw4ZszNWX7qOI31FTPpBEec+2KrxHivEUca8nQWmCfEcwX3MiECKSfKcXY4jc6KRqLqUPUAsLkAeY2xsmZGV8e4zXqkCuwYAkhUXQBewiSSQLSfPaYwzyLTMczG8/dGLX8Tskq91UMc1I2AESIAjFPyT+GVI3v+n4RjnwQ/7kn/AG/ojRv+GOlzAV4G4IIMfocW3tfxbvMlRNpdpfoNBg29SDijO38S7R1vy+mLFlS7UKilS8KWUCPIsZOyjSGMb6QOeDFHWsq/uf5UEnWkhPtyTyIHRf7nHhzCHmPemf0OBrnIuFH9v1x6M4OcT/q/THzlHUM1YAwpMefL8MW/sGrnMjRp06D3hgQFsbjrMYqRoESSpN7fgPfDrI8Sr0kNOk7LTP3AUFzzJC6jbq3ljowyjGak3wVJWqRO9rM5SqVIRwyqdwAvr8tj7497FZlUzlPaG1IL7SpOw3+WL/pipnIUyxJTURfUx1Cf8pMDDrIpSo1A9NFRkIYMqhRMyD0nG2XqIzzLIr2oUcfk0l27YIwz1BUAaq8FAdUGDsV1aYAEkRiyPmaSZylT1A1YMgT/ACE7TAtyxnVTjtZnLd9VBO8OfKRtAWwMDHnB8+tPOrmaupyJE62J+VlB0gxaemOuHW4lNvfevTYylhlprbYu3azPEt3SsP6lAn6sTY+QwrsC6vQcoUKiqwDC8kb+IHkZxWO0XaUOWNAEgiwIVZPm0Fo674R8MuKnI0KtPOvqZqjVF7syqggSoBAIvJ5i/ljs9qw/1Ix8OVcFmr1IzaNMBaku0iFXuqgMyRMmBzMkW6WN80DSVlMhrg9QdsZB2s4m+aV1oEUiWDK5NxB6bXEj3xbF7V0xlKVJSwrJTCkxMFVCyDz9ffCfVYf6kGiQvtT2q7glU8TKNTwA0AfdC8ydv98WRc2Hy/eBpVkDiwuCARBAE/THz3xrg1evmHqiroUwBDtNuZ63kx540fs52oWhkaWUrBndE0h1IIIHyA3lYFvb2wva8PGoND9BfZ8zxxVWCRRNVhFwO7FOZ9WA98WXtlxsZdGI8VQglUgmw5mCPQdcU/s5xelS4g+aqgQ2X7lSJLDxB407aTG+8+WGnxEzzZpXGXtMBTq03sZLb7bAfqcD6rFJ+8g0S9CyfCHtg+fyrivHfUXgwIlGuh8jMr/pHXDjjFItn8tHLMITI5BHPtdVxn/wkzD8MrVvtJU0qyjUVJYhwSQSCNoZp9t4xbs12gU5unUW9MVFJP8ASN4BM8/zwLqMN+8gUZE9234gQTTBaIkw0ADnYHxH1t+mUdnOMVaXF01g91qCiDBOoiSOZ3I6WHrixfEriBzisuVYgtpGosV0gGYAAmSR6Qfrm9PszmtaO1ZSyEFWJLRB1C5vE4b6rCuZIWln012iozl3HL/fGKfA6tXXilalUqOaYR0Ik6WdWhTGxMa/qcaVW7a0KlAK2rvCAHULYGPFfp0/TGd9nmbK8QqZlVXu3dWgHxEaSHkREkkkX54PaMHLkg0yL98R+MvQpuUKd4fDSUKCxYgxLMYUTe0GAcQ/wp4uKZTJ1nLV6gNTUGJlgJcE+gnneeoxXPiEW4kQqkpTDh4sT8pF7735zFsRvYrhZ4dm6eZJ7wqCkOBYEFfCZ8LfpIi+J9uwLaw0S9DUvifQLZckC4AI9ZAH5nGMfCKi9XidPWD3UsTMhQwBZQAeciIxpvartQubotSVCAykEPEGRBmDMXxRuzHDDk6lJ+/qOEcNp+6fEGMK2xIn1nDl12BJbgoM+gOJZkU0LGfYSfbzxCdnaKvUepJJZAWEyAddQRJvMKJ9fTEZxftllqtIhS5YjbSR+JxAdjO1jUKuZ+1Wo1HD0QsMUhdLarA+IBSLmI98P2nD/UhaWO/jax+xnS3dlfEGUmREHcXvt74oHY3OzlQzsTEqS3ODvfFo+JPGRn6DUsuWBMXbw7MrCSCTyn2GM6y3B87oKPXUKREfMd55wZ+u+Lh1uGDtyQnCTIvO5rMtXZ6TVT4pEtA8J5CYKwPcY+g+zuTXNcHAI1l0bWimzNqbwsBfkLTjEKXY+mfmZiZuRA5+kYu/ZTjT5HwJ/EAuBUE6bAHTpAiY/PqZ5l1+JN7/AC/crQzMsuGytQ/8xRDKSCHV3KkEiCuggHrjn7TVp/xU9qI/ti98f0Zuua+Yo0tRH3aQX3Y/fMWlumE06YAACpHKybcueOXJ1OK703+H6FqL4B1K420i53Pv/b648+0EG3L08vPrgOWM9QOWwvJFhy2/PD3SSxhREbjfkOW2OF0jaKb7gvtRYjTG1/p64VeBb1gz06flhTOyGdJIHUAj3AHU/vbCkzOoCNO9vDsI6xOEFVsxZqkPfUekgk+dvbCFzBkypUAblSDtjgziI0EnoAPy/d8eVc0Jubg3jf8AP9zhIGeq88zPUjaw54WanKLjmP7nbAiJILH2O3r++uFVUBFi3l5D2OAVOgReI3jlz8xJxz5onYx7b9cGXJLpjWSReyzz/mm2EvThZDe5AA9vrh6kLQwaVerbkzc28+gwpHv4TbY4S9AAG58xEx1uBa2DU6CRJLRa03wnQ1Fs9SCdhOw5Dbe+FXiCQPxv+WOhdMimVM87jyv1x7SqiB4dXSRbkOX7+mJsrSD74i8D6X+uPA1xMzvYR+HPDmog3sL9J9hJvvgaU5ewJ9V8sNMWg8NcLZd+vuCeWCVXnmT+/wDbyx2YoqsaZB35Rt5Hff8ADCO6kkhpM7lv7bfTCsqmuQuVoWs3qAN9uZx7mkBIDGG2IJP5r64HXpEGSw8tJ3t5iYtt1wvL1xpMkR6Tfb15b4Q1XAWiOqqBFjzPpPp+WBqPFBBHSJ39IwuvJHhmTex9IFue2PTq0w1/Mnl0ubYQ6PXYAEMZgb73nb6YAWXkptz1W5yBbBKasZhR1EHlz5R0vgQSoskggDmDMet8MTSFKf6Q3I3v+/PC2qIsQoJO4lo/Lp0w3aswMCPQtz9/79MLGaqHdCPMnfffCodr6QghDMJH+o35ztbbHq00iYPuCB+OCrUG+lp8rg+x354VWqgmQNXO0Ai3OR1+mCwpAxRUjfYbAfsnAKgAiTfeZj9cFaowg6j1sTa3MA+eHArCLIu0TBJ67k2wDpMa6V+8xnpqBnfmD+74bFVO638v/GJFqmvYBerEAf8Ay2w3bL055/h+lsNMlxQxSmoN55WHLfYk4c5bMJBgxq3sD67xzw/r7L/q/LDA7H2/PF3fJVUEKkCShJncKPW4Ht0wLvNQ8Oyj7qgT0G5v5nDnMbD0H/xw0y/yN/m/U4XCFLkXSp6p8XpO4MnaAYAwsgSJUM3U9J5D3NumBUv1/Rce5f519DgYlyErUCbsSo/lWPMjcQdxgYlRIgCOe95nb9MPcp/h+364RT+ap6/9wwrK0gatT+SSJ2O35/8AjAgjLsIkbt/vy98FyG9T0/7hgPF/mT0/XDXNES4s9FYxeAdjHnMmcHpgRvBHla3liNo7j988PqPzfvoMDQXvQoyeZJnpaJ5b4XWkQWmZ/WLi3088EyvL99MAq/Mf3zxLe5T4OWrpIIJvYfvbCnqM1iDe4LTf/fA6f+KPUY8T539T+WHQ+x4tK8ED/U0bXg3wZaMbWERJuORgeeI+v8q/5v0xNn/CP+b++CWxEafYaUKLKIDLB5GecTAvHLBdDCVCKxnpt1HscSQ/6nov54TxHb/V+i4hyNVHYY062q0PPLSot5Wt9eWENVYMCSfLUOR5354cnZv3904acQ/wx/p/TDQPgcNxIndA8XBkW+nn+eCU8w5HhB3sABA5b7n/AGxHfdHr/wBww5TY+h/PDce5MZN7D985TVYqKNUx/ULAk7TPLDKpWS/MHa5N/MwJ3wqvv7H8xhi/yn/Of0xKQ5uth9TzMHwLb+iWPTbAcxWDGSCCLmbWt1/tgmX/AMOp+/5MSFb5B6f/AFwx7tEIlYTBHuF6W2O4wcVJBMLAG4EHzlR9PfpiMr/Onqf1xLZn/AT99cVJcGcHaAfajB0tewEgbEec+eAjMNz1Hz1L+uG+Y2p+v6HCqPyj0w6VEuVOj//Z"/>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8016" name="Picture 16" descr="http://konkretekidsbaseball.wikispaces.com/file/view/NAHS_Baseball_Freedom_20100929_Tournament_Team_01_e_Mail.jpg/200777296/800x494/NAHS_Baseball_Freedom_20100929_Tournament_Team_01_e_Ma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273962"/>
            <a:ext cx="4431263" cy="2736305"/>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18" descr="data:image/jpeg;base64,/9j/4AAQSkZJRgABAQAAAQABAAD/2wCEAAkGBxMTEhUUExQWFhQXGB4YGBgYGBogIBobGhocHxogHB8fHCggHBwmHxwhIjEhKCkrLi4uHB8zODMsNygtLisBCgoKDg0OGxAQGywkICQsLCwsLCwsLCwsLCwsLCwsLCwsLCwsLCwsLCwsLCwsLCwsLCwsLCwsLCwsLCwsLCwsLP/AABEIAMYA/gMBIgACEQEDEQH/xAAcAAACAgMBAQAAAAAAAAAAAAAFBgQHAAIDAQj/xABEEAACAQIEAwYDBgQEBQIHAAABAhEDIQAEEjEFQVEGEyJhcYEykaEHQlKxwdEUI2LwM3Ki4SSCkrLxFdIWQ0Rjc4PC/8QAGQEAAwEBAQAAAAAAAAAAAAAAAgMEAQAF/8QAJxEAAgICAgIBBAIDAAAAAAAAAAECEQMhEjEEQVETIjJhM3EjQlL/2gAMAwEAAhEDEQA/ALRRlMjShgmGtBA6+3thX4l9pPC6VQoai1GDQTTollHWW5+22Fn7TeK1KWTp0gdP8S5Rm/oUAuPeQD5YJcP4BkCgLUKJssaxtCjlhOTIsdD8GJ5LY5cJ4nkc5Sd8u1NykhoUBlIFpBuB546cJ4cjoGKqYJnzsI54SuKZOjSQ1MqlFMxS8aCnpDMF+NCAfEjqCCCPPcYPcLLVKYrKfCSBH+ZQR+Yv5Y3HOM1szLjcGH6nCkEEoJJvcgDy3xuOE0rSkb/eP7jEJUcj4o23W30OPHytQk/zBJMLY3Hztg3wFbBnG6K0zV0E+GI8vEs/ngF/FVL+L6YJ8RZwaqsZsAT18S4FqMR5fy0OitG6Z2pHxfTGfxtTr88Qc3nqVIKajhQTA6n0GNqXEsuzlVq7XLEQANyfTzwu5DFCwnks+71CkqAol3P3QdgF+8TiTXz6a4p1A/TwgH9sK4qFTVYMgqNDKd1KgeGPVSDgfSzNZe7bT3kzqKkAKBF8ZzZXHxoVscl4n/SfmMbjiw/CfS2AGZ41RUwDrPMrt89sQ6fajLMYlhy1EWnnHUDrthlzIaitDQOOA2FM+8YXu03at01UqahG0yz2JExAXz8+XLEyiPQ9I6HCLnKZzPFQmwVgBNp0A3v5/TGxcn7ChCPLaO2V7NZs1O9H8oySup21AciSDN+s88P/AGPz1Zu8y1Vf5lGCvM93Y3neCZB5g4C0MzV8ZFEnQARB3uBymP8AzjjWzlReJZSuAV00h3igz4WZgNRj4NoY2m2BjOTlsoyY1wLEFFyJ7t45ELyxxeiR91h/yH9sFsl2gpIioZ8ICz6Yl/8AxDR6/wB/PFbgjz+QssB/fLHmlObfIA/rgvkeLUl1r3kAtK3E398R0q/zWqBlabDXUkKOZgfF6WxnFGNsHtSp/jPut/8AuxqaC3jUfMDEviNcCnWJKz3chhG5K7dPTC72j4LlxRq1GX4VJlmewt1OMaNX9hCvSQb29YGBWY4nlls2Yoj/APYv6HEXjHZzhxrRRo5cIKeraxMzEnnBxGo8BUyEp0lvaRTG87ThboI6P2lyK/8A1NM/5ST+mItXtVlbhe9ci0JSYnre2NwpUkQBH4QP0wP4dl37/NMsgFluTay4xuJqTZY+SzE5akQCAUUgEQeRvhe+x9f+JqH/AO3+b4Mo8UEvtTB+S4H/AGPpFWt/+NfqTheN3Mol+DLUxmPJxo9ZRuQPfHoERU/2i8Hatk6Bgnu8wrLFzDSGAHyPtgTnuAUqhaq5dyJICgRMW2vviwuO1aS8Pc1TpAU6DzNSYphRuWLGIxV3Es7YgsyqLMFJBAUwwB5HcHEPkW5I9HxJRUHYc4fwrLVqzZikTfT418K7CRBHxC+24Iw28ABWmqFYC2tNo8II5XCgxiu+D53Ll1FFgSNXw6rJp2aWhjP3txi0+yFQNTJDArYzHM2+hscFhUrFeTJBAC15JBgwLEHncTgdxrin8NQbMVNTAGAsCWYmFVbfXkJOGXSLHFIfbH2piuMsh8FPeDu5En5Age+KZvVImirZLy3aSvXNQsKZmWKIoB0gz4Zu0Re4m8RiWM7SOmCRqAZZIMg7bc8IvZGnVrVVZAfAbkmFEiII574n8X4dVprZSQjMRpWfCTIgjEcilwfxolvRWrnawqhtCKFWbaQwG3nM4J0ey2UGip3oa8Allv0AiI223tgd2fzFPMBmqAsTCPpJkGn8LDzwbSjlyujum0I+sMjjYgAkMGlnndY64W7uiuNcNCrxqslA6NTFUcrI5Lut/SMBc9njTQNTae8Jv1AksB13H13wW7ecRp0swoUKwK+NZ8SkBQuqbiR85wJ4Rk3zgUExprhQFkhU03joOernbDYwpcmA5NvhE2TKZyqoqBQRvqqLuDsIsI9AMCM5mq0w9IkLOpSpIE7kW8P6Yf8Ai/F1psuX7l9MAK3I8tsDP42l3mhmAJtB9RY/30xscz7oB4Iemdvs/wCImoGpTKqoKxMiD8JJ35Xxr2j4PXp52lmKaeFXQyDOrUw1auY5jBH7NOCs9fN1GladNu6UDcsTqYf9IF/MYdOMNl0NOm5Y1CDCU1LMdQC7C58jtbHS1ckKjqVPoWqFItOll8WoEEtJ1CADe/l0wf4V2VIqVM6zgk0zTVVKspVYUXuJ1AtIO/S4MTMZRaRLtRqpI8OuQfeLe1/TDFwTN0my6pQI7vTBSQStpk/1TJPnOF4NS2Nyy5RXE6cOyupAdKmS1zvyH0x2fKqFugP1Plt54zhmfoU6ek1kLBjMGTBIOwnG9Z6LkAODv8J3i/58sNZHfoHcKpDS2oKYPkYsLRz2xMzFAKhYhP8AKVF52AIv7Y5cLoyGNrNvPpFj+eCWazNNbtpM3iNht8pwLoxtiR2grRTKqimpWbQgAsu5ZvYD5kb4UTlc9UZgartuNO4InaIvhv4+S2bUrCqlJyvManIUb9Av1wEyi5oKxSshrhwVBK/ATcwbnrhc5NPRfgxx4JtEx8mQV7xdHVVsSIs2k85GItbLwbSfW5Hn0wY4xSqGsi1CpIpiQPxS3ijkv644GkRp0idxBP5mcFG2iPyI8Z9CnxfO16JBp0O8UgSfFqF7+EcvPDlwbtnroAUeHSW3LuqozBbEswEyek4FrSlltF4joZxmXzStUotVAL/dF9JJNlC7cvmcdOVehvjw5toZs6xKOSgWabHSNgRTJKg32IwP+ylirZg3+GmPmWwwjNZbNUKopVFNRqbU2IkEOVgEjyJAnzOAP2Vv4MwxEHUin1Ck4JR4tGzfqh9NRm/3xr3Xz8hjFrY6K39jDlsU9Hy/nK9Wqy1HzFSpoYMBVYmIIJI5Dbpi3O0XZU5icxl1lnGsqDAqSJt5kfP1xS9RyFJ8iDi/eyOupw/LAsQr0gCVYhpEiFI+GY33GNyRszFKloAdjuydTvFZ6YSmpBIi7sLhT5Tv8sK/bHimb4fxLMrlqz0lqOKwVY0kVBeVYFfiBm2HvssxXM16FOs00vgVzqFWmCR4uZdWkaheImcBPtq4PK5fNRdSaLx0bxp6wZHvjMekZOXJnLs39qedZXXMLRcBYDqpRtXUiSp9gMV7xyurV6dSrJUsdfOxMnE3hdBUpkKZZ7n0jl7YhcRAaZHkD6gfrgeVzHQhUbHriBq0lpjKhO7NyBcgG/v6ziZwhM8MzRVNK0n8VRmAI0gkHc22+uFDgue72ktMtDoAsTYqPhPXbErivFXpoHdyzCUorqm56dFBEn5YnUXdFkmuFpkTs/XK5mstIwGqVSntUOn8sNXDOP1DUK/wyCobF5Mk+nXywl8BqrTIjcGZ+Un54snJZvMNnVahRQlaQmEEMGpFg+oiA+vSBPLUOeGuClIl58I0VR2tpn+LzWo6mFVlnkYOmB/ljT7YP9hs/wB2xo2iodermCqR8iPyx1TsJxFlM0D3gkkMyBmY/FYmDJJvOJPAeyWZGYBahVpmkGYkgaSdJAAMwSSeWGTVx4g4p07CubziLVNV1Vgo/p1E+XTAbLUENQtogkzfqfnf9se8WqrGmTJafhF+u4m2JnZGlqq6tJemniIUTsJAW/iabx5YkjjZZLIuI+dksiKVMiIeo7VXmZ1EwLeSgDHvCq1LLV8waxVarFYdjEU2HgUE7eIttjpkM4rOGQ6gVJmGB9wwBGI/a7gSZkK51BxCsFPx05JZI2JgmPXFTjpV6IuVyd+wrX4oalR6VXLslMKxZnHgKKN52vew+eKp412oo5Ze7yoV/ExAckjQxNmgi39MybYm9p+1FV8vWoh28RSlSVQQCs3Lk3LMIUjlp88EuG9jMpQojvaYqVyJLGYnoBtGFTnFU5bGLE39pV/EOJZiowZgKbRA7tdIg3AiYj8oxLy/Gq6U2AZza25jr7Hnh5zWTphpCC1rjHuRpITp0j5DGfXXwG/Fr2Fvs77U0s3lzQJH8RTGohtXiUCNSnmRIt54bVpd4pEQAZB2FrXJn5YpjspTp5bjSCIUu6qATbVTaB6Ti2qmYJ5mxsOXvhkor0SvHs04hS8FT7zLebcmvHtyGFJcyiGoz16aCBdwovqmLrf0F8OK1YMtN9yOgF8VFx8rXJqvq0ux0oA1hJKgdAFiSbk/LAPHyY+GV440O2R49lszVK08wCTFmVxMCAAWXc32vgrmKajQJMS0gyCQIiD788UYFdKpZdYTVvBErPtcYt7stxFTl6daqhqS7qQDE92QPFO9iCfXDeKjSJcqk/uZ7lcnJAJ3IEub7jaI5WwuZynpanUIGum0iWMBqbG/zGHTJgu1N6dOoVAUMTpCkgm8nYX5dMLfEeDVKAVamli9WoZQkhCW1AMx56TM2G/TC8q9of4cqe0NnCeJUlo1mGhU0Gq5pJFmUzZplp6GCTywN7BZgLTryQpeuWVSROnSIt9PbCb2g7Q5gaR3mlFSEsP5vm0CydBaYnCsOKaQACxKydU3Y7sTOwO0emOUJPYzJKLdH0PUz6U1LVHVFG5Ygfnv7YWOMfarlaJC00qViNyPCPbUJPyGKrPFmrxSrGWFg0mfK/OOmAzqQSGuQY9+eGqLTpiJfJyzNSVvva+L4+ybOd7w2mJvSqPT+TB1/wBLDFAVmt7jFt/YfnfBmqZOz06gHTUGQ/8AauHy6Ew7JWXhc2+bLLRXL1HSQ/8AiEuWIYG4BDct7dMOfa6hRzOW7lzIq6HXTuArK0zyn4QfPFVdqMlUXO1+7Uy9WOcQYv5efUe2HXg9QwoktAVASAIVRCj0kkx54ROTiqGY423ZtW4Jl1pGnRorTEGSBLQTzJknrvius9w3xaTy25bBo+eLXzNYd4BMX+RGIua4LSqnUFAbmOXnY2g8xzwlp3ooUtFQ5ThFRdDaWGmBJ3BmIt12xrxDhNQ1WdlJjT4b2mPl1gYtP/000R/h95T505HiG/8ALY/CwiQjwtrMNjMK0MxSbuFuWBdmUhgVWAkfi89vPBXI5zXGqFDsX2ZSstQ1AyqNLBtgRNwZH9xhvqg0iqI5WFDEg7RsPQDEDilKrSohEsHbSWmY5ifr9cDeKUO4qEvm01NTKhCGmSwg2m1o98TyvkGlyX6J79rMwrBNTMDIvG0iD6xfBHs52hapJqRy1C/TxAeRiZ5EjFd8XzDqwYwulVkz57Tz9MTODudBqI07CATa4ufQgYNuSVi3iXo4drON0l4gy5jLxSBKyGuwBgVW02IP4enXB90C6adPw6olhYJTEF2EW+EW9RhU4VObz+ZqOJ0CBOwGoKoHTY4sFMkKaVBEM61AJ5Kg2HqcW1oVyYT4c4a5JJNl0jkeuDjOBv8AT9MLVIqqqpaJC7bhQJaPNiQo9cHKL+CCAAQRpAEr74JRpaB1exM7a5JKsLTQLWJFbVceFDJnkWaGjnbzx07U9pO4lQqk+b3YWEhYPMgTa5jBfieQL1AZgaVt1u2/sccOOVEFNlrHTHxFdyAOZ3I8j1x5uR/dTWj0YR/5ErN8VcUu90mGOkCLz6Y45DN5gN41aYkwq6QCLfeJnkTFjv1wR4txTLCio+EASVIJgsPCD1tExtiLw3OKwUgQSDvHL9MatRug5K32TMvk1PEsrV0qWi6nmxlZ9gdXth8yzAEHcYWuD5JmqiuAJQadRI8JqCNukEn5YYyCJBwyDtEuZLlo65ymIYeR9tQIP5jClm+Kpl0pZMmKiIoYaPCzhRJDbE8/c4ZszVIpknYCR+2FOpxGmxoMaevQkS0apUH4p6HHZDMa3QJOfpVappMNc/02H++CXY/hz06Rp1TqprmZUciCra4O+kwgI6qeuB3DiGqlgoAnVI6E3Mgbz0x52QrVv/UcwlUwCS2lmsoRiFjldSMbj3YeZJKizqLtq5wORtAPSOWF7ttmTS7pS6d2VeoVvLEGQTy0gza+2GjhgWp/LY+FvhIixHQ/piuPtO4TVqLTqoG1pT7uqo5AOSIvuC3uCMOmk42T49SoVXmuPBTepAPiMkavvE/SJvbAjMcMZSfAwLWvExzneAemHrPcIqZfKroUQFH3iGZjuTHOOeAlTWKJq3Mbgkk77ydxhUMj9FKxqhXrZc0yGINto6ncTjzPPLBo+IcyOVp9cG3WrUy9fXOkKSJCwCt1268jhn7C8PT+HV2o0nrnV4qtwKeqwCnwg2BkX388Pg7dsnzJVRVlc2M9RixfsarxWzI60k+jn98V1WFow2fZfnNGc0DarTZfdfEPyOHSX2ki7GntlndOZqLeGCvI3GoAWPt9MMPAVju5m0EnrH++Ev7QMzozlNRc1Epj/Www5Um0oW5bAwdxiPJqinFtMH8SzhWrRQm7O87z4Za3naPfDLw7NNzBnn+mK+4jnS+fpAMQAhqSOr229jfzwyDMutkM+uAemmMStDeWm4MHr/e+NaankVkbkCBB6wN8LVDM1T98TyJWQPI354l0eKMvhqL3Z6gkodtm5nyIwxO9gPughxTLFwmk2VgzdJlYJHMAavc4XuP9n6VdjoXxO6u5PLSCBeZ0+KdPMx0wzZMHSxqBSCYKzI0kXWfvHnPXEbOVe516VDGYQFgBpNw0nlFvXCc0XFqaKcMk1xYldseGim9LTEU6a2NwJBHzvjnwnLqlOoQt9Kwqj4isBQLXYgRPucQ+KnVWJWkiwY8NUFRbYDRe+Pe0meajl9VMlSzKNQ+6N9/yxkbk1EZkcYK2MfYnhaaM3UEHva7KGjlTCj/v1YNcRJ169/CAAf6yQxwO7ENo4dll5lSxO93YuZ+YvjTiGeLVFCAsxkAeX5ADqdsei6ijzU3KWkd+Ck6i7n4PCPUFv39bLgnmA7TJgAbbed+gH4d55c8cey+VbutTwInx7BmLSxWeUQurc7xiTnFoUwzGAoGowSYHV2Jj25zjOVqw2mpUS6oB0qJLaB4eZty+eFXtjl3OX71wRAKkdGTYNG0j8sOWS4V38VHGlAZUx4j007aR54ncUySVKVTLoqhDTYEEWLEWn0MGcSyx/wCw1ZuLSRRfE+EhETWtSoWE61C6ZPUliT9Mc+HUTTfu9UyAR5b2xO4/witR8KVYRbENJKHmJG4vYnffniFwrKVO8FNAS7XaoRYLzMeXrvgPyXZRKdbLM7JMoD6jCkhZ81Ek+23vgwuWkCpvTgMrLsQdrcjfbCrXOikKaSFURPUD923Png/wOq6UQmogQi77eEDBY6RHkk2SqOamqgAsVZgB0UgE/wCrHnabKCtl4UBnDCDHWx+mJ9PhWqoKiMZVCon8LFSZtBMrvjTOUao3BW0SLr/tg5q7szFL9lXMjo2mIA5/ngzw5FqHVUpzA0q0eKD93VF18iCL4KZvgysdc6ZNyRb26nyxyp1BTsFa48MxyJtf5x54XjxW99Ds2fjHXZKGRqU1nLMxFpp2DATuvJiPnjXtBxpczTVQQj96oVgoLaifguNmBgzECTgbn+0oyyGo17alAN2PTy82v6YRM72iq5h+/bQKxKuNAgDSfADzaYux38sUfTSWvZKssnTl2PnaHMLDTBbkGNhy2nlgFxDjEgUhS2UgmQZJG55ASI04Hf8ArqVj3hFibj8D8wRzHTEBjSZyeQBLWgAAGSemJODvaPSjJOIayiU3pilUIp03b+YrNHwjUVB84A9DgomZDOe7NNSBsxBWNrHYxAj1OK07SM2nLtJNN6XeIOh1srT1Nh7N5YDU8yRzxZixUiDNk5M0ri2CHZrMGnmqDDk/5gj9cDiJEY8oEhlI5EEexw99E6H3ilM1sxl6wIIR0VpvYOG/fDrT4R/EMZcMyRFMVQsDkDpB0jzEn0xXnC61j5cx6HDjwHjBBgoi8iFHTnvN8QSu1ZbFapAvP8GzOXz1PvF8BRglUFirSdWkE3BHQ33N8MpBVdR3jlg9T4nRq6VcB4M6SAQhAI1E8jHn8sCaPBKbfzKdRq1ImUBYFo8tpXod4wOTe0FC12b8MqGwP1vzxPKKZDAsDBgixjblYgjAmrTcNPdmmo3JIsJ+95eWJNbiAA8PLrgoukKyx3oMZfPKigG558r38jPsMRuKVw5EMmpV2KwL30m5JFwcLeVzne1W1NZdp5x08ueOnDXFQ5okgaHR9W0BqZEn+nw/lgcs3KFBYXUrkB+J5qt3pFRFEHcERvyx14R2g7mpTKwZYq6mYddDSrDYidJ8jiFxDLHv3WqdDTYNYsIto9r9cBOIVP5gIsqbD13j5YyEdpjszTjSLJqdoKT1wKppNScDuIp1FtzXUH0K4mDIANoxPp5bLCf+HQAxFyTpUyDJ3PpirqNMsyEiA03HWxP/AJw0ZLj5TwaiQORP74p5/J5/KUehorZpBMoCuyzyNzfmQcFuz/BqYE1ERtRDhd1CpcOQbaunoMLOTr08w1OnMO5gaehsSfbrh0qHwgLz8NukwBHtONlNUMUuSJgzxdpBKoDPqB++2OObznc0qtUgu0eFBu7NsvlyvyF8dKdOIUR68oG31xzz+YRAFA1uLg/1cr4Wm3tneiqe0HF8ylJauao0nZmIDKzIyiSQsQVYQIB5CJGI/Y7tNXrZgr3CLl/wrOoEc9bXJ8iI9MdftXzLKKdAnxMhqt/Ss6VPqYOGjsNwRKVIACx/Lf364ykl0FKTJGdywYKB991X0F3I9fCMEqdPxOP6lI9IH7Yn5Hhyn+YVEliR8iB749ekBWM7ED6GD+YxnHaAs616ppjaQSNI6sbAY6084xBDBWGx6YjcQfVVpoDIQMzR+IeGPWW28sa6tTbyBI97avlsPfBewSDxVAoDXO5XVYAc56RivuM9qUSVpnX1Jus9RN8PvbLK6slXbaKbHf8Apv8AQY+c+KV21xO23pFh8sPW9A18hHi3Fe8MuZ/v8sQG4iQDBmbbbR+mBs+eMVjhnEwNdn+IItcd9/hP4ankPxeZGPanElq1GC0zoJ8NMOfEPuhrTymB6YC4k5FwtemZ0rqEn8IJgn239sc4hxk0EuLZis1NKdaCabPoECQrKCR1iYjAXu5w5dsOE1aSU6jqhCt3YqIbOseCRNjEQeeFCIJxy0Y9nlTqNj0xqgKkE41RzjsX1jSBeRHqbYJgjx2B7LZnPlmpkU6QbS1RhMtE6QBuQDJvaRiwqv2WKt1zbsw31UxH+lgfrg12YyH8NlVy9Equkabi+sjxtPXVOOecq1Vb/EiDqB84i46jljy8mXkyxYp+ivu2nCM3lKQpgakdu7aosxGkFVvddQ5+oxwyHEK9KPiAjlf6DD9nMx3ytRqkkVEKAqRIa0MJtqBv88U5W7R5qlUqJrR9DskugBIUkC6kdMMjH6kTo5XF7HpO17VFqUmIIZCvmNr9d4xlXMlkUjmJPrz+oOEzhHFjmK603RFLo661mxClgYM81A3wx5etNMzYhrj8LH4x/wBQnznGShxNnPm7JHDaUkna5t59TiDlqfe5qvli2lKypUbTYnuGaBP4fHJ/yjErIVoqR1H1Fx/pnHHhag8Tj8VFxbe7ID9CcavYr3sD9rgz5qjqkqBTZjv8UQfeY9TjTiCAuQqgCSY9Tgr2sy/e54C0Ew2nkqkOR7aR74G52sia6r7Am3XoBhl6RyfZnCcqUd2dtb6CRJuBNrbD23x6WvJ9ca8MDd2zP8dVgzeQE6VHkJxwztSPCOdvbn9JxzVsBBfsXnCeJZVSfiZ7Tue5qBB5Xj3xc+WfT8RtGoev++KA7HsW4nk4kfz0Y2+6pk+0CPfH0FmFFhymPQEW/LGzVIz2dWnSBHiOw6Y9yuTAMzJkX8z0x7ROPM9mNCO8xoQt8lJxiR1lCdu87/E5/N1BcAGmvkFKooH/AElvfFv9g07zIUG5tSX5k3/LFIr4rmxaXa973H9+eLv+yStPCsudyveIf+Wq4H0jBVyCkNKAQW2A29sCqrz4tyCf+lv2MYJZypA08+eBlLnO+OaFciEurvaoT43cweixqLeg1EDzPliQuwCfCIVT1jn6c8a01LVagFgQqlgb6QPFHTUSB7HBNaAF4iLL++MUTmyDxnKNUy1akhOpqTKpH4gpI+Zx8qMxNyZJ3v164+vwQLjcH5xj5V7VUUp5zNUk+FK9RRA2AdoHtt7YfDs69AZd/wBsG+B9lczmvFSACA6e8dgiaugJ+I9QNueNey3BxmswlJiVX4nI5Iolo8454svgfZmln376rNPKUpTLUhsEFpg21Mb6ue+MyZVHQzHjctiW/YZpCjMU2JMEhWhTzF4J+WIHFeytekneiKlMXJWZUbEkfh8+WLcr8FUfA7wNjI1DluRfA7hE0qpp1m1D4kqgASD4SGGxIO9rqSMSryZexzwKtCfU4k1bhRoswLqLC5J7pphvPTcHCco1QR0xY3abgCZeoe6AVah10xPhVtqlI/0tEoeUjFcFSjFSGEcogjyOK4SUlaJnp0Q8TuB5dqmYooqly1RfCDBMEEgHkYHXEAY7Zauabq6mGRgwPQqQRHyw2XQK7PozhuYnLrUZ9IKh9V9jcHrgPxLOK0v3o0/ivGJ/EuG0M1lqcVSqqnhYO+kgibhGAJE8/Mc8B+N5GiuRQodVMPqYmQWUWaB08seLxXs9aDYFzfE4Q90dUS43nwjpExbCVxYRm6kMraocwLBnQMR/yk+hw5rlMrRJqrd3BAOkKACI5eWEHPsor1O7bUn3WvcAWN+eLPHXdEue7RK4DWjOUbyRqX5ow/M4cC3j6ahB84EqfXCDw2ppzFI9HH9/XD47jfaL/wB/lgs3aFR6Zqauhg3Qz+h9oxvkqgHEqJmNSuvzFvcxjhnQDB639sRVqFczk2MwX0+exB/TC4nWMfE6YNWq5I8IgnkJu1+YAG/nhBev/FVwBPcpdbb+Z9fywb+0PjBL/wANTN5mqV6nZPSLn2xC4TlAi335+fQYZFcY2wW96J2YrQI6D64XMxWL1CBtsfeP798T+JVt52wL4VQeoxiQG5xyODiqTZjHP7Kssr8RpluetKftTYmP75Yu3i1JkWRJZVMgRLAXt59PfFT/AGYU1XiKQJFKjUKLPPwgH6n54s/MPXZp0gE+eBm1RyWzrRzaMNSMpEWjp1/2wG7VcRIyWYIgKEZQep0mfYYjZThrCu+hgBUHipi6hy3xj8NgbY1+0PLhOH1DHgULTUbameooY4XF2a40ynMsoEXY7DyiIi+/LfF3fZRCcNpjaalUj0DsOfmDim6aVAfECAL2ibm3qfyGLf8As3qa+Hops9N6i+zVGqIfQq4wyPZ2ToZGzaVCYkEcj/e2PBF74iV6Wr4DDjbz8jjrw/MK428QMFYuDjn8CKs34ImqpX8qkfJQf/6+uC5oBjPIcsCOz2Zp6qwL/wAypUNQiDAU+FBMRMJOD4ojfB41o5kPPsEWdgL4+R+J57vqtWqBepUeoZ/rYt+uPp7t/nNGRzTgxpovB84j9cfKzCIG8DDI9mrobuxdIrls3VFmfTQU8xMl/wA1xYLcXoUQtFZlAEIBEBgBIvc26X54WOyWV/4GnNtbs59Naj8lw5VM7l6zqzWeL1DsOhI21EbW6Y87NJSm7PRwRfA0q8URQCx0g3Bgn8gcCuMKHEqRdXgjrpMbjbBTiWTpO2laiiV0IwbYwehs3MTzwMThS0AVNR6h0ufEZAlSDE3/APOFpJbGP9G3Fqy1aHj2hTPQlV/XFb9q6DKysRJjSfONjOLDoUe8okEW0D0+Ec8Lua4cY0MpqoDKwV1rvY6rMP6t+Rxb4z0Q5tSK8wy8P7B8QqwRl2RSJDVWWmL7fGQefTDV9jHAaL1f4iuoqsp/lUiuqy/E9/DIYqAD0PQYujOZBalVKq+BjEllBLAxa91YdRtiieTiLjC+yveFdh85k8i9KtUpsC2pRSLEoGHjklRa07dcQu0XD6joIVNCizWEDzvc+cYcOOcUq1qhydKgy0O9Sm1Ykw0eOoom7SBE+ZvgD2n4TUJcgkASfIScefm1kPQ8f8dijwDJU3qilVlkIYkA3Ii3OAJ98BO0nYyvl6jvSQ1KAghlIJAN7gXt1wZy+RzVKoHRQdU0tRixMMN9p+H3xaWQoqHRHR1cKpdhp0B9JmmSGkgRtpiSN8PhKUeiXK+Uj5tyzfzEM7Mv/cMWC7iCSInYYsrtL2XyNZSXoUw9v5iqA4IgjxLuefvirzkVZ3U1XJRiDPObg+45Y3JNSMUWlsi5CtqRkJlqbH2VjI9Y29xjtW0EUwWGtKlOoBN4DwY9ifpiDUKUaxNMRTFqzt94n7oPNpvawwRq0VPdCAWNdAp5/EGInkCFx1U7B7AlOkXqvUO9R2f5sT+WClWywPL6Y5ZGhBY8gxEe5xG43ngggXbHXydGXQI4rmNx12+WC/DP5aCmHDEwYnY8/wBML2UyVSs8L8W5JNlHU+WGinl1K6KyKrkwrbgkjkfuk4ZNJKgYuxp+zbw8SXwzOXqjT1MpAxb1Lh9VlPeMsHdSJAHScfPHDs9UylenWpE66Tagp+8I8Sn1WRj6P4dxGnmaCVF+CooceYYSP29sYkmjZfIraKNDNA0kqEVYpeA2WWsw1cgTG+Bv2v5g/wALSpawweuOX4FLcrHDl2hyYejIBBR6dVYtek6vFuRAIjzxX32zVxrydNZM944g+aX+p9pwPHibF3RXbIDPxCZmOmmbX+uLk7GZhf4amAgSppAJfVB8IiCBpNo3xUDVTpZhC2iOdhyH0874vTsnlymXhyjJbyGw3BtjILZmRk90BjWNLcm5exwP4hw6qGFalBdbFZ/xF6eR88GqaLcIysvSQY9MdaWSW5IkHl0wxwsVF0wVwrhncU4OqoWd30hRbWxbTcx4QdIvyx3p5xgYNNlTbafmcT9Apjchfw7/ACxGzGd1WS3Vug/fGpJGzYr/AGl0Hr5Opl6Ma6rJSBYwBLguSRfSqgk+nPCvwjspkcigVqaV6zNJq1qakKLfAp1BQIJg+KTfaMNvFM+wq0TTI7pVdqh1XMgBAQd0mSW3ECMBMxlQ1RHdi5bxJF6aqAZgTB3iI9ZwcejE0DO1Gc1pWqqIMAqoEQLGPkI98ReF5anXVK6AspkMqsV1bbwQA42v1OOvE38DTzAt+eFHg2bqUGYU2idxyLA7x5jnjzfbZ6eBtpDVW4XDeBVooR4yyJqJ8mQAn1aT5YgZirEjUTqJWTvBtPzK/PEWpxXOViAxUAdBHz88FMjk1CJMnU8AnmZBJ8/EB/04zs6cn0HuDZEfwwXrSH5QfywvVKQP5SPLDbwkXVB00j64D8c4BWQ6qIkt8SWEGN+mH+POrsjzRcugx9kXDRS4TSeNLVNTzvALGPT/AGw3Z7J5hmRqVRAAwJV1JBS0hSCCGjY33wm/Y/mHXhFKZPiqEAk2GsxHQWNsH6vFRTy/eOToJFTSpbWtMmFiIKiR5jDtSm0btRTZP7R1BCPcd3VSxiCH8HW/xfPEXiygr4mVFuJYi7QYgczN46TjvxKtRrUKxYTooljNoDIWBBOxtvyjCNxDhzcTp0TQeRSt35Fi5QFu7+8xP4jYHbVgJQTlykHGVRpDBwfLI9N9J1M5GtjaINvDspMahG9sR+1FOpTRzllXvqhUF4UPOpQpkDxQbHVMAzNsHeAcMajQRXMhBuYl267cvO9sLfaXiipUpw4GqoiGehtIG7ROwxzfsGKOGYaoKKh3Lso06r3JJv6kyf8AKPMYQFUnMVWAZU0hZIILEHcDeIOHrjfEdAinTBEnxuxEzvCLcbRJbbCdlqz1C1RiNbMbKIAAMKIk7KI35YXF3bDkmkrA3aWg0LTp0iwCzbZTPTG3Zos9XLo0GpSclpMxpQhS3zwVzeXLCCY5eUTfHTsjk1GZzAXmlMRHm3zuot5YYpaoVWxf41nu5eoou2tojmJOAWSyVTMPYTN2PIf30w6ca7KtUztRz/hPFQmdjYMo6tI32wYo5FKaaVACwPe2NU4wVLsBrYu8IyXdUnKjxRJB8uvliLW4ifvIDzEGPnODGfVARNUq3SbR5iMBeIVaJkE6hFytsZ29m9ArM8Tao3hQSTa5gEm2Lw+yTNucqyltQpVO7EkmJQG3RZJxR/fgldCaUF1AuzHr/tiw/s97WrkMs1OsjgtW70sq6pDIqlbXUjTY33jDHSOVl21zyGksev7YpD7WspVp16Jb/DSmyI0/eLaiI5CCsf5Ti3ey/FqWYopUpsGVp8Q6gmQeYIxG7bcLy1egUrqzFoCBPj1A20dD1OwEzgpK1Z0NM+eqF9IUFjYkQbnVyj1A98WbwjjhpsEq5dkcnwgKytPSA1zgHnfsozhcomZpLRdgGJDagvKRYHpAIB98WZ2K7BZXhqzSGusfirOBqPkI+FfIe84GMVJWjci2FMhkA6q9amA+8HSYva4EzHngpUQEbkehxrUcC/Ib4G1+LBFNSoVp0osXaCeh8vTfDVSWxDfwaZ/O/wDy6ZLv89I84wPzqdzSarmWijTGplEAW8t2J5AnC32v+0zL5alGXY1KrzoCIAJ/E7EWWegJOKY4rx3N5ttWarVKhnUFJIVf8q/CN42mOeMpdnNWPPEu0TZgB2BVagLwpM04chUYc1IEErcdDgJkcxWo1GSnUYKUBCzIMgE2FtuYjANSdKsCQRbyg7g4JdmK5qVnJgFaLfPw4WhzilGx8yuWatQLtpUh+7KgztBB8p1YXU4I3eyNoK/sflhhyNI0mYAkAkSOu2/XywdbLApTYCCwgkek/PEk07dD8UqpC5w/hbkqiwdRhfU/tv7YaeOcHjuVpDw0/COvkfcyfWcSuBwazamXvFSVXUNRmxbrAAicMCLKkbzO+KsHj8sTb7YvyM1ZEl6F3JZUqqVOoEevi/XDRktLqNaqfMgcsK4zTGR92dS/363wXyFUotiB67HrgfEj90kLyyFzsfQ0cKyy9aIn/mk4McMcuMsTURZp6D4lVyQPu/jWQQVixE4G8MH/AAVCNu5p/wDYMQ+zuUp1qr5fMEHSRVoXhgWJ7wDqsgGPM+WJ8c2sjLsuK8aHHjXD0NGsfutSdXn7wKEQeu+A1LONkz3SrSVFAOlop6hAkqZOprWFsFO0JZaDrIF6fK0d6gwP4pxvLawHp1HZDpVzRbT4jbx7QTbFertkV0qC9fiSVKKOhs6ys2P98sVB2xzSfxtKkELEMhLFrLDD4RHPn+uGnjHaJqbKpogUgDo7s62NuapZF3MnphW4hVermE8BuyTqAAHi1mBE6oXnywlzTt0MhB2gp2ispboJwB4H4qCN1H6tgn2ur6aLHy/PCVlONVRl6VKhT/mEGajDwqNTRp5ExuTtheCPKNj/ACXSQ3ZghRLFVHMkgAj3xI7KcDrVMyawGnLtSYd4RY+JWXTtqFjew88FuwHBh3K1qqsXqDUTUud7hZ+5zB5i/PDLxTOgDSNrTyHOFHlzOMeSroyOF6YoZ4lHKk6t9LcnA5r+2A2czBbY25Y79qqdTNBFVwlNGLFgTJOwCjkvn5bYDZjii0wwqEa1AIj7w2+c74KK0JycU9EHiyLvUIiJJNsBshw01nIp2Qblht0JHXoMSMllqmbqatl31ESEEx7v5csNtCmtNQiCAPck8yTzJ64dfHQrsiZXhaUhaS3Njv8ALYe2OGbZZgtB5T4frGJVfNAW1Ae+B1Z3OxLLG1mH7457OWg99nvH2yWaCH/AzDBai/hqGyOPWykeYPLFu5XOq5ZxGo29FH6TN8fN2aBggeGLgSbGbEc7G8YtLsr2vp1URtSmpomojMFWmEhYuJPIxznlBxk3JIfiUXfyP+bqyCPukcv0P6+WOPBO0iVKbhyBUonS4JAsRKN5AjmeYIwn57tyKjFMshrMLnTsoG5JiwHlOFrj3C0RK+bzRar36hFFDwqHI8CsJuARIa4JmQJxmKVSNyQ5RoJdtvtb0saWT8TgxrU+EHnBjxeoBG+K+zHbDM1WLOlFqpJhypYrPQFoBwJpZEwCxC8yJAJne4/LElKlFbalHlI/fFLr2SrRzGWd2LOZZjdjcnp6Y7PQhp1f3+mOiZpDs6z6455gg2JKgAmx3nrgTCZlOGGqKgkhkhuV5MXGOvYcKtapRKk1WgBpEBV+IaYmSSLzsNsZwfPCmzSfiAHyv87475n+TmKeYQxMyRhSnU6fRRGPLGWFUA1GZhgACf8AKOmCGazTfwoZUbXTraGABJ+HwwBe4I+uAqZ1XpoVgHYxzPWcS83xPM0tNakAD4UYXhjMCfpB8+eDcE5P9ik5LXwE63ZWgTqVO6zBP8uoGOpTyYXMbX9TbB3KcSdfBXWGmO9HwNOwP4WPy+cDlw7MCuBVG53vOkjcTGw/XEzOHwtAttI9beuLaVWTp26YEZIKiBvceUxGC2SrBX8QkBALxuSf0GFTNcSFGrRJkh6igRzAMfKTJ8hgq9VoIFJqjltT6QIWfhExvF488TeKq5f2Hl+CfwCgq5alTkPoQJI2JUASPK2Fjtblf4epTrqjvcKAg1EM1lIUXYzEAc4xE+zztklaKbsgqFQSoXSAQIYAbHkbddrYf8/lBVQgeojkdxfleMebTjO36PUUtf2Lfajj9DMolEFo1EvTOqmxKxCObNTJB1A9V8jjnlsoalIUFptSywv3Ye7k7yQS5HPlOIvCeG1AldazGu1M6npApKeIlHVBpcPz1FjMGMd6/eSTSqoyggaTTrFQWMSQKwBJ2nbnixTk0yOSima5vhoWj3dBSyqPEZhRe2ttyBzWeWAnA+Hd7V79HLIgKAx4We4qETvpB0yOcjliX2mpZp17uQ2tlp0lGpQC5idEaTpuxM7A4Y8zl6WUoLTWwppAneBufMkyT5nCck2o0huFLlZXn2j2o6FI1MyqB6n9sb8P4MgppQ1eEALc26sfU39CcLXafiZzebo0ad/5gn23+k4aeNKY8BiAREWvbHRi4wSOyTUph5+K93SNUDwlhRoKdiFsSPcYj5viJrPCKwCyrHlqsDB8r+8YFs7V6Nfu9P8Awop0qCmYLDTLE/S2xJwRydJgoBiQI8MgAD1ubyZ5zhShTKcuVRiR8+dlUAczJvtbAOvw/W01AAvUbx0HTE/jvF6OXUsSpfeN7+eAB4szIrPAZrx0m8eww9J+jz1thTvEpLpQBVEmB1PM+eINXNmfDHz/AN8DWzc26ftiP3iHcGQcGk/Z1US69VvvUwfQn9MRdS8lZT5HGjEbhH/v3xyfbmPMn8sbQJlXMnmZ/wAy/rgTmSQSVMAi99+uC2X4RmK3+FSd/OIHzaBGDdD7O8w4mo6p/lljPnsB6415YQ02akwBwjimapFWoVNLLdeREiLHnj3N18xUP81WaWLfG+kE8wA0A4zNZY0iUYB1XwOPNTGofLHTLUkP+HUYHcrq9fxDBJrtHNsjU6Im9JZ5Sf8A3HE2lRWD4VG1pB/LHdSw5sfVF/OcZqJ5D+/fGNsE5HJ03+6DPl/d8c6PDqatIB2IMmR7YlsbbgemItWqEUnlB3+frGOMPM5QJyzdZ7wRy5D/AE4icD40EOiuNVJup2xEzHFHqfE4VfwoB0wNqkSdMxynBRxXGpDFNxpot7LcGhA9ByyG4B/Q7exxPy3GGWmQxcsHBbQoLIomSUNzpO69MAvsu4v3lJqTt4qZGmfwn/fDjmsmj+Igq4++Nx0mNx88R/VlilxZU8ayKz3s7xlFc3Hd1LhgZUNFiP6WtbcWwfznFk0qBqgmRA5+XliuXovSqGky6hBak6z4kG8X3XYjyGM/mm1Jgx6EkegEAj54tjlbX6JJYthniPEwK1Blpk/zDSGsSAGVjK3EMG68sNGXzzgQqjrLE/QKQB8zhBytGqalNq5Eq3hUNq9SbYc6dxifL5E4Oo6H4sEJRuRQS+E6gSCtwQYI22IuMXN9l3bOrmdVCtepSXUKgA8S7eIfi9N8ZjMFnX22dh7GPtpkq602z2SqLSzFKk4fWsrUpLLFTY3U+JT1kbE4ojh3bvPUqzVxWNVmILLWUOrRtY/B/wAhXGYzDfH3HYqf5F2/ZvxCpnMsM7mVphtVQU1phgAAdJJDEwxuLHb1OEb7Qu0VStmDQUlVVSSeoiSB8sZjMIkv8iDj+Ap9hKWvOahACq9iOWk7HkZM4fOIIXVgWIRfigCSOmMxmDy/kKXQD7DutWpX7tdFGkVIWTLVCCNTXiIBtzMHlgvWerXfu6ZCLtzvjzGYXJbCk20hK7RZhMvqVF1VLhqj36zpG3uZxFzrmEudvmYxmMw5dICBxqVoab7x62x49bSxPSP1xmMxqCZvXzhCayAZMAefnjp2VzZOcohwG1TAgQpgwYi+0Y8xmOklxZkfyRb9fiz/AHAqztaT9cC62YdjLMzX5n9BaMZjMePFIrfZXzC7t/W/O/xsPlbEepSQG6iCcZjMer6RK+2dgNJ8LN6G4+uN0rdQp6W2xmMwSBZ53m1t+XLAzjjEJ/mMfIn6WxmMxsezAFpwc7F8MTM5tKTgEMrb7Sonl6YzGYpBY09oVp8KqoaQJeopZegGoghp3B9LYbsjxcOmVraT3eZJpqD8VOosmQZuhgzzHnNsxmIc8V2W+PJ0SuIoHIVlWFcW/C1rrzgg7Ww1Ucgk6UQSBuxkdNiDfGYzDPA2mJ83TQtccysMCEpL4lutMBpLQII5dcSMrU1SDyjGYzEnl/yFXj/xn//Z"/>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AutoShape 20" descr="data:image/jpeg;base64,/9j/4AAQSkZJRgABAQAAAQABAAD/2wCEAAkGBxMTEhUUExQWFhQXGB4YGBgYGBogIBobGhocHxogHB8fHCggHBwmHxwhIjEhKCkrLi4uHB8zODMsNygtLisBCgoKDg0OGxAQGywkICQsLCwsLCwsLCwsLCwsLCwsLCwsLCwsLCwsLCwsLCwsLCwsLCwsLCwsLCwsLCwsLCwsLP/AABEIAMYA/gMBIgACEQEDEQH/xAAcAAACAgMBAQAAAAAAAAAAAAAFBgQHAAIDAQj/xABEEAACAQIEAwYDBgQEBQIHAAABAhEDIQAEEjEFQVEGEyJhcYEykaEHQlKxwdEUI2LwM3Ki4SSCkrLxFdIWQ0Rjc4PC/8QAGQEAAwEBAQAAAAAAAAAAAAAAAgMEAQAF/8QAJxEAAgICAgIBBAIDAAAAAAAAAAECEQMhEjEEQVETIjJhM3EjQlL/2gAMAwEAAhEDEQA/ALRRlMjShgmGtBA6+3thX4l9pPC6VQoai1GDQTTollHWW5+22Fn7TeK1KWTp0gdP8S5Rm/oUAuPeQD5YJcP4BkCgLUKJssaxtCjlhOTIsdD8GJ5LY5cJ4nkc5Sd8u1NykhoUBlIFpBuB546cJ4cjoGKqYJnzsI54SuKZOjSQ1MqlFMxS8aCnpDMF+NCAfEjqCCCPPcYPcLLVKYrKfCSBH+ZQR+Yv5Y3HOM1szLjcGH6nCkEEoJJvcgDy3xuOE0rSkb/eP7jEJUcj4o23W30OPHytQk/zBJMLY3Hztg3wFbBnG6K0zV0E+GI8vEs/ngF/FVL+L6YJ8RZwaqsZsAT18S4FqMR5fy0OitG6Z2pHxfTGfxtTr88Qc3nqVIKajhQTA6n0GNqXEsuzlVq7XLEQANyfTzwu5DFCwnks+71CkqAol3P3QdgF+8TiTXz6a4p1A/TwgH9sK4qFTVYMgqNDKd1KgeGPVSDgfSzNZe7bT3kzqKkAKBF8ZzZXHxoVscl4n/SfmMbjiw/CfS2AGZ41RUwDrPMrt89sQ6fajLMYlhy1EWnnHUDrthlzIaitDQOOA2FM+8YXu03at01UqahG0yz2JExAXz8+XLEyiPQ9I6HCLnKZzPFQmwVgBNp0A3v5/TGxcn7ChCPLaO2V7NZs1O9H8oySup21AciSDN+s88P/AGPz1Zu8y1Vf5lGCvM93Y3neCZB5g4C0MzV8ZFEnQARB3uBymP8AzjjWzlReJZSuAV00h3igz4WZgNRj4NoY2m2BjOTlsoyY1wLEFFyJ7t45ELyxxeiR91h/yH9sFsl2gpIioZ8ICz6Yl/8AxDR6/wB/PFbgjz+QssB/fLHmlObfIA/rgvkeLUl1r3kAtK3E398R0q/zWqBlabDXUkKOZgfF6WxnFGNsHtSp/jPut/8AuxqaC3jUfMDEviNcCnWJKz3chhG5K7dPTC72j4LlxRq1GX4VJlmewt1OMaNX9hCvSQb29YGBWY4nlls2Yoj/APYv6HEXjHZzhxrRRo5cIKeraxMzEnnBxGo8BUyEp0lvaRTG87ThboI6P2lyK/8A1NM/5ST+mItXtVlbhe9ci0JSYnre2NwpUkQBH4QP0wP4dl37/NMsgFluTay4xuJqTZY+SzE5akQCAUUgEQeRvhe+x9f+JqH/AO3+b4Mo8UEvtTB+S4H/AGPpFWt/+NfqTheN3Mol+DLUxmPJxo9ZRuQPfHoERU/2i8Hatk6Bgnu8wrLFzDSGAHyPtgTnuAUqhaq5dyJICgRMW2vviwuO1aS8Pc1TpAU6DzNSYphRuWLGIxV3Es7YgsyqLMFJBAUwwB5HcHEPkW5I9HxJRUHYc4fwrLVqzZikTfT418K7CRBHxC+24Iw28ABWmqFYC2tNo8II5XCgxiu+D53Ll1FFgSNXw6rJp2aWhjP3txi0+yFQNTJDArYzHM2+hscFhUrFeTJBAC15JBgwLEHncTgdxrin8NQbMVNTAGAsCWYmFVbfXkJOGXSLHFIfbH2piuMsh8FPeDu5En5Age+KZvVImirZLy3aSvXNQsKZmWKIoB0gz4Zu0Re4m8RiWM7SOmCRqAZZIMg7bc8IvZGnVrVVZAfAbkmFEiII574n8X4dVprZSQjMRpWfCTIgjEcilwfxolvRWrnawqhtCKFWbaQwG3nM4J0ey2UGip3oa8Allv0AiI223tgd2fzFPMBmqAsTCPpJkGn8LDzwbSjlyujum0I+sMjjYgAkMGlnndY64W7uiuNcNCrxqslA6NTFUcrI5Lut/SMBc9njTQNTae8Jv1AksB13H13wW7ecRp0swoUKwK+NZ8SkBQuqbiR85wJ4Rk3zgUExprhQFkhU03joOernbDYwpcmA5NvhE2TKZyqoqBQRvqqLuDsIsI9AMCM5mq0w9IkLOpSpIE7kW8P6Yf8Ai/F1psuX7l9MAK3I8tsDP42l3mhmAJtB9RY/30xscz7oB4Iemdvs/wCImoGpTKqoKxMiD8JJ35Xxr2j4PXp52lmKaeFXQyDOrUw1auY5jBH7NOCs9fN1GladNu6UDcsTqYf9IF/MYdOMNl0NOm5Y1CDCU1LMdQC7C58jtbHS1ckKjqVPoWqFItOll8WoEEtJ1CADe/l0wf4V2VIqVM6zgk0zTVVKspVYUXuJ1AtIO/S4MTMZRaRLtRqpI8OuQfeLe1/TDFwTN0my6pQI7vTBSQStpk/1TJPnOF4NS2Nyy5RXE6cOyupAdKmS1zvyH0x2fKqFugP1Plt54zhmfoU6ek1kLBjMGTBIOwnG9Z6LkAODv8J3i/58sNZHfoHcKpDS2oKYPkYsLRz2xMzFAKhYhP8AKVF52AIv7Y5cLoyGNrNvPpFj+eCWazNNbtpM3iNht8pwLoxtiR2grRTKqimpWbQgAsu5ZvYD5kb4UTlc9UZgartuNO4InaIvhv4+S2bUrCqlJyvManIUb9Av1wEyi5oKxSshrhwVBK/ATcwbnrhc5NPRfgxx4JtEx8mQV7xdHVVsSIs2k85GItbLwbSfW5Hn0wY4xSqGsi1CpIpiQPxS3ijkv644GkRp0idxBP5mcFG2iPyI8Z9CnxfO16JBp0O8UgSfFqF7+EcvPDlwbtnroAUeHSW3LuqozBbEswEyek4FrSlltF4joZxmXzStUotVAL/dF9JJNlC7cvmcdOVehvjw5toZs6xKOSgWabHSNgRTJKg32IwP+ylirZg3+GmPmWwwjNZbNUKopVFNRqbU2IkEOVgEjyJAnzOAP2Vv4MwxEHUin1Ck4JR4tGzfqh9NRm/3xr3Xz8hjFrY6K39jDlsU9Hy/nK9Wqy1HzFSpoYMBVYmIIJI5Dbpi3O0XZU5icxl1lnGsqDAqSJt5kfP1xS9RyFJ8iDi/eyOupw/LAsQr0gCVYhpEiFI+GY33GNyRszFKloAdjuydTvFZ6YSmpBIi7sLhT5Tv8sK/bHimb4fxLMrlqz0lqOKwVY0kVBeVYFfiBm2HvssxXM16FOs00vgVzqFWmCR4uZdWkaheImcBPtq4PK5fNRdSaLx0bxp6wZHvjMekZOXJnLs39qedZXXMLRcBYDqpRtXUiSp9gMV7xyurV6dSrJUsdfOxMnE3hdBUpkKZZ7n0jl7YhcRAaZHkD6gfrgeVzHQhUbHriBq0lpjKhO7NyBcgG/v6ziZwhM8MzRVNK0n8VRmAI0gkHc22+uFDgue72ktMtDoAsTYqPhPXbErivFXpoHdyzCUorqm56dFBEn5YnUXdFkmuFpkTs/XK5mstIwGqVSntUOn8sNXDOP1DUK/wyCobF5Mk+nXywl8BqrTIjcGZ+Un54snJZvMNnVahRQlaQmEEMGpFg+oiA+vSBPLUOeGuClIl58I0VR2tpn+LzWo6mFVlnkYOmB/ljT7YP9hs/wB2xo2iodermCqR8iPyx1TsJxFlM0D3gkkMyBmY/FYmDJJvOJPAeyWZGYBahVpmkGYkgaSdJAAMwSSeWGTVx4g4p07CubziLVNV1Vgo/p1E+XTAbLUENQtogkzfqfnf9se8WqrGmTJafhF+u4m2JnZGlqq6tJemniIUTsJAW/iabx5YkjjZZLIuI+dksiKVMiIeo7VXmZ1EwLeSgDHvCq1LLV8waxVarFYdjEU2HgUE7eIttjpkM4rOGQ6gVJmGB9wwBGI/a7gSZkK51BxCsFPx05JZI2JgmPXFTjpV6IuVyd+wrX4oalR6VXLslMKxZnHgKKN52vew+eKp412oo5Ze7yoV/ExAckjQxNmgi39MybYm9p+1FV8vWoh28RSlSVQQCs3Lk3LMIUjlp88EuG9jMpQojvaYqVyJLGYnoBtGFTnFU5bGLE39pV/EOJZiowZgKbRA7tdIg3AiYj8oxLy/Gq6U2AZza25jr7Hnh5zWTphpCC1rjHuRpITp0j5DGfXXwG/Fr2Fvs77U0s3lzQJH8RTGohtXiUCNSnmRIt54bVpd4pEQAZB2FrXJn5YpjspTp5bjSCIUu6qATbVTaB6Ti2qmYJ5mxsOXvhkor0SvHs04hS8FT7zLebcmvHtyGFJcyiGoz16aCBdwovqmLrf0F8OK1YMtN9yOgF8VFx8rXJqvq0ux0oA1hJKgdAFiSbk/LAPHyY+GV440O2R49lszVK08wCTFmVxMCAAWXc32vgrmKajQJMS0gyCQIiD788UYFdKpZdYTVvBErPtcYt7stxFTl6daqhqS7qQDE92QPFO9iCfXDeKjSJcqk/uZ7lcnJAJ3IEub7jaI5WwuZynpanUIGum0iWMBqbG/zGHTJgu1N6dOoVAUMTpCkgm8nYX5dMLfEeDVKAVamli9WoZQkhCW1AMx56TM2G/TC8q9of4cqe0NnCeJUlo1mGhU0Gq5pJFmUzZplp6GCTywN7BZgLTryQpeuWVSROnSIt9PbCb2g7Q5gaR3mlFSEsP5vm0CydBaYnCsOKaQACxKydU3Y7sTOwO0emOUJPYzJKLdH0PUz6U1LVHVFG5Ygfnv7YWOMfarlaJC00qViNyPCPbUJPyGKrPFmrxSrGWFg0mfK/OOmAzqQSGuQY9+eGqLTpiJfJyzNSVvva+L4+ybOd7w2mJvSqPT+TB1/wBLDFAVmt7jFt/YfnfBmqZOz06gHTUGQ/8AauHy6Ew7JWXhc2+bLLRXL1HSQ/8AiEuWIYG4BDct7dMOfa6hRzOW7lzIq6HXTuArK0zyn4QfPFVdqMlUXO1+7Uy9WOcQYv5efUe2HXg9QwoktAVASAIVRCj0kkx54ROTiqGY423ZtW4Jl1pGnRorTEGSBLQTzJknrvius9w3xaTy25bBo+eLXzNYd4BMX+RGIua4LSqnUFAbmOXnY2g8xzwlp3ooUtFQ5ThFRdDaWGmBJ3BmIt12xrxDhNQ1WdlJjT4b2mPl1gYtP/000R/h95T505HiG/8ALY/CwiQjwtrMNjMK0MxSbuFuWBdmUhgVWAkfi89vPBXI5zXGqFDsX2ZSstQ1AyqNLBtgRNwZH9xhvqg0iqI5WFDEg7RsPQDEDilKrSohEsHbSWmY5ifr9cDeKUO4qEvm01NTKhCGmSwg2m1o98TyvkGlyX6J79rMwrBNTMDIvG0iD6xfBHs52hapJqRy1C/TxAeRiZ5EjFd8XzDqwYwulVkz57Tz9MTODudBqI07CATa4ufQgYNuSVi3iXo4drON0l4gy5jLxSBKyGuwBgVW02IP4enXB90C6adPw6olhYJTEF2EW+EW9RhU4VObz+ZqOJ0CBOwGoKoHTY4sFMkKaVBEM61AJ5Kg2HqcW1oVyYT4c4a5JJNl0jkeuDjOBv8AT9MLVIqqqpaJC7bhQJaPNiQo9cHKL+CCAAQRpAEr74JRpaB1exM7a5JKsLTQLWJFbVceFDJnkWaGjnbzx07U9pO4lQqk+b3YWEhYPMgTa5jBfieQL1AZgaVt1u2/sccOOVEFNlrHTHxFdyAOZ3I8j1x5uR/dTWj0YR/5ErN8VcUu90mGOkCLz6Y45DN5gN41aYkwq6QCLfeJnkTFjv1wR4txTLCio+EASVIJgsPCD1tExtiLw3OKwUgQSDvHL9MatRug5K32TMvk1PEsrV0qWi6nmxlZ9gdXth8yzAEHcYWuD5JmqiuAJQadRI8JqCNukEn5YYyCJBwyDtEuZLlo65ymIYeR9tQIP5jClm+Kpl0pZMmKiIoYaPCzhRJDbE8/c4ZszVIpknYCR+2FOpxGmxoMaevQkS0apUH4p6HHZDMa3QJOfpVappMNc/02H++CXY/hz06Rp1TqprmZUciCra4O+kwgI6qeuB3DiGqlgoAnVI6E3Mgbz0x52QrVv/UcwlUwCS2lmsoRiFjldSMbj3YeZJKizqLtq5wORtAPSOWF7ttmTS7pS6d2VeoVvLEGQTy0gza+2GjhgWp/LY+FvhIixHQ/piuPtO4TVqLTqoG1pT7uqo5AOSIvuC3uCMOmk42T49SoVXmuPBTepAPiMkavvE/SJvbAjMcMZSfAwLWvExzneAemHrPcIqZfKroUQFH3iGZjuTHOOeAlTWKJq3Mbgkk77ydxhUMj9FKxqhXrZc0yGINto6ncTjzPPLBo+IcyOVp9cG3WrUy9fXOkKSJCwCt1268jhn7C8PT+HV2o0nrnV4qtwKeqwCnwg2BkX388Pg7dsnzJVRVlc2M9RixfsarxWzI60k+jn98V1WFow2fZfnNGc0DarTZfdfEPyOHSX2ki7GntlndOZqLeGCvI3GoAWPt9MMPAVju5m0EnrH++Ev7QMzozlNRc1Epj/Www5Um0oW5bAwdxiPJqinFtMH8SzhWrRQm7O87z4Za3naPfDLw7NNzBnn+mK+4jnS+fpAMQAhqSOr229jfzwyDMutkM+uAemmMStDeWm4MHr/e+NaankVkbkCBB6wN8LVDM1T98TyJWQPI354l0eKMvhqL3Z6gkodtm5nyIwxO9gPughxTLFwmk2VgzdJlYJHMAavc4XuP9n6VdjoXxO6u5PLSCBeZ0+KdPMx0wzZMHSxqBSCYKzI0kXWfvHnPXEbOVe516VDGYQFgBpNw0nlFvXCc0XFqaKcMk1xYldseGim9LTEU6a2NwJBHzvjnwnLqlOoQt9Kwqj4isBQLXYgRPucQ+KnVWJWkiwY8NUFRbYDRe+Pe0meajl9VMlSzKNQ+6N9/yxkbk1EZkcYK2MfYnhaaM3UEHva7KGjlTCj/v1YNcRJ169/CAAf6yQxwO7ENo4dll5lSxO93YuZ+YvjTiGeLVFCAsxkAeX5ADqdsei6ijzU3KWkd+Ck6i7n4PCPUFv39bLgnmA7TJgAbbed+gH4d55c8cey+VbutTwInx7BmLSxWeUQurc7xiTnFoUwzGAoGowSYHV2Jj25zjOVqw2mpUS6oB0qJLaB4eZty+eFXtjl3OX71wRAKkdGTYNG0j8sOWS4V38VHGlAZUx4j007aR54ncUySVKVTLoqhDTYEEWLEWn0MGcSyx/wCw1ZuLSRRfE+EhETWtSoWE61C6ZPUliT9Mc+HUTTfu9UyAR5b2xO4/witR8KVYRbENJKHmJG4vYnffniFwrKVO8FNAS7XaoRYLzMeXrvgPyXZRKdbLM7JMoD6jCkhZ81Ek+23vgwuWkCpvTgMrLsQdrcjfbCrXOikKaSFURPUD923Png/wOq6UQmogQi77eEDBY6RHkk2SqOamqgAsVZgB0UgE/wCrHnabKCtl4UBnDCDHWx+mJ9PhWqoKiMZVCon8LFSZtBMrvjTOUao3BW0SLr/tg5q7szFL9lXMjo2mIA5/ngzw5FqHVUpzA0q0eKD93VF18iCL4KZvgysdc6ZNyRb26nyxyp1BTsFa48MxyJtf5x54XjxW99Ds2fjHXZKGRqU1nLMxFpp2DATuvJiPnjXtBxpczTVQQj96oVgoLaifguNmBgzECTgbn+0oyyGo17alAN2PTy82v6YRM72iq5h+/bQKxKuNAgDSfADzaYux38sUfTSWvZKssnTl2PnaHMLDTBbkGNhy2nlgFxDjEgUhS2UgmQZJG55ASI04Hf8ArqVj3hFibj8D8wRzHTEBjSZyeQBLWgAAGSemJODvaPSjJOIayiU3pilUIp03b+YrNHwjUVB84A9DgomZDOe7NNSBsxBWNrHYxAj1OK07SM2nLtJNN6XeIOh1srT1Nh7N5YDU8yRzxZixUiDNk5M0ri2CHZrMGnmqDDk/5gj9cDiJEY8oEhlI5EEexw99E6H3ilM1sxl6wIIR0VpvYOG/fDrT4R/EMZcMyRFMVQsDkDpB0jzEn0xXnC61j5cx6HDjwHjBBgoi8iFHTnvN8QSu1ZbFapAvP8GzOXz1PvF8BRglUFirSdWkE3BHQ33N8MpBVdR3jlg9T4nRq6VcB4M6SAQhAI1E8jHn8sCaPBKbfzKdRq1ImUBYFo8tpXod4wOTe0FC12b8MqGwP1vzxPKKZDAsDBgixjblYgjAmrTcNPdmmo3JIsJ+95eWJNbiAA8PLrgoukKyx3oMZfPKigG558r38jPsMRuKVw5EMmpV2KwL30m5JFwcLeVzne1W1NZdp5x08ueOnDXFQ5okgaHR9W0BqZEn+nw/lgcs3KFBYXUrkB+J5qt3pFRFEHcERvyx14R2g7mpTKwZYq6mYddDSrDYidJ8jiFxDLHv3WqdDTYNYsIto9r9cBOIVP5gIsqbD13j5YyEdpjszTjSLJqdoKT1wKppNScDuIp1FtzXUH0K4mDIANoxPp5bLCf+HQAxFyTpUyDJ3PpirqNMsyEiA03HWxP/AJw0ZLj5TwaiQORP74p5/J5/KUehorZpBMoCuyzyNzfmQcFuz/BqYE1ERtRDhd1CpcOQbaunoMLOTr08w1OnMO5gaehsSfbrh0qHwgLz8NukwBHtONlNUMUuSJgzxdpBKoDPqB++2OObznc0qtUgu0eFBu7NsvlyvyF8dKdOIUR68oG31xzz+YRAFA1uLg/1cr4Wm3tneiqe0HF8ylJauao0nZmIDKzIyiSQsQVYQIB5CJGI/Y7tNXrZgr3CLl/wrOoEc9bXJ8iI9MdftXzLKKdAnxMhqt/Ss6VPqYOGjsNwRKVIACx/Lf364ykl0FKTJGdywYKB991X0F3I9fCMEqdPxOP6lI9IH7Yn5Hhyn+YVEliR8iB749ekBWM7ED6GD+YxnHaAs616ppjaQSNI6sbAY6084xBDBWGx6YjcQfVVpoDIQMzR+IeGPWW28sa6tTbyBI97avlsPfBewSDxVAoDXO5XVYAc56RivuM9qUSVpnX1Jus9RN8PvbLK6slXbaKbHf8Apv8AQY+c+KV21xO23pFh8sPW9A18hHi3Fe8MuZ/v8sQG4iQDBmbbbR+mBs+eMVjhnEwNdn+IItcd9/hP4ankPxeZGPanElq1GC0zoJ8NMOfEPuhrTymB6YC4k5FwtemZ0rqEn8IJgn239sc4hxk0EuLZis1NKdaCabPoECQrKCR1iYjAXu5w5dsOE1aSU6jqhCt3YqIbOseCRNjEQeeFCIJxy0Y9nlTqNj0xqgKkE41RzjsX1jSBeRHqbYJgjx2B7LZnPlmpkU6QbS1RhMtE6QBuQDJvaRiwqv2WKt1zbsw31UxH+lgfrg12YyH8NlVy9Equkabi+sjxtPXVOOecq1Vb/EiDqB84i46jljy8mXkyxYp+ivu2nCM3lKQpgakdu7aosxGkFVvddQ5+oxwyHEK9KPiAjlf6DD9nMx3ytRqkkVEKAqRIa0MJtqBv88U5W7R5qlUqJrR9DskugBIUkC6kdMMjH6kTo5XF7HpO17VFqUmIIZCvmNr9d4xlXMlkUjmJPrz+oOEzhHFjmK603RFLo661mxClgYM81A3wx5etNMzYhrj8LH4x/wBQnznGShxNnPm7JHDaUkna5t59TiDlqfe5qvli2lKypUbTYnuGaBP4fHJ/yjErIVoqR1H1Fx/pnHHhag8Tj8VFxbe7ID9CcavYr3sD9rgz5qjqkqBTZjv8UQfeY9TjTiCAuQqgCSY9Tgr2sy/e54C0Ew2nkqkOR7aR74G52sia6r7Am3XoBhl6RyfZnCcqUd2dtb6CRJuBNrbD23x6WvJ9ca8MDd2zP8dVgzeQE6VHkJxwztSPCOdvbn9JxzVsBBfsXnCeJZVSfiZ7Tue5qBB5Xj3xc+WfT8RtGoev++KA7HsW4nk4kfz0Y2+6pk+0CPfH0FmFFhymPQEW/LGzVIz2dWnSBHiOw6Y9yuTAMzJkX8z0x7ROPM9mNCO8xoQt8lJxiR1lCdu87/E5/N1BcAGmvkFKooH/AElvfFv9g07zIUG5tSX5k3/LFIr4rmxaXa973H9+eLv+yStPCsudyveIf+Wq4H0jBVyCkNKAQW2A29sCqrz4tyCf+lv2MYJZypA08+eBlLnO+OaFciEurvaoT43cweixqLeg1EDzPliQuwCfCIVT1jn6c8a01LVagFgQqlgb6QPFHTUSB7HBNaAF4iLL++MUTmyDxnKNUy1akhOpqTKpH4gpI+Zx8qMxNyZJ3v164+vwQLjcH5xj5V7VUUp5zNUk+FK9RRA2AdoHtt7YfDs69AZd/wBsG+B9lczmvFSACA6e8dgiaugJ+I9QNueNey3BxmswlJiVX4nI5Iolo8454svgfZmln376rNPKUpTLUhsEFpg21Mb6ue+MyZVHQzHjctiW/YZpCjMU2JMEhWhTzF4J+WIHFeytekneiKlMXJWZUbEkfh8+WLcr8FUfA7wNjI1DluRfA7hE0qpp1m1D4kqgASD4SGGxIO9rqSMSryZexzwKtCfU4k1bhRoswLqLC5J7pphvPTcHCco1QR0xY3abgCZeoe6AVah10xPhVtqlI/0tEoeUjFcFSjFSGEcogjyOK4SUlaJnp0Q8TuB5dqmYooqly1RfCDBMEEgHkYHXEAY7Zauabq6mGRgwPQqQRHyw2XQK7PozhuYnLrUZ9IKh9V9jcHrgPxLOK0v3o0/ivGJ/EuG0M1lqcVSqqnhYO+kgibhGAJE8/Mc8B+N5GiuRQodVMPqYmQWUWaB08seLxXs9aDYFzfE4Q90dUS43nwjpExbCVxYRm6kMraocwLBnQMR/yk+hw5rlMrRJqrd3BAOkKACI5eWEHPsor1O7bUn3WvcAWN+eLPHXdEue7RK4DWjOUbyRqX5ow/M4cC3j6ahB84EqfXCDw2ppzFI9HH9/XD47jfaL/wB/lgs3aFR6Zqauhg3Qz+h9oxvkqgHEqJmNSuvzFvcxjhnQDB639sRVqFczk2MwX0+exB/TC4nWMfE6YNWq5I8IgnkJu1+YAG/nhBev/FVwBPcpdbb+Z9fywb+0PjBL/wANTN5mqV6nZPSLn2xC4TlAi335+fQYZFcY2wW96J2YrQI6D64XMxWL1CBtsfeP798T+JVt52wL4VQeoxiQG5xyODiqTZjHP7Kssr8RpluetKftTYmP75Yu3i1JkWRJZVMgRLAXt59PfFT/AGYU1XiKQJFKjUKLPPwgH6n54s/MPXZp0gE+eBm1RyWzrRzaMNSMpEWjp1/2wG7VcRIyWYIgKEZQep0mfYYjZThrCu+hgBUHipi6hy3xj8NgbY1+0PLhOH1DHgULTUbameooY4XF2a40ynMsoEXY7DyiIi+/LfF3fZRCcNpjaalUj0DsOfmDim6aVAfECAL2ibm3qfyGLf8As3qa+Hops9N6i+zVGqIfQq4wyPZ2ToZGzaVCYkEcj/e2PBF74iV6Wr4DDjbz8jjrw/MK428QMFYuDjn8CKs34ImqpX8qkfJQf/6+uC5oBjPIcsCOz2Zp6qwL/wAypUNQiDAU+FBMRMJOD4ojfB41o5kPPsEWdgL4+R+J57vqtWqBepUeoZ/rYt+uPp7t/nNGRzTgxpovB84j9cfKzCIG8DDI9mrobuxdIrls3VFmfTQU8xMl/wA1xYLcXoUQtFZlAEIBEBgBIvc26X54WOyWV/4GnNtbs59Naj8lw5VM7l6zqzWeL1DsOhI21EbW6Y87NJSm7PRwRfA0q8URQCx0g3Bgn8gcCuMKHEqRdXgjrpMbjbBTiWTpO2laiiV0IwbYwehs3MTzwMThS0AVNR6h0ufEZAlSDE3/APOFpJbGP9G3Fqy1aHj2hTPQlV/XFb9q6DKysRJjSfONjOLDoUe8okEW0D0+Ec8Lua4cY0MpqoDKwV1rvY6rMP6t+Rxb4z0Q5tSK8wy8P7B8QqwRl2RSJDVWWmL7fGQefTDV9jHAaL1f4iuoqsp/lUiuqy/E9/DIYqAD0PQYujOZBalVKq+BjEllBLAxa91YdRtiieTiLjC+yveFdh85k8i9KtUpsC2pRSLEoGHjklRa07dcQu0XD6joIVNCizWEDzvc+cYcOOcUq1qhydKgy0O9Sm1Ykw0eOoom7SBE+ZvgD2n4TUJcgkASfIScefm1kPQ8f8dijwDJU3qilVlkIYkA3Ii3OAJ98BO0nYyvl6jvSQ1KAghlIJAN7gXt1wZy+RzVKoHRQdU0tRixMMN9p+H3xaWQoqHRHR1cKpdhp0B9JmmSGkgRtpiSN8PhKUeiXK+Uj5tyzfzEM7Mv/cMWC7iCSInYYsrtL2XyNZSXoUw9v5iqA4IgjxLuefvirzkVZ3U1XJRiDPObg+45Y3JNSMUWlsi5CtqRkJlqbH2VjI9Y29xjtW0EUwWGtKlOoBN4DwY9ifpiDUKUaxNMRTFqzt94n7oPNpvawwRq0VPdCAWNdAp5/EGInkCFx1U7B7AlOkXqvUO9R2f5sT+WClWywPL6Y5ZGhBY8gxEe5xG43ngggXbHXydGXQI4rmNx12+WC/DP5aCmHDEwYnY8/wBML2UyVSs8L8W5JNlHU+WGinl1K6KyKrkwrbgkjkfuk4ZNJKgYuxp+zbw8SXwzOXqjT1MpAxb1Lh9VlPeMsHdSJAHScfPHDs9UylenWpE66Tagp+8I8Sn1WRj6P4dxGnmaCVF+CooceYYSP29sYkmjZfIraKNDNA0kqEVYpeA2WWsw1cgTG+Bv2v5g/wALSpawweuOX4FLcrHDl2hyYejIBBR6dVYtek6vFuRAIjzxX32zVxrydNZM944g+aX+p9pwPHibF3RXbIDPxCZmOmmbX+uLk7GZhf4amAgSppAJfVB8IiCBpNo3xUDVTpZhC2iOdhyH0874vTsnlymXhyjJbyGw3BtjILZmRk90BjWNLcm5exwP4hw6qGFalBdbFZ/xF6eR88GqaLcIysvSQY9MdaWSW5IkHl0wxwsVF0wVwrhncU4OqoWd30hRbWxbTcx4QdIvyx3p5xgYNNlTbafmcT9Apjchfw7/ACxGzGd1WS3Vug/fGpJGzYr/AGl0Hr5Opl6Ma6rJSBYwBLguSRfSqgk+nPCvwjspkcigVqaV6zNJq1qakKLfAp1BQIJg+KTfaMNvFM+wq0TTI7pVdqh1XMgBAQd0mSW3ECMBMxlQ1RHdi5bxJF6aqAZgTB3iI9ZwcejE0DO1Gc1pWqqIMAqoEQLGPkI98ReF5anXVK6AspkMqsV1bbwQA42v1OOvE38DTzAt+eFHg2bqUGYU2idxyLA7x5jnjzfbZ6eBtpDVW4XDeBVooR4yyJqJ8mQAn1aT5YgZirEjUTqJWTvBtPzK/PEWpxXOViAxUAdBHz88FMjk1CJMnU8AnmZBJ8/EB/04zs6cn0HuDZEfwwXrSH5QfywvVKQP5SPLDbwkXVB00j64D8c4BWQ6qIkt8SWEGN+mH+POrsjzRcugx9kXDRS4TSeNLVNTzvALGPT/AGw3Z7J5hmRqVRAAwJV1JBS0hSCCGjY33wm/Y/mHXhFKZPiqEAk2GsxHQWNsH6vFRTy/eOToJFTSpbWtMmFiIKiR5jDtSm0btRTZP7R1BCPcd3VSxiCH8HW/xfPEXiygr4mVFuJYi7QYgczN46TjvxKtRrUKxYTooljNoDIWBBOxtvyjCNxDhzcTp0TQeRSt35Fi5QFu7+8xP4jYHbVgJQTlykHGVRpDBwfLI9N9J1M5GtjaINvDspMahG9sR+1FOpTRzllXvqhUF4UPOpQpkDxQbHVMAzNsHeAcMajQRXMhBuYl267cvO9sLfaXiipUpw4GqoiGehtIG7ROwxzfsGKOGYaoKKh3Lso06r3JJv6kyf8AKPMYQFUnMVWAZU0hZIILEHcDeIOHrjfEdAinTBEnxuxEzvCLcbRJbbCdlqz1C1RiNbMbKIAAMKIk7KI35YXF3bDkmkrA3aWg0LTp0iwCzbZTPTG3Zos9XLo0GpSclpMxpQhS3zwVzeXLCCY5eUTfHTsjk1GZzAXmlMRHm3zuot5YYpaoVWxf41nu5eoou2tojmJOAWSyVTMPYTN2PIf30w6ca7KtUztRz/hPFQmdjYMo6tI32wYo5FKaaVACwPe2NU4wVLsBrYu8IyXdUnKjxRJB8uvliLW4ifvIDzEGPnODGfVARNUq3SbR5iMBeIVaJkE6hFytsZ29m9ArM8Tao3hQSTa5gEm2Lw+yTNucqyltQpVO7EkmJQG3RZJxR/fgldCaUF1AuzHr/tiw/s97WrkMs1OsjgtW70sq6pDIqlbXUjTY33jDHSOVl21zyGksev7YpD7WspVp16Jb/DSmyI0/eLaiI5CCsf5Ti3ey/FqWYopUpsGVp8Q6gmQeYIxG7bcLy1egUrqzFoCBPj1A20dD1OwEzgpK1Z0NM+eqF9IUFjYkQbnVyj1A98WbwjjhpsEq5dkcnwgKytPSA1zgHnfsozhcomZpLRdgGJDagvKRYHpAIB98WZ2K7BZXhqzSGusfirOBqPkI+FfIe84GMVJWjci2FMhkA6q9amA+8HSYva4EzHngpUQEbkehxrUcC/Ib4G1+LBFNSoVp0osXaCeh8vTfDVSWxDfwaZ/O/wDy6ZLv89I84wPzqdzSarmWijTGplEAW8t2J5AnC32v+0zL5alGXY1KrzoCIAJ/E7EWWegJOKY4rx3N5ttWarVKhnUFJIVf8q/CN42mOeMpdnNWPPEu0TZgB2BVagLwpM04chUYc1IEErcdDgJkcxWo1GSnUYKUBCzIMgE2FtuYjANSdKsCQRbyg7g4JdmK5qVnJgFaLfPw4WhzilGx8yuWatQLtpUh+7KgztBB8p1YXU4I3eyNoK/sflhhyNI0mYAkAkSOu2/XywdbLApTYCCwgkek/PEk07dD8UqpC5w/hbkqiwdRhfU/tv7YaeOcHjuVpDw0/COvkfcyfWcSuBwazamXvFSVXUNRmxbrAAicMCLKkbzO+KsHj8sTb7YvyM1ZEl6F3JZUqqVOoEevi/XDRktLqNaqfMgcsK4zTGR92dS/363wXyFUotiB67HrgfEj90kLyyFzsfQ0cKyy9aIn/mk4McMcuMsTURZp6D4lVyQPu/jWQQVixE4G8MH/AAVCNu5p/wDYMQ+zuUp1qr5fMEHSRVoXhgWJ7wDqsgGPM+WJ8c2sjLsuK8aHHjXD0NGsfutSdXn7wKEQeu+A1LONkz3SrSVFAOlop6hAkqZOprWFsFO0JZaDrIF6fK0d6gwP4pxvLawHp1HZDpVzRbT4jbx7QTbFertkV0qC9fiSVKKOhs6ys2P98sVB2xzSfxtKkELEMhLFrLDD4RHPn+uGnjHaJqbKpogUgDo7s62NuapZF3MnphW4hVermE8BuyTqAAHi1mBE6oXnywlzTt0MhB2gp2ispboJwB4H4qCN1H6tgn2ur6aLHy/PCVlONVRl6VKhT/mEGajDwqNTRp5ExuTtheCPKNj/ACXSQ3ZghRLFVHMkgAj3xI7KcDrVMyawGnLtSYd4RY+JWXTtqFjew88FuwHBh3K1qqsXqDUTUud7hZ+5zB5i/PDLxTOgDSNrTyHOFHlzOMeSroyOF6YoZ4lHKk6t9LcnA5r+2A2czBbY25Y79qqdTNBFVwlNGLFgTJOwCjkvn5bYDZjii0wwqEa1AIj7w2+c74KK0JycU9EHiyLvUIiJJNsBshw01nIp2Qblht0JHXoMSMllqmbqatl31ESEEx7v5csNtCmtNQiCAPck8yTzJ64dfHQrsiZXhaUhaS3Njv8ALYe2OGbZZgtB5T4frGJVfNAW1Ae+B1Z3OxLLG1mH7457OWg99nvH2yWaCH/AzDBai/hqGyOPWykeYPLFu5XOq5ZxGo29FH6TN8fN2aBggeGLgSbGbEc7G8YtLsr2vp1URtSmpomojMFWmEhYuJPIxznlBxk3JIfiUXfyP+bqyCPukcv0P6+WOPBO0iVKbhyBUonS4JAsRKN5AjmeYIwn57tyKjFMshrMLnTsoG5JiwHlOFrj3C0RK+bzRar36hFFDwqHI8CsJuARIa4JmQJxmKVSNyQ5RoJdtvtb0saWT8TgxrU+EHnBjxeoBG+K+zHbDM1WLOlFqpJhypYrPQFoBwJpZEwCxC8yJAJne4/LElKlFbalHlI/fFLr2SrRzGWd2LOZZjdjcnp6Y7PQhp1f3+mOiZpDs6z6455gg2JKgAmx3nrgTCZlOGGqKgkhkhuV5MXGOvYcKtapRKk1WgBpEBV+IaYmSSLzsNsZwfPCmzSfiAHyv87475n+TmKeYQxMyRhSnU6fRRGPLGWFUA1GZhgACf8AKOmCGazTfwoZUbXTraGABJ+HwwBe4I+uAqZ1XpoVgHYxzPWcS83xPM0tNakAD4UYXhjMCfpB8+eDcE5P9ik5LXwE63ZWgTqVO6zBP8uoGOpTyYXMbX9TbB3KcSdfBXWGmO9HwNOwP4WPy+cDlw7MCuBVG53vOkjcTGw/XEzOHwtAttI9beuLaVWTp26YEZIKiBvceUxGC2SrBX8QkBALxuSf0GFTNcSFGrRJkh6igRzAMfKTJ8hgq9VoIFJqjltT6QIWfhExvF488TeKq5f2Hl+CfwCgq5alTkPoQJI2JUASPK2Fjtblf4epTrqjvcKAg1EM1lIUXYzEAc4xE+zztklaKbsgqFQSoXSAQIYAbHkbddrYf8/lBVQgeojkdxfleMebTjO36PUUtf2Lfajj9DMolEFo1EvTOqmxKxCObNTJB1A9V8jjnlsoalIUFptSywv3Ye7k7yQS5HPlOIvCeG1AldazGu1M6npApKeIlHVBpcPz1FjMGMd6/eSTSqoyggaTTrFQWMSQKwBJ2nbnixTk0yOSima5vhoWj3dBSyqPEZhRe2ttyBzWeWAnA+Hd7V79HLIgKAx4We4qETvpB0yOcjliX2mpZp17uQ2tlp0lGpQC5idEaTpuxM7A4Y8zl6WUoLTWwppAneBufMkyT5nCck2o0huFLlZXn2j2o6FI1MyqB6n9sb8P4MgppQ1eEALc26sfU39CcLXafiZzebo0ad/5gn23+k4aeNKY8BiAREWvbHRi4wSOyTUph5+K93SNUDwlhRoKdiFsSPcYj5viJrPCKwCyrHlqsDB8r+8YFs7V6Nfu9P8Awop0qCmYLDTLE/S2xJwRydJgoBiQI8MgAD1ubyZ5zhShTKcuVRiR8+dlUAczJvtbAOvw/W01AAvUbx0HTE/jvF6OXUsSpfeN7+eAB4szIrPAZrx0m8eww9J+jz1thTvEpLpQBVEmB1PM+eINXNmfDHz/AN8DWzc26ftiP3iHcGQcGk/Z1US69VvvUwfQn9MRdS8lZT5HGjEbhH/v3xyfbmPMn8sbQJlXMnmZ/wAy/rgTmSQSVMAi99+uC2X4RmK3+FSd/OIHzaBGDdD7O8w4mo6p/lljPnsB6415YQ02akwBwjimapFWoVNLLdeREiLHnj3N18xUP81WaWLfG+kE8wA0A4zNZY0iUYB1XwOPNTGofLHTLUkP+HUYHcrq9fxDBJrtHNsjU6Im9JZ5Sf8A3HE2lRWD4VG1pB/LHdSw5sfVF/OcZqJ5D+/fGNsE5HJ03+6DPl/d8c6PDqatIB2IMmR7YlsbbgemItWqEUnlB3+frGOMPM5QJyzdZ7wRy5D/AE4icD40EOiuNVJup2xEzHFHqfE4VfwoB0wNqkSdMxynBRxXGpDFNxpot7LcGhA9ByyG4B/Q7exxPy3GGWmQxcsHBbQoLIomSUNzpO69MAvsu4v3lJqTt4qZGmfwn/fDjmsmj+Igq4++Nx0mNx88R/VlilxZU8ayKz3s7xlFc3Hd1LhgZUNFiP6WtbcWwfznFk0qBqgmRA5+XliuXovSqGky6hBak6z4kG8X3XYjyGM/mm1Jgx6EkegEAj54tjlbX6JJYthniPEwK1Blpk/zDSGsSAGVjK3EMG68sNGXzzgQqjrLE/QKQB8zhBytGqalNq5Eq3hUNq9SbYc6dxifL5E4Oo6H4sEJRuRQS+E6gSCtwQYI22IuMXN9l3bOrmdVCtepSXUKgA8S7eIfi9N8ZjMFnX22dh7GPtpkq602z2SqLSzFKk4fWsrUpLLFTY3U+JT1kbE4ojh3bvPUqzVxWNVmILLWUOrRtY/B/wAhXGYzDfH3HYqf5F2/ZvxCpnMsM7mVphtVQU1phgAAdJJDEwxuLHb1OEb7Qu0VStmDQUlVVSSeoiSB8sZjMIkv8iDj+Ap9hKWvOahACq9iOWk7HkZM4fOIIXVgWIRfigCSOmMxmDy/kKXQD7DutWpX7tdFGkVIWTLVCCNTXiIBtzMHlgvWerXfu6ZCLtzvjzGYXJbCk20hK7RZhMvqVF1VLhqj36zpG3uZxFzrmEudvmYxmMw5dICBxqVoab7x62x49bSxPSP1xmMxqCZvXzhCayAZMAefnjp2VzZOcohwG1TAgQpgwYi+0Y8xmOklxZkfyRb9fiz/AHAqztaT9cC62YdjLMzX5n9BaMZjMePFIrfZXzC7t/W/O/xsPlbEepSQG6iCcZjMer6RK+2dgNJ8LN6G4+uN0rdQp6W2xmMwSBZ53m1t+XLAzjjEJ/mMfIn6WxmMxsezAFpwc7F8MTM5tKTgEMrb7Sonl6YzGYpBY09oVp8KqoaQJeopZegGoghp3B9LYbsjxcOmVraT3eZJpqD8VOosmQZuhgzzHnNsxmIc8V2W+PJ0SuIoHIVlWFcW/C1rrzgg7Ww1Ucgk6UQSBuxkdNiDfGYzDPA2mJ83TQtccysMCEpL4lutMBpLQII5dcSMrU1SDyjGYzEnl/yFXj/xn//Z"/>
          <p:cNvSpPr>
            <a:spLocks noChangeAspect="1" noChangeArrowheads="1"/>
          </p:cNvSpPr>
          <p:nvPr/>
        </p:nvSpPr>
        <p:spPr bwMode="auto">
          <a:xfrm>
            <a:off x="19843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8022" name="Picture 22" descr="http://epguides.com/Office_UK/ca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855" y="3201955"/>
            <a:ext cx="3594639"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52381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Comparative advantage: It’s TRUE…</a:t>
            </a:r>
          </a:p>
        </p:txBody>
      </p:sp>
      <p:sp>
        <p:nvSpPr>
          <p:cNvPr id="3" name="Content Placeholder 2"/>
          <p:cNvSpPr>
            <a:spLocks noGrp="1"/>
          </p:cNvSpPr>
          <p:nvPr>
            <p:ph idx="1"/>
          </p:nvPr>
        </p:nvSpPr>
        <p:spPr>
          <a:xfrm>
            <a:off x="457200" y="1600200"/>
            <a:ext cx="5915000" cy="4525963"/>
          </a:xfrm>
        </p:spPr>
        <p:txBody>
          <a:bodyPr>
            <a:normAutofit fontScale="85000" lnSpcReduction="20000"/>
          </a:bodyPr>
          <a:lstStyle/>
          <a:p>
            <a:r>
              <a:rPr lang="en-GB" dirty="0" smtClean="0"/>
              <a:t>Babe Ruth was an amazing pitcher (the best of his team) as well as the best slugger of all time</a:t>
            </a:r>
          </a:p>
          <a:p>
            <a:r>
              <a:rPr lang="en-GB" dirty="0" smtClean="0"/>
              <a:t>His team manager figured out that his team would actually be better if he specialized in  slugging</a:t>
            </a:r>
          </a:p>
          <a:p>
            <a:r>
              <a:rPr lang="en-GB" dirty="0" smtClean="0"/>
              <a:t>Although he had an absolute advantage in pitching, his skill as a batter was even greater relative to his teammates</a:t>
            </a:r>
          </a:p>
          <a:p>
            <a:r>
              <a:rPr lang="en-GB" dirty="0" smtClean="0"/>
              <a:t>He went on to establish many batting records and win 7 World Series</a:t>
            </a:r>
            <a:endParaRPr lang="en-GB" dirty="0"/>
          </a:p>
        </p:txBody>
      </p:sp>
      <p:sp>
        <p:nvSpPr>
          <p:cNvPr id="4" name="AutoShape 2" descr="data:image/jpeg;base64,/9j/4AAQSkZJRgABAQAAAQABAAD/2wCEAAkGBxQTEhQUEhQWFRUUFRQYFBgYGBUUFhcUFRQYFxcXFRYYHCggHBwlHBcUIjEhJSksLi4uFx80ODMsNygtLisBCgoKDg0OGhAQGywkICQsLCwsLCwsLCwsLCwsLCwsLCwsLCwsLCwsLCwsLCwsLCwsLCwsLCwsLCwsLCwsLCwsLP/AABEIAKcBLgMBEQACEQEDEQH/xAAbAAABBQEBAAAAAAAAAAAAAAAAAQIDBAUGB//EAEQQAAEDAgMFBQQIBAUCBwAAAAEAAgMEERIhMQUGQVFhcYGRobETIjLBByMzQlJy0fAUYpLhQ3OCwtKishUkRFODk6P/xAAaAQEAAwEBAQAAAAAAAAAAAAAAAQIDBAUG/8QAMxEAAgEDAwEECQQDAQEAAAAAAAECAwQREiExQRMyUYEFIkJhcZGhsfAUUsHRI+HxM0P/2gAMAwEAAhEDEQA/APcUAIAQAgBAMnlDGlzjZrQSTyAUN4WSYxcnhHMnbYnv7OVtuIjeCRf8RabrgqVu02UsfBnoxt3S70fmiL2DuEjv6jfxuuV0Ki4k/mbqpDrFfIeyadukjj34vVVUrmHtP7hwoS9lfYni2zMMnBru4g+SvG+rR7yTKSs6T4yi3Ht8ffYR2HF+i6I+kY+1Fr6mErCXssuRbUid98Dtu31XRG7oy9r57GErWrHp/JbZIDmCD2G66FJPdMwcWuRykgEAIAQAgBACAEAIAQAgBACAEAIAQAgBACAEAIAQAgBACAEAIAQGRvFt+OkYC73nvyYwauPMngNM1lUqqC950W9tKtLC2XVnDbT3hmkN3zGMa4I7taB1cDdx/eS55OUuXj4HsUbalBbRz73+bHDbX2q+VzmmR2Bgc43cTfDkBnxJ/eqpCPvPXpU4wSaSyYtLWPY4PaS1zfhcDYjsWU6aksHVmM4tPdHoWytumaPG02ewfWtBt/8AI0fh5jgei5dThLS38DyqtpGEtL4fD/h+/wC5ci24++pV3KXiUdmi9Ft48bFHOXVZMXatFqPa8Z1FlTXTfKwZulNcFhlVE771u1Tppy4ZX110JYcJzY9p/KRfyTsXHeP0Icukl8y2yqlbo89/veq0VWtH2n5mTpUpdCxHteQfE1p8QfmtY3tRd5J/T+zKVnTfDaLUe2mn4muHmFvG+g+U0YysprhotR7Qjdo8d/u+q6I3FKXEv4MZUKkeUWAVsYioAQAgBACAEAIAQAgBACAEAIAQAgBACAEAIAQAgBAR1EwYxz3GzWtLnHkALlQ3hZZMYuTSR4ftvbZqah8zr20YD91g+FvqT1JXlueubkz6WhRVKmorzM6auJBdqQCexaKexrp3wYkbCWO6kX7Gtc71AUOWmPmj0KrwhsVMSOOSYfKMYVMMnoK18Uge04Xt8+0cbjXmsq1JVI4ZvLTOOHwdnAWzxGaLh9rHxZ1HNnouOFVxkqVTno/E5NTpy0S8n4/7K75BfI3HBdcoo0i3jcJKjCL3P9ybAC/PJV7NyeA9L5M32dVU+8wH2VnYSSQ0hpwlwtrmCO4qK1WlapPx48ufgi0alGltLkzZopI3Xwlrh99hcCPP0skLinV3R3U506ixnbwZ0Gxd9ZW2bMS4fj4j8w49qSUlwziuPRcHvT29x2NPt8OAJsQeI4qirfuR48rdxeC7HtKN3GynNNmbhNFpjmu0IKns88FdTXI+NpGhIPQ29FCjKPDaDcZc4ZYjrZW/ev2gHz1WsbitHrn4mUqFKXQss2w77zQezLyzW8b5rvL5GLs10ZZj2tGdbt7R+i3jeU3zt8TGVrUXG5bina74XA9h+S3jUjLhmEoSjyiRXKggBACAEAIAQAgBACAEAIAQAgBACAEAIDL3ocBST3z+rcO8iw8ys63cZtbf+sfieGPYBqF50Io+kyV5jZkgadWm60bwti8N5rImwGMfKGOya4vv0+rIXNdt9nt4pnVcP/G2i1FTNa4sxA2Oozy4ZXW9tU7SmpcHA2+cDavZgcAQ4B3Ai1uwrZxRrCs0QbH2hJTyY2ZSN+0Z+Makt55cO8cbcd1aRrww+f58TeajOOHwdhUwx1Uft6a2L78fXjbkfIryaN3OjPsq/k/zp9jljOVJ6J8dGcltCdw1/m8cJHkT5L3IPbUvA7KSU3g7rZsoZRlotaniiDSOPtKeKd573SPXB6UjnQvDZeenJ5lWP+bV+5t/KUor6JHCw1sly5xBvwsLW5BaOzpaNKX9nVGIlRRtku6LJw1Zz/Ks1OdB6am8fH+z0Le7a9Wp8xNk7TMZwE+6f+k/ouiSTWTor0FPdHRR1yz7OL3POlQRP/4kGi5dYAXJOSq6T6MxdBleLeurff8Ah4zgwkh7hfLMA55AXB1votXUjRx2ssZ4RKs6C/8AR7kNDvzUxyD2x9oy9ntLWNeBzY5gHmD81ts1qR01PRdKUPU2fR74885PQaXaMUgBa7Ii4vxBzWS0t4yeFOnODxJFoC41ujg8FNQmFZuO5bJJHUvbo4jzHgVeNWpHhspKnCXKLMe13jUB3kVvG9mu8smMrSD4eC3Fthh+IFvmPJdEb6m+cowlaTXG5ahrGP8AhcD00PgV0QrQn3WYypTjyidaGYIAQAgBACAEAIAQAgBACAEBWq9oRR5SPa0nQE5252VJ1YQ7zwXjTlLuoobSq4J4ZIhKz32OAubZkZa9bLOVWnOLSkjWnCpTmpYex4fXsewnExwHUEDx0XApM+gjKL4ZSL7jtv5qdRdPDyZrJMBdcG9jYg2sSCLnmM1dYa3OvVqGwTWcw3u67r/lyy9VKSS2KzSwzfZLxU5ObAyrj9pY6PbbC4XBy5qXItB6SlT1z4XYmksff3uLHDnb5enHnr29KvHE0a4UtnwO2ntIS5uHvWyLfhLsQuTcXtYHvIzyVbe27BOOrK6e43t4aDotg7Qw0lRiOT8h1wxhg9AO5efeuVS5hBeKfyOa7SdSOPzLyUP4Et65X/dl7Lg0ZxmmQOjId7uvRVcMrDL5WBtTFi9+3+YBbMD77eo/fFc0Y9i9L7r493u/r5HdbXHsPy/phT1OGzXZixwu4OGIgEdMrdy0xhmlWHtL5EO06rEHAaNaPEuGfgD4rVLEWznjltHftpxRUJxZlvxWvm53b/pGa8C6tpVbmal4qK8EsZb/ADxPJlV7arlHn9ZMJG+0Asb2cNcjmDfyXp0YSpS7N7prb+T2rKs94PyOl2fORBG5vw4G9bHNpvy99kndZXrQjle9HPVgpVZJ85/39mjQpdrEaOIWelrus552uTZpd4TlisVdVJrlZOSdo+hddt+ENLpCGAalxsrKcZGSt6jeEslSHfCje7CJrdXNexv9ThYd6OJu7C4is6flhm05t7EacCOvG6zlTZyqXQYWKmktkfFO9vwvI6XuPAq8alSPdk0VlThLlFlu1pRrhd2i3otVe1o84Zk7Sk+MosR7wD77COoN/Wy3j6Sj7UcfnkYysJeyy5FtaF2jwO33fVdMLyjLiS89jnla1Y8x/kuMeDmCD2ZroTT4MWmuRykgEAIAQAgBACAEB5dvVWF1XLn8Lg0f6QB638V8/eTbrSPbtYYpIz4qlYRmbOJchqFtCoZuJKaGCT44mHrYA+IzW6qZ5K5lHhlap3IpJfhxxno7EP8AqufNarHQtG5qRMif6OpG5xPY/tux3YL3HmFbS/E0/Wp94qSbt1bB70DiP5bP8mkqHGXgaxuKb6mc+7TZwLTxBBB8CqajdNPdDZYg8ZhSpEp4KL6C2hJCtqya9rJLYsAkgNOTRoBoqQpQjLV18TB5byXoakiwyA9e1bqY0E4eCQTbv9SrqW5VrCFnkF/cIJ1Nvl/dROMZpxe6ZEU1yZ20aYgAt+C97HP2bjqfynlp5LljmnJU5v4P86+PzPSoXCmsS5+5lukJMgLbZZgXsLEZ9Bfuz7F1NbNEwS8Tupqz22z5I8ZkMYieCb4sLmB2F1ze7XNc2+eQbmvPu5KNaD96+qa+n9Hl1KWirqxjOfo+fNb/ABycW0EZafqNPOy62tzppS0tM6LczacYe+GazWPxEDgHEAOZf7t8LCDwLLcVjdJOlJ9Vlry6eZe8jKSU4crH/ffjLz7mX9sUBp32uSxwux1tRyPAEcVyW9aNWOUyKNdVI+/qih7ZdC9xvlGRtKo9o43Jwxg5c3E2C6acUllmsFp8ylFA4E3Adb4m3zAPoVn20Pmawrwk9OcG9u5vLJT2YXF0RNmjUtPQcs9PBJRfsnPeWMKvrLaX3/P+ncU+8F9QD5eSycpLlHiytGi23bDDqLKrnB8mfZSRcjqGO0cFKgnwyjyuUPLAdOKh0QqhBJSu5LCVCfgaRqx8SAxOYbtLmnmCR6LHTOm8xyvgaZjNYeGXKTbU7DmcY5OGfiM100r+vB77r3mFSyoyW23wN7Z+2GyZOaWHxHivVt72NXZrDPOrWkqe6eUaa7TkBACAEAIAQHju8Tv/ADU/+bJ/3Gy+auf/AFl8T36H/nH4FFkiwRqWIpldSIwaFNOtFMo4mnBULVTM3Avw1C3jUMXAtx1S2VQo4CzsZILSMa8fzAO9VfUmQsx4ZQl3YpH6xNb+Ulnk0gKNMH0NFcVY9TIq/o+afspiM9HtDvMEeir2K6M3jfP2kYtduTVMPuNEg5tcBl2OsfVR2UkbwvKT52MGop3sNnscw/zAt9VTLXJ1RlGW6eSEFWUiRh6KdQCF9r30ORHAg6iyrOKmsP8A4yHtuijVU773GItIwggfdBya63EZa8gpVdcSeGddOpFo6zdanMUEpkyMjQM/wjmvEvrnXU0Q/Nzku6inJJdDBgId22t3L6JPKMk2ivXQYXYgCG5Xsb524Kk4o7aNTKwzud2drR1UJhnzc0DP73IPaeBXzlai7Oq6ke6/z88TirwlTnrh+e4wtt7OfA6xzafhcNCPkei9i3qRrQ1RNoV1MzN3oscrWkXxSR5dLk/orXOpW8lHnZI7q0sQb8ExtUx0NRIbZh7rjmL3WdOEa1vFe5Hmp5RpSbMbMwvh1t7zODv7hc1KvOjPsqn/AE7aF7p9Wp8/AbsutAbgdYObYNysXgk3B5vBI7QemfovEo5X/f8AaNq1NqWpcP6f6f0fx204qnqsNmc8oJ8otsqSMz5fuyOCMJUYvgjr94fYNHvFxOjdD2nopjCb4ZWFlrZY2Hvm6RxaWkENxagi1wNdeI4LT/JHfkpcejtCzk6aHbLXfNFVjI890pRLbahmVwM1OiHgUzMuxMaVdU0ZubNCCqLcj7w8x+q64VGtmcs6ae6NCOQOFwbhdCafBztNcjlJAIAQAgPI994cFZLydhcOoc0fO68C9hitL5nt2ks0kYIeuRnUSskVSS3BNZTqwQ0XoZ1ZSKuJfhqFqpFHEtxVK0UzNwLDahaKZTQTxVSsqhVwLUdStY1DNwJ21K0VQroHShkgwva1wPBwBHgVfUmQsxeUYlVuZSPBswsJ4tc7LsBJHkocIs2jdVY9cmDXfR27MwzA8g8WPe5v6Kro+DOiN/8AuRztduxVRZuhc4c2Wf5Nz8lRwkjpjc05dTOgqXxk2uDxH6hc9ajCqsSRo0mh1btCSQYSQBxtldZULKlTlq6lNGClHHYrtyXSJHHIjUHmrai6eHkqQTOheHMOhuD63+YVJwjUjpZs8TjhnZnabaiB2ejSSORHEfvmvB7GpaVvVfPyZw9m4zSMHdZ2CqZctuHR6Zi+H++fW6924k6dKclylsejcetSfmbe+lE324e3/EGfaLfIjwXD6MrRqa4x4TyvPf6PJ5lJtRwzGo6h0T7jQ/EPmF13Nqq0cdejNHujYrqBk49qxxDtTh1xDQ2/EP3zXn2tzKnN0q2zN7e5cFolx+fQ59lY5r7SWvrfUHssLW+eXO3ptZeWdsopLbg1H1WX91RxMEzHDfbVBBGK0c7gDzjhe4ebQumiljHxNpT0Qz719WkZtFUaZlpF8J4Z6h3Qi/ipZ0KSnlfM6TZ28BAAl1/Fz7SFyyp4OaraRe6LlVvUG2EPvOPE3wN9L9nmpjTk2c8fR6fe4+p2O7W32zRguyOJwyIvYOIBI7LLZSWcHl3VpKlLC4OojfcXBWp55JHKWm7T28j2qYzcd0VlBS5NOnmDxcd/Q8l1QmpLKOWcXF4ZKrFQQAgPP/pRoPsph1jd5ub/AL15fpGnxPy/o9Kwqcw8zz+68vB6Q7EqNFiaKRQyS1HKq5GC1HUKVJojBaiqVdTKuJYZUq+srpJo6hSpEOJZbUq6mUcCZtUrqoVcCxFVLWNQzcCyyqWyqGbgTsqVoqhRwJ2Sgq6kVaIqqghl+0iY/q5oJ7jqrbPkmMpR7rwY+0NyKWTNrTGebDl3tNx6KrpxZtC7qR53OX2h9Hs7TeJ7HjrdjvmPNZui+h0wvovvLBzW0Nkzw/axOaOdrt/rF2+ao01ydMasJ91mbI0EZpk0UsMqwuMbjmc2kZaG4t4KXGEl6yNk1LDH7LnwStN7DECT2ZrO4i50pRXgXqVPVZr7X2qZpGkaNFhfrqfTwXPY2v6eL8WcEVghNQXOu434aAAAZaD1Xep77l9KxsX6HaHs3At0Oozzz9VzXdtG4jttJcMo4sl25AHt9o3NjiSbWxNdxI7bZjQ271x2lxKEuyrc/n3Oy3q5Wl8/n4jnnVhZYOFgRkfukcCOPaPTResootNeA+gqDHNHLb3Tjt/M0hzHepCstmma6VUp6X7v7KMcOEjEMiAe4gH5rJPXHboc8puM24+JfbstzheM4ge4rmldKD01FhnTC8i+9sx0Gy5QTZumqlX1NcPk2/UU+rNHZkhYwNOpJJ6X4eirWknLYpP1nk3dn7fmjPuyZcj7w81WFecepy1bSlU5R0VFvUC4e0FuZbp4LaNwm9zz6no5pepudVsGsa55wuDmubiBHMEDxz8l02tT/I4+KyeXdUnGKbW6eDdXoHACAEBQ27s0VEEkRyxD3TycM2nxAWdamqkHFmlKo6c1JHhs8RY5zXAhzSQ4cQQbEeK+fcWnhnvxaayhocs2WHtcqNFkTMkVGiSdkigErJkyMErJlOSME8dQpUiMEzalTrGklbUK2orpLMdStFIo4kzatXUyjgTx1asqhVwLUVUto1DNwLUdUtVUM3AsMqloqhRwJmVK0UyriK54OqtqK4MDau6lPNngDDzZ7niBke9VcEzeFecepye0fo9k/wAJ7XDk/wB0+Iy9FTs30OqF6upzVZu5UQ/HC4DmBjH9TbqGmjZV4z4ZSaLHTMKMl0yVoUbF0xZFALlBWGPq0/EOY5jqsLm1jWW2zXDKtFTa9Blji96MknS5YTYHLhoPAclW1uWv8VXaS+ptCrnnko7MonyvDWA3OV+AW9e4hSjqkzq7VRWWb+8FII5mNFvdjYD1sSuT0XVc6bk+smefq1ZZBSse0ksHMkDPTXLhqF21qEaqxJBpPkfUVjyLG45jRcitaUHlLf3m1Kmk8lSE5qzSxg7NWxaa61j/AHHgVjncsnk6/Y7x7O4OeEFzDliIy91w6WyPEL0afdz9Dzq+deOnj4eX8k8VYIJmz0x9yS5wHK2fvMIGg5crdM8m+zmpw4f5giVLt6bpVeV1+zPSdnVrZo2yM0cO8HiD1BXrQmpxUkfM1aUqU3CXKLKsZggBAecfSZu/Y/xUYyNhMBwOjX+gPd1XmX1D/wCi8/7PSsq//wA35Hn915h6Q5rlVoke1yq0SSh6o0WHB6rgEjJFBJI2RASiVAPbMmSCVs6tqIwSCoU6iMEsdUrKZDiWYqpXUijiWGVisqhVwLEdarxq4KOmW4qtdEaplKBYZVLVVDNwLDKhaKZRxJmzK6kVcRXPCtqIwUa7ZcE32kbXciQL9x1R4fJaM5R4Zz9duTAQfZ4o3cDcuHYQToqOmuhvG6mnvuc3XbnzsBLS1/T4T4H9Vm4NHTG6i+djBnhfGbPa5vaCFGWjdST4FpKssN2944HtCyrUYVliX+w1k049u4c2xgHtyv3Bee/Rbk957FHFmTU1LpHl7zdx9OS9GlSjRgoxNIokZM5uhI7D+/2Vpqa4ZfC6k38XiP1gab2ztw7BqmrL9ZFksLYifhzw3JOnC3aOKzko9DWMn1HQutme5YySRsnk6GhmxNBZYOGo0Dreh6jJbU5Nxyufv/RjNYfrcfb+yRrsyRoTcji08clk3lt/iLLjH4zttwqk4pI+FsY6EHC7xu3wXfZye8TxfSsFiM/I7Jd54oIAQDZYw4FrgC1wIIOYIORBChrOzCeNzxrfLdp1HJdoJhefq3a4Tr7Nx5jgeI7CvFubd03tx+bHtW1wqiw+TnrrlwdQ4FVaJHByrgkcHKriTkeHquCRweowB4kUYJHiRQBwkQDxIgHCVMkD2zKckYJhOmRgkbVJrI0lmOsWimUcSyysWqqFHAsx1q0VUo6Zajreq1jVM3TJxVrRVSmgkbVK6qFXAU1Kv2hGgY6ZNY0kEzGuBBAIKakSk0Y1TuvTvFg3Aebcj+ijCNFWmjn6/dCZmcZEg5fC7wOXmo0tHRG5i+djAliLTZ7S08iLeqhPxOiLzwSCMWJGfyV9KwWyMe21tVVosmJZUcS6ZLC8jUeKzlsaI1KJzDzYebTl4FRFxfKw/cS9S95pwtJ4g9dCR1Cuo5ZSUkkdn9HsRxSuPANb3kuJ9Auuzjhtnkelp7RXxf2O1XeeKCAEAICvX0TJo3RytDmOFiD6jkRrdVnBTWmXBaMnF5R4zvZu2+iksbuicfq3/wC1/Jw89RxA8W4t3SfuPZt7hVV7zDuubB0i3VcEjg5RgkcHKuAKHqMEi41GCR7XpgDsajAFxqMAcJEwBQ9RgDxKq4A4yJgDxOpyQStqFORglZUqdXgVwWoqrqrxkVcSYVavrK6SRtWrdoRpHCs6qyqFdBI2rVlUI0EgqVdVCuge2oVlUI0EgqclZVSugqV0EczS2RocPMdh4Ke0yWjmLyjj9qbFdEcUZLmcRxH6qykdMKudmZzZgdc1pq8TZEzXBW1ZJGujF8gsZrwNYstU5tkM+8jxIWfBpyatM4gZa9OZ06+KKbKSWT1jdvZ/sYGtIs43c/8AM7gewWHcvXow0QwfMXdbtara44RqLU5gQAgBACAr19EyaN0crQ9jhYg/vI9eCrKKksPgtGTi8o8f3v3Rkozjbd8BOT+LL6Nkt/3aHocl5FxbOnuuD1re5VTZ8nNgrjwdYXQkddVwSODlGAGJMEjw5RgAHKMEhiTAFD1GALjUYA4PTAHe0UYAY0wBRKowB4lVcAmbOpIHidRkYHCdMjA4VCahgmZUq2srglbUqymRpJBUq2sjSSCfqrKZGkkbIrqZXASi4WqkVwc1tTZJDi5gy4j9FqpGsJ42ZRiZ0IVlI6E8lplPdW2ZbOC1TUpcbNBceSo0Wc8Lc9C3S3Uw4Zptfiazrwc75DsXZb2yWJyPHvb/AFZpw46s7Rdx5IIAQAgBACAEAyWIOaWuAc1wIcCLgg6gg8FDWdmE8HmW9f0fOZeWjBc3Uxaub/lk/EP5deV9F5tey60/kelQvPZn8zguh1BsRxB5ELzmsHophdQSLdAF1GCR2JRgChyYAXQkMSjAFxJgAHpgChyjAFumAIHKMAc16YA4PVdIF9oo0gX2ijSBRKmMAlbKq4BIyZRgErZkzgYJmTKdRGCeKVWUiGi5G9bxkUaJnQhy3TyZ8DotmtuDYZdPJaRimVcmi9HRx8Y2+AWiKucvE1aKmuQ1gAvyFsuJ8FrGOp4RhOeFlnWtbYADQZL00sHmvcVACAEAIAQAgGl4QDDOEAn8QEBzG9W6kFXd4+qm/GBk7pI3j26+i5q1tGpvw/E6KNzKntyvA8q2xsmamfhmbb8Lhmx35XfLXovKqUZU3iSPWpVoVF6rKQKxwagCgFBUEi3TADEmAGJMALpgACoA66YJFumAICmAF1GAGJMAdiUYAYlGAKHpgDmvVdIHh6q4kkjXqjQJ2PVWSTsei2BehkV1Mq0akDl0QkZNGlCuqEjCSLTae4J4hb4yjJvBv7EosIxuGZGQ5D+67benpWpnHXqZeEai6TnBACAEAyR9ggKMlfZARu2ggKktYSgITUFAJ7coBDMUBFUND2lrwHNOocAQe4qGk1hkptPKOP2vuUDd1M7D/I8kj/S7Udhv2hcFWxT3h8jupXrW0zk6yikiNpWOZ2jI9jtD3FcE6U4d5HoQqwn3WVyVng0C6YAt0AXQC3UALoSOUALoBQoAXUgaUAqgC3TAC6AUFVaA8FRgke0qjRJO16o0CWNyzZYuwvVcjBpU0i2jLxKNGvTPXVCRhOJv7HixOA4DM9i9K1TkzhuHpR0i9M88EAIAQAgGSsuEBl1FEUBTfTEICF0ZQDLIAQCIAQAgGTwte0te0OadQRcHuUNJrDJTaeUc3XbkwuuYnOjPL42+Bz81yTsoPu7HXC9nHnc5faW7dRDe7MbfxR3cO8fEPBcVS1qQ6Z+B207unPrj4mQHLnwdORbqAF0AoUYJHKACAW6gCoAQkRAKgFsoABAOCgkcCqsEjSs2ixMwrNolFuJyo0SaFM5TEho16MkkAarop5bSXJlPCTbO22WWxstxObj15L6S3o9nDHXqeDWq9pLPQ0G1AK3MiUOugFQAgBACAQhAMdECgIX0YKAgfs8ICu/Z6AhdQlAROpSgGGAoBpiKAbgKASyApbQ2TDN9rG1x52s7ucM1SdOE+8i8Kk4d1nNV+4g1glLf5XjEO5wsR4Fck7GL7rOuF9Jd5ZOert3KqLWIvHOP6zyHveS5Z2tSPTPwOuF3Tl1x8TKL7GxyPI5HwK53Frk6FJPgcHKuCRwKgkVQAQCqAAQkcFAFCAEAqgkUBVZJI1QySZizaJRZiWTRYv0oJNgkVvghnV7KoiwYnfFy5f3X0NjZ9l68+fseLeXXaepHj7mmHFekcBKx7kBoUkpQGm0oBUAIAQAgBACAEAWQDS0IBDEEAw04QDDSBAMNCEBG7Z4QEbtnoBh2cgGHZ5QFaq2M2QWkY145OaHeqhxT5JUmuDHn3FpXX+qw3/C57bdgBt5LGVtSfQ2jc1V1MGq+jV1/qp8uT2XP9TSPRc8rFdGdEb99UUaj6P6pvwuif3uafMW81jKwn0aNo30HymUJt061tyYCQPwuY7wAdc+CxdpVXQ1V3SfUy6ulki+1jez8zXNHiRZZSpTjyjaNSMuGQNkHNUwXHB6rgZHCRMAXEmCR11GAKCowSPa9VZYuUdK+T4GOf+Vpd6BQqc5d1N/AiVSMe80jpNm7qzOzeMA65u8B8yuul6MqT3nsvqclX0hTj3d/sdVs/YbYx7rc+ZzK9eha0qPdW/j1PLrXNSr3nt4GkzZ66DAsR7PQFhtGEBKyEBASoAQAgBACAEAIAQAgBACAEAIAQAgBACASyAMKATCEAYAgE9mEAnsQgEMAQFCq3eppPtIIndrGE+NlR04vlIvGpOPDZUduZRH/ANNF3C3oq9hT/ai3b1f3Mru3CoT/AIHg+Uf7lX9LS/aX/VVf3DD9H1D/AO0f/sl/5Kv6Sj4fVk/q63j9EObuDQj/AAf/ANJf+SfpKPh9x+rreP2JY9yKIaQN7y93q5WVrRXsoq7qq/aL1Nu/Tx/BDG3sY2/jZXjShHhL5FJVZy5k/mXm0oHBaGY4QBAPEYQC2QCoAQAgBAC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data:image/jpeg;base64,/9j/4AAQSkZJRgABAQAAAQABAAD/2wCEAAkGBxQTEhQUEhQWFRUUFRQYFBgYGBUUFhcUFRQYFxcXFRYYHCggHBwlHBcUIjEhJSksLi4uFx80ODMsNygtLisBCgoKDg0OGhAQGywkICQsLCwsLCwsLCwsLCwsLCwsLCwsLCwsLCwsLCwsLCwsLCwsLCwsLCwsLCwsLCwsLCwsLP/AABEIAKcBLgMBEQACEQEDEQH/xAAbAAABBQEBAAAAAAAAAAAAAAAAAQIDBAUGB//EAEQQAAEDAgMFBQQIBAUCBwAAAAEAAgMEERIhMQUGQVFhcYGRobETIjLBByMzQlJy0fAUYpLhQ3OCwtKishUkRFODk6P/xAAaAQEAAwEBAQAAAAAAAAAAAAAAAQIDBAUG/8QAMxEAAgEDAwEECQQDAQEAAAAAAAECAwQREiExQRMyUYEFIkJhcZGhsfAUUsHRI+HxM0P/2gAMAwEAAhEDEQA/APcUAIAQAgBAMnlDGlzjZrQSTyAUN4WSYxcnhHMnbYnv7OVtuIjeCRf8RabrgqVu02UsfBnoxt3S70fmiL2DuEjv6jfxuuV0Ki4k/mbqpDrFfIeyadukjj34vVVUrmHtP7hwoS9lfYni2zMMnBru4g+SvG+rR7yTKSs6T4yi3Ht8ffYR2HF+i6I+kY+1Fr6mErCXssuRbUid98Dtu31XRG7oy9r57GErWrHp/JbZIDmCD2G66FJPdMwcWuRykgEAIAQAgBACAEAIAQAgBACAEAIAQAgBACAEAIAQAgBACAEAIAQGRvFt+OkYC73nvyYwauPMngNM1lUqqC950W9tKtLC2XVnDbT3hmkN3zGMa4I7taB1cDdx/eS55OUuXj4HsUbalBbRz73+bHDbX2q+VzmmR2Bgc43cTfDkBnxJ/eqpCPvPXpU4wSaSyYtLWPY4PaS1zfhcDYjsWU6aksHVmM4tPdHoWytumaPG02ewfWtBt/8AI0fh5jgei5dThLS38DyqtpGEtL4fD/h+/wC5ci24++pV3KXiUdmi9Ft48bFHOXVZMXatFqPa8Z1FlTXTfKwZulNcFhlVE771u1Tppy4ZX110JYcJzY9p/KRfyTsXHeP0Icukl8y2yqlbo89/veq0VWtH2n5mTpUpdCxHteQfE1p8QfmtY3tRd5J/T+zKVnTfDaLUe2mn4muHmFvG+g+U0YysprhotR7Qjdo8d/u+q6I3FKXEv4MZUKkeUWAVsYioAQAgBACAEAIAQAgBACAEAIAQAgBACAEAIAQAgBAR1EwYxz3GzWtLnHkALlQ3hZZMYuTSR4ftvbZqah8zr20YD91g+FvqT1JXlueubkz6WhRVKmorzM6auJBdqQCexaKexrp3wYkbCWO6kX7Gtc71AUOWmPmj0KrwhsVMSOOSYfKMYVMMnoK18Uge04Xt8+0cbjXmsq1JVI4ZvLTOOHwdnAWzxGaLh9rHxZ1HNnouOFVxkqVTno/E5NTpy0S8n4/7K75BfI3HBdcoo0i3jcJKjCL3P9ybAC/PJV7NyeA9L5M32dVU+8wH2VnYSSQ0hpwlwtrmCO4qK1WlapPx48ufgi0alGltLkzZopI3Xwlrh99hcCPP0skLinV3R3U506ixnbwZ0Gxd9ZW2bMS4fj4j8w49qSUlwziuPRcHvT29x2NPt8OAJsQeI4qirfuR48rdxeC7HtKN3GynNNmbhNFpjmu0IKns88FdTXI+NpGhIPQ29FCjKPDaDcZc4ZYjrZW/ev2gHz1WsbitHrn4mUqFKXQss2w77zQezLyzW8b5rvL5GLs10ZZj2tGdbt7R+i3jeU3zt8TGVrUXG5bina74XA9h+S3jUjLhmEoSjyiRXKggBACAEAIAQAgBACAEAIAQAgBACAEAIDL3ocBST3z+rcO8iw8ys63cZtbf+sfieGPYBqF50Io+kyV5jZkgadWm60bwti8N5rImwGMfKGOya4vv0+rIXNdt9nt4pnVcP/G2i1FTNa4sxA2Oozy4ZXW9tU7SmpcHA2+cDavZgcAQ4B3Ai1uwrZxRrCs0QbH2hJTyY2ZSN+0Z+Makt55cO8cbcd1aRrww+f58TeajOOHwdhUwx1Uft6a2L78fXjbkfIryaN3OjPsq/k/zp9jljOVJ6J8dGcltCdw1/m8cJHkT5L3IPbUvA7KSU3g7rZsoZRlotaniiDSOPtKeKd573SPXB6UjnQvDZeenJ5lWP+bV+5t/KUor6JHCw1sly5xBvwsLW5BaOzpaNKX9nVGIlRRtku6LJw1Zz/Ks1OdB6am8fH+z0Le7a9Wp8xNk7TMZwE+6f+k/ouiSTWTor0FPdHRR1yz7OL3POlQRP/4kGi5dYAXJOSq6T6MxdBleLeurff8Ah4zgwkh7hfLMA55AXB1votXUjRx2ssZ4RKs6C/8AR7kNDvzUxyD2x9oy9ntLWNeBzY5gHmD81ts1qR01PRdKUPU2fR74885PQaXaMUgBa7Ii4vxBzWS0t4yeFOnODxJFoC41ujg8FNQmFZuO5bJJHUvbo4jzHgVeNWpHhspKnCXKLMe13jUB3kVvG9mu8smMrSD4eC3Fthh+IFvmPJdEb6m+cowlaTXG5ahrGP8AhcD00PgV0QrQn3WYypTjyidaGYIAQAgBACAEAIAQAgBACAEBWq9oRR5SPa0nQE5252VJ1YQ7zwXjTlLuoobSq4J4ZIhKz32OAubZkZa9bLOVWnOLSkjWnCpTmpYex4fXsewnExwHUEDx0XApM+gjKL4ZSL7jtv5qdRdPDyZrJMBdcG9jYg2sSCLnmM1dYa3OvVqGwTWcw3u67r/lyy9VKSS2KzSwzfZLxU5ObAyrj9pY6PbbC4XBy5qXItB6SlT1z4XYmksff3uLHDnb5enHnr29KvHE0a4UtnwO2ntIS5uHvWyLfhLsQuTcXtYHvIzyVbe27BOOrK6e43t4aDotg7Qw0lRiOT8h1wxhg9AO5efeuVS5hBeKfyOa7SdSOPzLyUP4Et65X/dl7Lg0ZxmmQOjId7uvRVcMrDL5WBtTFi9+3+YBbMD77eo/fFc0Y9i9L7r493u/r5HdbXHsPy/phT1OGzXZixwu4OGIgEdMrdy0xhmlWHtL5EO06rEHAaNaPEuGfgD4rVLEWznjltHftpxRUJxZlvxWvm53b/pGa8C6tpVbmal4qK8EsZb/ADxPJlV7arlHn9ZMJG+0Asb2cNcjmDfyXp0YSpS7N7prb+T2rKs94PyOl2fORBG5vw4G9bHNpvy99kndZXrQjle9HPVgpVZJ85/39mjQpdrEaOIWelrus552uTZpd4TlisVdVJrlZOSdo+hddt+ENLpCGAalxsrKcZGSt6jeEslSHfCje7CJrdXNexv9ThYd6OJu7C4is6flhm05t7EacCOvG6zlTZyqXQYWKmktkfFO9vwvI6XuPAq8alSPdk0VlThLlFlu1pRrhd2i3otVe1o84Zk7Sk+MosR7wD77COoN/Wy3j6Sj7UcfnkYysJeyy5FtaF2jwO33fVdMLyjLiS89jnla1Y8x/kuMeDmCD2ZroTT4MWmuRykgEAIAQAgBACAEB5dvVWF1XLn8Lg0f6QB638V8/eTbrSPbtYYpIz4qlYRmbOJchqFtCoZuJKaGCT44mHrYA+IzW6qZ5K5lHhlap3IpJfhxxno7EP8AqufNarHQtG5qRMif6OpG5xPY/tux3YL3HmFbS/E0/Wp94qSbt1bB70DiP5bP8mkqHGXgaxuKb6mc+7TZwLTxBBB8CqajdNPdDZYg8ZhSpEp4KL6C2hJCtqya9rJLYsAkgNOTRoBoqQpQjLV18TB5byXoakiwyA9e1bqY0E4eCQTbv9SrqW5VrCFnkF/cIJ1Nvl/dROMZpxe6ZEU1yZ20aYgAt+C97HP2bjqfynlp5LljmnJU5v4P86+PzPSoXCmsS5+5lukJMgLbZZgXsLEZ9Bfuz7F1NbNEwS8Tupqz22z5I8ZkMYieCb4sLmB2F1ze7XNc2+eQbmvPu5KNaD96+qa+n9Hl1KWirqxjOfo+fNb/ABycW0EZafqNPOy62tzppS0tM6LczacYe+GazWPxEDgHEAOZf7t8LCDwLLcVjdJOlJ9Vlry6eZe8jKSU4crH/ffjLz7mX9sUBp32uSxwux1tRyPAEcVyW9aNWOUyKNdVI+/qih7ZdC9xvlGRtKo9o43Jwxg5c3E2C6acUllmsFp8ylFA4E3Adb4m3zAPoVn20Pmawrwk9OcG9u5vLJT2YXF0RNmjUtPQcs9PBJRfsnPeWMKvrLaX3/P+ncU+8F9QD5eSycpLlHiytGi23bDDqLKrnB8mfZSRcjqGO0cFKgnwyjyuUPLAdOKh0QqhBJSu5LCVCfgaRqx8SAxOYbtLmnmCR6LHTOm8xyvgaZjNYeGXKTbU7DmcY5OGfiM100r+vB77r3mFSyoyW23wN7Z+2GyZOaWHxHivVt72NXZrDPOrWkqe6eUaa7TkBACAEAIAQHju8Tv/ADU/+bJ/3Gy+auf/AFl8T36H/nH4FFkiwRqWIpldSIwaFNOtFMo4mnBULVTM3Avw1C3jUMXAtx1S2VQo4CzsZILSMa8fzAO9VfUmQsx4ZQl3YpH6xNb+Ulnk0gKNMH0NFcVY9TIq/o+afspiM9HtDvMEeir2K6M3jfP2kYtduTVMPuNEg5tcBl2OsfVR2UkbwvKT52MGop3sNnscw/zAt9VTLXJ1RlGW6eSEFWUiRh6KdQCF9r30ORHAg6iyrOKmsP8A4yHtuijVU773GItIwggfdBya63EZa8gpVdcSeGddOpFo6zdanMUEpkyMjQM/wjmvEvrnXU0Q/Nzku6inJJdDBgId22t3L6JPKMk2ivXQYXYgCG5Xsb524Kk4o7aNTKwzud2drR1UJhnzc0DP73IPaeBXzlai7Oq6ke6/z88TirwlTnrh+e4wtt7OfA6xzafhcNCPkei9i3qRrQ1RNoV1MzN3oscrWkXxSR5dLk/orXOpW8lHnZI7q0sQb8ExtUx0NRIbZh7rjmL3WdOEa1vFe5Hmp5RpSbMbMwvh1t7zODv7hc1KvOjPsqn/AE7aF7p9Wp8/AbsutAbgdYObYNysXgk3B5vBI7QemfovEo5X/f8AaNq1NqWpcP6f6f0fx204qnqsNmc8oJ8otsqSMz5fuyOCMJUYvgjr94fYNHvFxOjdD2nopjCb4ZWFlrZY2Hvm6RxaWkENxagi1wNdeI4LT/JHfkpcejtCzk6aHbLXfNFVjI890pRLbahmVwM1OiHgUzMuxMaVdU0ZubNCCqLcj7w8x+q64VGtmcs6ae6NCOQOFwbhdCafBztNcjlJAIAQAgPI994cFZLydhcOoc0fO68C9hitL5nt2ks0kYIeuRnUSskVSS3BNZTqwQ0XoZ1ZSKuJfhqFqpFHEtxVK0UzNwLDahaKZTQTxVSsqhVwLUdStY1DNwJ21K0VQroHShkgwva1wPBwBHgVfUmQsxeUYlVuZSPBswsJ4tc7LsBJHkocIs2jdVY9cmDXfR27MwzA8g8WPe5v6Kro+DOiN/8AuRztduxVRZuhc4c2Wf5Nz8lRwkjpjc05dTOgqXxk2uDxH6hc9ajCqsSRo0mh1btCSQYSQBxtldZULKlTlq6lNGClHHYrtyXSJHHIjUHmrai6eHkqQTOheHMOhuD63+YVJwjUjpZs8TjhnZnabaiB2ejSSORHEfvmvB7GpaVvVfPyZw9m4zSMHdZ2CqZctuHR6Zi+H++fW6924k6dKclylsejcetSfmbe+lE324e3/EGfaLfIjwXD6MrRqa4x4TyvPf6PJ5lJtRwzGo6h0T7jQ/EPmF13Nqq0cdejNHujYrqBk49qxxDtTh1xDQ2/EP3zXn2tzKnN0q2zN7e5cFolx+fQ59lY5r7SWvrfUHssLW+eXO3ptZeWdsopLbg1H1WX91RxMEzHDfbVBBGK0c7gDzjhe4ebQumiljHxNpT0Qz719WkZtFUaZlpF8J4Z6h3Qi/ipZ0KSnlfM6TZ28BAAl1/Fz7SFyyp4OaraRe6LlVvUG2EPvOPE3wN9L9nmpjTk2c8fR6fe4+p2O7W32zRguyOJwyIvYOIBI7LLZSWcHl3VpKlLC4OojfcXBWp55JHKWm7T28j2qYzcd0VlBS5NOnmDxcd/Q8l1QmpLKOWcXF4ZKrFQQAgPP/pRoPsph1jd5ub/AL15fpGnxPy/o9Kwqcw8zz+68vB6Q7EqNFiaKRQyS1HKq5GC1HUKVJojBaiqVdTKuJYZUq+srpJo6hSpEOJZbUq6mUcCZtUrqoVcCxFVLWNQzcCyyqWyqGbgTsqVoqhRwJ2Sgq6kVaIqqghl+0iY/q5oJ7jqrbPkmMpR7rwY+0NyKWTNrTGebDl3tNx6KrpxZtC7qR53OX2h9Hs7TeJ7HjrdjvmPNZui+h0wvovvLBzW0Nkzw/axOaOdrt/rF2+ao01ydMasJ91mbI0EZpk0UsMqwuMbjmc2kZaG4t4KXGEl6yNk1LDH7LnwStN7DECT2ZrO4i50pRXgXqVPVZr7X2qZpGkaNFhfrqfTwXPY2v6eL8WcEVghNQXOu434aAAAZaD1Xep77l9KxsX6HaHs3At0Oozzz9VzXdtG4jttJcMo4sl25AHt9o3NjiSbWxNdxI7bZjQ271x2lxKEuyrc/n3Oy3q5Wl8/n4jnnVhZYOFgRkfukcCOPaPTResootNeA+gqDHNHLb3Tjt/M0hzHepCstmma6VUp6X7v7KMcOEjEMiAe4gH5rJPXHboc8puM24+JfbstzheM4ge4rmldKD01FhnTC8i+9sx0Gy5QTZumqlX1NcPk2/UU+rNHZkhYwNOpJJ6X4eirWknLYpP1nk3dn7fmjPuyZcj7w81WFecepy1bSlU5R0VFvUC4e0FuZbp4LaNwm9zz6no5pepudVsGsa55wuDmubiBHMEDxz8l02tT/I4+KyeXdUnGKbW6eDdXoHACAEBQ27s0VEEkRyxD3TycM2nxAWdamqkHFmlKo6c1JHhs8RY5zXAhzSQ4cQQbEeK+fcWnhnvxaayhocs2WHtcqNFkTMkVGiSdkigErJkyMErJlOSME8dQpUiMEzalTrGklbUK2orpLMdStFIo4kzatXUyjgTx1asqhVwLUVUto1DNwLUdUtVUM3AsMqloqhRwJmVK0UyriK54OqtqK4MDau6lPNngDDzZ7niBke9VcEzeFecepye0fo9k/wAJ7XDk/wB0+Iy9FTs30OqF6upzVZu5UQ/HC4DmBjH9TbqGmjZV4z4ZSaLHTMKMl0yVoUbF0xZFALlBWGPq0/EOY5jqsLm1jWW2zXDKtFTa9Blji96MknS5YTYHLhoPAclW1uWv8VXaS+ptCrnnko7MonyvDWA3OV+AW9e4hSjqkzq7VRWWb+8FII5mNFvdjYD1sSuT0XVc6bk+smefq1ZZBSse0ksHMkDPTXLhqF21qEaqxJBpPkfUVjyLG45jRcitaUHlLf3m1Kmk8lSE5qzSxg7NWxaa61j/AHHgVjncsnk6/Y7x7O4OeEFzDliIy91w6WyPEL0afdz9Dzq+deOnj4eX8k8VYIJmz0x9yS5wHK2fvMIGg5crdM8m+zmpw4f5giVLt6bpVeV1+zPSdnVrZo2yM0cO8HiD1BXrQmpxUkfM1aUqU3CXKLKsZggBAecfSZu/Y/xUYyNhMBwOjX+gPd1XmX1D/wCi8/7PSsq//wA35Hn915h6Q5rlVoke1yq0SSh6o0WHB6rgEjJFBJI2RASiVAPbMmSCVs6tqIwSCoU6iMEsdUrKZDiWYqpXUijiWGVisqhVwLEdarxq4KOmW4qtdEaplKBYZVLVVDNwLDKhaKZRxJmzK6kVcRXPCtqIwUa7ZcE32kbXciQL9x1R4fJaM5R4Zz9duTAQfZ4o3cDcuHYQToqOmuhvG6mnvuc3XbnzsBLS1/T4T4H9Vm4NHTG6i+djBnhfGbPa5vaCFGWjdST4FpKssN2944HtCyrUYVliX+w1k049u4c2xgHtyv3Bee/Rbk957FHFmTU1LpHl7zdx9OS9GlSjRgoxNIokZM5uhI7D+/2Vpqa4ZfC6k38XiP1gab2ztw7BqmrL9ZFksLYifhzw3JOnC3aOKzko9DWMn1HQutme5YySRsnk6GhmxNBZYOGo0Dreh6jJbU5Nxyufv/RjNYfrcfb+yRrsyRoTcji08clk3lt/iLLjH4zttwqk4pI+FsY6EHC7xu3wXfZye8TxfSsFiM/I7Jd54oIAQDZYw4FrgC1wIIOYIORBChrOzCeNzxrfLdp1HJdoJhefq3a4Tr7Nx5jgeI7CvFubd03tx+bHtW1wqiw+TnrrlwdQ4FVaJHByrgkcHKriTkeHquCRweowB4kUYJHiRQBwkQDxIgHCVMkD2zKckYJhOmRgkbVJrI0lmOsWimUcSyysWqqFHAsx1q0VUo6Zajreq1jVM3TJxVrRVSmgkbVK6qFXAU1Kv2hGgY6ZNY0kEzGuBBAIKakSk0Y1TuvTvFg3Aebcj+ijCNFWmjn6/dCZmcZEg5fC7wOXmo0tHRG5i+djAliLTZ7S08iLeqhPxOiLzwSCMWJGfyV9KwWyMe21tVVosmJZUcS6ZLC8jUeKzlsaI1KJzDzYebTl4FRFxfKw/cS9S95pwtJ4g9dCR1Cuo5ZSUkkdn9HsRxSuPANb3kuJ9Auuzjhtnkelp7RXxf2O1XeeKCAEAICvX0TJo3RytDmOFiD6jkRrdVnBTWmXBaMnF5R4zvZu2+iksbuicfq3/wC1/Jw89RxA8W4t3SfuPZt7hVV7zDuubB0i3VcEjg5RgkcHKuAKHqMEi41GCR7XpgDsajAFxqMAcJEwBQ9RgDxKq4A4yJgDxOpyQStqFORglZUqdXgVwWoqrqrxkVcSYVavrK6SRtWrdoRpHCs6qyqFdBI2rVlUI0EgqVdVCuge2oVlUI0EgqclZVSugqV0EczS2RocPMdh4Ke0yWjmLyjj9qbFdEcUZLmcRxH6qykdMKudmZzZgdc1pq8TZEzXBW1ZJGujF8gsZrwNYstU5tkM+8jxIWfBpyatM4gZa9OZ06+KKbKSWT1jdvZ/sYGtIs43c/8AM7gewWHcvXow0QwfMXdbtara44RqLU5gQAgBACAr19EyaN0crQ9jhYg/vI9eCrKKksPgtGTi8o8f3v3Rkozjbd8BOT+LL6Nkt/3aHocl5FxbOnuuD1re5VTZ8nNgrjwdYXQkddVwSODlGAGJMEjw5RgAHKMEhiTAFD1GALjUYA4PTAHe0UYAY0wBRKowB4lVcAmbOpIHidRkYHCdMjA4VCahgmZUq2srglbUqymRpJBUq2sjSSCfqrKZGkkbIrqZXASi4WqkVwc1tTZJDi5gy4j9FqpGsJ42ZRiZ0IVlI6E8lplPdW2ZbOC1TUpcbNBceSo0Wc8Lc9C3S3Uw4Zptfiazrwc75DsXZb2yWJyPHvb/AFZpw46s7Rdx5IIAQAgBACAEAyWIOaWuAc1wIcCLgg6gg8FDWdmE8HmW9f0fOZeWjBc3Uxaub/lk/EP5deV9F5tey60/kelQvPZn8zguh1BsRxB5ELzmsHophdQSLdAF1GCR2JRgChyYAXQkMSjAFxJgAHpgChyjAFumAIHKMAc16YA4PVdIF9oo0gX2ijSBRKmMAlbKq4BIyZRgErZkzgYJmTKdRGCeKVWUiGi5G9bxkUaJnQhy3TyZ8DotmtuDYZdPJaRimVcmi9HRx8Y2+AWiKucvE1aKmuQ1gAvyFsuJ8FrGOp4RhOeFlnWtbYADQZL00sHmvcVACAEAIAQAgGl4QDDOEAn8QEBzG9W6kFXd4+qm/GBk7pI3j26+i5q1tGpvw/E6KNzKntyvA8q2xsmamfhmbb8Lhmx35XfLXovKqUZU3iSPWpVoVF6rKQKxwagCgFBUEi3TADEmAGJMALpgACoA66YJFumAICmAF1GAGJMAdiUYAYlGAKHpgDmvVdIHh6q4kkjXqjQJ2PVWSTsei2BehkV1Mq0akDl0QkZNGlCuqEjCSLTae4J4hb4yjJvBv7EosIxuGZGQ5D+67benpWpnHXqZeEai6TnBACAEAyR9ggKMlfZARu2ggKktYSgITUFAJ7coBDMUBFUND2lrwHNOocAQe4qGk1hkptPKOP2vuUDd1M7D/I8kj/S7Udhv2hcFWxT3h8jupXrW0zk6yikiNpWOZ2jI9jtD3FcE6U4d5HoQqwn3WVyVng0C6YAt0AXQC3UALoSOUALoBQoAXUgaUAqgC3TAC6AUFVaA8FRgke0qjRJO16o0CWNyzZYuwvVcjBpU0i2jLxKNGvTPXVCRhOJv7HixOA4DM9i9K1TkzhuHpR0i9M88EAIAQAgGSsuEBl1FEUBTfTEICF0ZQDLIAQCIAQAgGTwte0te0OadQRcHuUNJrDJTaeUc3XbkwuuYnOjPL42+Bz81yTsoPu7HXC9nHnc5faW7dRDe7MbfxR3cO8fEPBcVS1qQ6Z+B207unPrj4mQHLnwdORbqAF0AoUYJHKACAW6gCoAQkRAKgFsoABAOCgkcCqsEjSs2ixMwrNolFuJyo0SaFM5TEho16MkkAarop5bSXJlPCTbO22WWxstxObj15L6S3o9nDHXqeDWq9pLPQ0G1AK3MiUOugFQAgBACAQhAMdECgIX0YKAgfs8ICu/Z6AhdQlAROpSgGGAoBpiKAbgKASyApbQ2TDN9rG1x52s7ucM1SdOE+8i8Kk4d1nNV+4g1glLf5XjEO5wsR4Fck7GL7rOuF9Jd5ZOert3KqLWIvHOP6zyHveS5Z2tSPTPwOuF3Tl1x8TKL7GxyPI5HwK53Frk6FJPgcHKuCRwKgkVQAQCqAAQkcFAFCAEAqgkUBVZJI1QySZizaJRZiWTRYv0oJNgkVvghnV7KoiwYnfFy5f3X0NjZ9l68+fseLeXXaepHj7mmHFekcBKx7kBoUkpQGm0oBUAIAQAgBACAEAWQDS0IBDEEAw04QDDSBAMNCEBG7Z4QEbtnoBh2cgGHZ5QFaq2M2QWkY145OaHeqhxT5JUmuDHn3FpXX+qw3/C57bdgBt5LGVtSfQ2jc1V1MGq+jV1/qp8uT2XP9TSPRc8rFdGdEb99UUaj6P6pvwuif3uafMW81jKwn0aNo30HymUJt061tyYCQPwuY7wAdc+CxdpVXQ1V3SfUy6ulki+1jez8zXNHiRZZSpTjyjaNSMuGQNkHNUwXHB6rgZHCRMAXEmCR11GAKCowSPa9VZYuUdK+T4GOf+Vpd6BQqc5d1N/AiVSMe80jpNm7qzOzeMA65u8B8yuul6MqT3nsvqclX0hTj3d/sdVs/YbYx7rc+ZzK9eha0qPdW/j1PLrXNSr3nt4GkzZ66DAsR7PQFhtGEBKyEBASoAQAgBACAEAIAQAgBACAEAIAQAgBACASyAMKATCEAYAgE9mEAnsQgEMAQFCq3eppPtIIndrGE+NlR04vlIvGpOPDZUduZRH/ANNF3C3oq9hT/ai3b1f3Mru3CoT/AIHg+Uf7lX9LS/aX/VVf3DD9H1D/AO0f/sl/5Kv6Sj4fVk/q63j9EObuDQj/AAf/ANJf+SfpKPh9x+rreP2JY9yKIaQN7y93q5WVrRXsoq7qq/aL1Nu/Tx/BDG3sY2/jZXjShHhL5FJVZy5k/mXm0oHBaGY4QBAPEYQC2QCoAQAgBAC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data:image/jpeg;base64,/9j/4AAQSkZJRgABAQAAAQABAAD/2wCEAAkGBxITEhQUExAWFRQXGBQYGBcXFxQXFhgaFxgcGhQXHBoYHigiGh4nHBwWITEhKCksLi4wGCAzODMsNyguLisBCgoKDg0OGxAQGzclICU3LCwtLC8vMDQ3LDcvLCwvNDI0LCwtLCwxLSwsNywtLDU0LCwsLCwsLCwsLCw3LCwsNP/AABEIANoA5wMBIgACEQEDEQH/xAAcAAEAAgMBAQEAAAAAAAAAAAAABQYDBAcCAQj/xABBEAACAQMCAwYDAwkGBwEAAAABAgMABBESIQUTMQYiQVFhcTKBkSNCoQcUQ1JicoKSsTNEU6KywRUWJGOTwtHD/8QAGgEBAAMBAQEAAAAAAAAAAAAAAAIDBAEFBv/EADARAAIBAwMCBQIGAgMAAAAAAAABAgMEERIhMUFRBRMiYXEykRRCgbHR8SPBM1Kh/9oADAMBAAIRAxEAPwDuNKUoBSlKAUpSgFKUoBSlKAw3l0kSNJI4REBZmY4VQNySapsXGrziErx2ga1tUID3TqpmckZ0RRuMJsQdTDIz0zWr2n4i1zNy48FEnS3hByVe7wWkkZejpAgZtO4Lg+KirvwuwWCJY1yQviTlmJOWYnxJJJPvQEJ/yeoyy316JcbSG4dsHz5bfZn204rZ7OX9wxlgugvPh0nWmQksb55coU/ASVYFcnBU+GKnDWvb2oVmcnLtgE4x3VJ0L7DJ+poDZpSlAKUpQClKUApSlAKUpQClKUApSlAKUpQClKUApSlAKUpQClKUArxKTg464OK90oDnnZYDTwgtjvJcuc+M7rqf+LeX6GuhiqBxngfIDriT82MpuYZYwXls5yct3AMtESWO2ca2UjB2kbDta6Ra7qJWiH95tiZ4T+0yKOZH6jBA866cLdStbh3EIp0EkMqyI3RkIYfhWzXDopSlAKUpQClKUApSlAKUpQClKUApSlAKUpQClKUApSlAKUpQClKUApSlAKibzs3ayOZDFpkPWSNmikPu0ZBPzqWpQFMT8nNukrTQ3N3DI27Mkx7x8yGBDfPNSB4HejZeLy482gtWf6hAP8tWOlAVn/ly7xvxm6z6RWQ//Coy9sOJWpMv/EpbmBRl05VsJUHi4xH9oB1KgqcA4z0q81DdpOKiJOWo5k8oKxRL8TEjBY/qoOpY7fPFAab8XntwHnCzQdTNCpVkB6M8WTlfNlO3XGN6sUUgYAqQQQCCNwQehBqO4da8qGOLOdCImfPSuKwdlU5cckIGFhlkRAOgQ4dB8g2PlUmsEYvJN0pSokhSlKAUpSgFKUoBSlKAUpSgFKUoBSlKAUpSgFKUoBSvMjgAkkADck7ADzqMHFTJ/YJqX/EbKx/w+L+4GPWgJWta7v4ohmSVEH7TKv8AU1H3NtI+8lyyqOojxGPm27fiKiFurFHxFF+cTD/CQzP/ABSN3V+bCu4I6icHaC3PwyF/3EkcfVVIrE/G3JxFZzN+0+mJfq5z9BXiA3kn6KOBP22MknzVMKP5jWdeHTZ3uj7LGg/rmmw3Nd0u5PimSBfERDW//kkGB/JWWy4ZFEWZVy7Y1SMS0jY6As2+Ou3T0rKLGcf3gH96If8Aqwr6LSfxmQe0Z/3au5Rxpny+vEhQvI2lR9SfAAeJPQCsfZmGQQ65VKySs8jKeq6j3UPsukfKvVtwRQ4kldpnXdS+nSnqqgYB9dz61K1xvJ1LApSlcJClKUApSlAKUpQClKUApSlAKUpQClKUApSlAKUpQEH2zbFqSRlRJblx5oJkMgPppzW9IwUE+ABPyFZ761SWN43XUjqysPMMMH8KguD3JKtbTZE0YKnOMyxjurOvmGGM46NkeWZRZCRG8F4UeIol3ed6CQLJBafolQ7xvL/iSEEHB7ozsPGrlDCqgKqhVHQAAAfIVV+x1/yAnD5+5LCoSFj8NxCndjdD4sFwGTqCPIg1bKiTQpSlAKUpQClKUApSlAKUpQClKUApSlAKV4eQDqQPcgUjkVujA+xB/pQHulKUApSlAKUpQClKUApSlAK1OIcOjmA1jdTlHBKuh81Ybg/16HNbdKAq3HeDSPGFkjF0inUpUiG6Rh8MkbDC6x5jR/tUfbdp5oe6Va6VB9ounl38a9NbQ4xMPNkxnwBq81rXlhHKO+gJHQ9GX1Vhup9qHMHjhXFIbiMSwyB0ORkeBGxVh1VgdiDuK3KoPaPg1zbMbq0LGRBk43Eqjqk8Y+PbpKvfHiD42Hsf2og4hBzoSRglXQ41I46qf6g+IodJ2lKUApSlAKUpQClfCarl32pVmkitFE0ifE5OLdCfBnHxEb91c+uK42kssE3xC/igQyTSLGi9WchQPmf6VWB29Vm+z4feyR7/AGohVVI81EjqzD2G9R3DrVZXSaaRrqRwxWRlxBHpOMRodkzk4O5ODvUbx6dYJTNJfOV1xycmNAz/AGeoKgwcBCGOc7k438KzyuN9ixQL1wPtPa3WoQyjWvxxuCkqfvRvhh74xVX7UflCVSY7PTI24aY7xr4dzH9o2f4fU9KpnaTjQvGUiLlou4LACYn9pl6L+yDv4+VRYFUVbx4xHk329hn1VPsavGbkkGSeQzOTuZmLZ8SFGCF9gAK89mOLPEwnstUXiVziKQjGY3jBIwemrGR4Vme3BcMTnAIA8O91P02rzb2+hmCgBMLgDwIzn8MVmjWaWc7m2VBP04Wntg752a4yl5bR3CDAcbqcZRhs6H1DAj5UqkfkduiGvIM90GKYDwHMBRse5jz8zSvXhLVFS7nhVIaJuPY6XSlYbu6SJGeR1RFBLMxAVQOpJPSpEDNSua8Q/KiSx/NbUOgO0krmPX6qoUnHvj2rDF+VOZT9pYBl/wC1Nlvo6qPxqrz6ecZL/wANVxq0nUKVSv8AnuO5RVsWQzMGZxOGX83RMankQb9SABkA774BNRMHEbiQOx4y8RUtnMVtGuFxlwjgto3G5NSlUiinSzpdKplpNxFP75BMv/cgKk/xRvge+k1ujtJNHjn2bEH79s3OA9WRgr/yhq4qsH1O6WWalRdl2htZSFWdA5/RueXKPeN8MPpUmDVhE+0pSgFU9uGRWF+k8SaIrxuTMF2QS7tBJjw1HWh8y61cKrfbEcw2tuAS0lxE+33Ut2EsjnyHdVc+brQFkpSlAKVpcQ4vbwLqmuIol85JEQe3eNQs/bWA7W0ct2x6cpDyx6tK+EA+ZPkDXG0uQWeoHjfay2tzy9Rmn2xbwgSTHPQlQe4P2mwKgeJycRuFIadbVdJxHbHVM2x258gAXOw7qbeZr1wPh1tbqUijWOTSjyjOqXvZwXc7tuHGSfA1TOvFcbk1Bnyf86uAzXcqwwYzyImI7o/xZtifULgeG9bHCrq3ZGEGkRxkp3QFQYAJx6YPWsdjOsysnOhuIwGSRlZSegwrquVyRqJ6eGBVTs7uKSf8ws425EhZ57gyMzMq41hScllOFj1EjbpWKtWUYuc3sty2MexPtexyRyTyvyrNPgwSnMA6ucYyhOAqjr18RVIm4nc3WUiRUVsmODARVVRqBkI3LADJ9dhUh244mJpvzdR9lbkZx8LS42GOhCDHzPpWp2e49aWryvPJolwqRF45GiGe8xZkBwNQj/lrzLKlK4l5tXl7pf8AVdP1fV8/+myMPLpOp9v5NXiXA7mzS3NyyM04JKoMPEwGSpXxUDALeBOPEVgrY4nxCS4lMsjlyQAueiqPBR4AnLY9ceFa9a6zi5ek326mqa1vcUpSqi8vf5HocyXknlyI/wCUM5/1j618qZ/JNY6LHmHrcSPN/CcJH/kRT8zSvdpR0wSPmq8tVST9y5muJflY7XiS4Nuqs8FuwV1Xo8rYxqHRguwA8yT90V2xztX5stV5sSs3VyJWPjrZtZP1qu5qaI/JdZ0vMm/YzWXM09/r5ePz8PkOlZncAEk4A6k9K+k1icK2BnBDBh5hkbIOD5MOhFeRzue43pWFySMXZa7uEzHC0epcLI7mBgD7Avj0K4NXbh3Cb9EQPNaa1RV1cieRjgb6pHmBbJ36VTrjj14/W7kA/Z5aZ+arn8a9dmZpzeQKtxO2piXDzSupRVJfKuxH6o6eNYak71U21OMUsvZZ493/AAYK1GcvXPBebK8kRnhdYQ0QErGMMqGN9RLKpzh9atlSSN853xWjd9oJGAMZSAALIxlBeTSdo05S4Op2IUYJPXG9RfbLgd69yZoOYVeNEzFKI2XGrIZWIVl72d89elLSDiWpOY9hEqYwZE1SlsaQ5EbgMwG2SfE1rtfEbd0YzqzWrG/9L+DDOm+hbrd0nTvxqSNnRgr6HwNSHqMjOKxtw+3zy1HLbTq0xO8Lac41fZMu2ds1rGzmjid1uowcPISIUWItuzM2GJwdyTqz1qNtO16SSwYmt1ikhR3DSoro7bsuCckgacDA6tk7AG61u6dxl0nx8o44tcklNZ8vSq8TuoSxwoM6SljkDH/UI5O5Hj4it2CK7XrxGRh6xW+fmQu9QsPHpnafKwRRqGEEjSq5kk+6dMZOU8fBvSvF7fRzOrD/AIj3RgiCO4jibzPwgt8q1yruH1Sx+pDSuxK33E7hDy0vWebGRGIYWb0LYwEX9okCo2C0uFmElxxRhdSoiYjSIIoB+CMSK2kFjufvEDyArdguLVYg0Z0qzrqwSshcMMmQsQ22O9q8OtaklxzJtS/m91ICRbhADyAR3nlkycA+g8BjJzhK4cYuUpYXcaUb9zbBF1T8QuSvm04hHoByFTJ9K0W4pbKvegu5F8We3vZh75kUnFanE+N29q+Wzd3fjpxpi8wCe7Cvpux8c1GHtzd5zyYB6ZlP+bb+leU/ELipvShmPdvGfhGiFtKS2RaOGmwcc2CKBt9JZIk1IRudfdymPHOK37XiEcmnRqIZSwbQ4TAOPiIwDnoPHrVc4Nere8yWEC2vUGlwcOrg/AXAwZEznB2IOfYxt5wvjT5DSk58UuBEny0IHAqcPEaTyqr0yXKb/Z8NEVSecPYskl6QkstysdqEcokrldTRK4znV8OvBAAO+QayqvOUGUcu3wNKSbPL5cwNuF/YO5+9+rVAvLWG0ddbi8v1yQGaR7e3Pg76mJLDwBOSegXrUXxCRmDyTyNM2CSZDqHsqnuoPDAArlapO5jppPTF9cbv49vf7dy2lbuWX0ReO23Z+WR4prZCe6yTJGwTmL+iLDIV9PeGD0DVrxAcMtiW0G9nGFVcd0DoM/qIDknoT7ipT/i0PD7SGEuJZUjVQinLMwG5J+6ufE1z/iF9JNIzOeZO4wFQZ0jwVV+6o65Pua8qzhWrwVKf/HF89Zb7fp/RZTg5LfZdSZ7N9mVkiW4uZjFZhXkdteJHHgzON11HLbd4jG4zioiDh7zauTHphZ5CjT6jiMsSndJ1OcY8QPWrNHaLyEgZAIUIYRbFSwGxfAAcg7/CBnfc71tV7Ve5glppr9RTdTLlJ+2CBj7MKf7S4mY+SsIlHsEGfxNfJezQA+ynkU+AkbmoffPe+hqfpWTz59yzfuUzvqxSRdMi4yBupB6Mp8V/Gs9lYvcypbxDMknXfGhMgSSE+AAP1IFSHaa2J5LqAX5iRDJwCJmCAE+A1FT9a6Z2J7JLZIxZhJcSY5kmMDbpGniEG+3j1NelaUvO9b4OVrtwhp/MWGztkijSNFCoiqqgdAqjCj6UrNSvYPHPjV+fuI8ONrcTWzdY2JX9qNyWjYfLu+6mu8cT4hHBE80rhI0GWY+A/wDucDHrXL+PztfsrTRLGinMartNj/uSD66F2881jvZQVP1P4NdnOUKmUvkpkvEhblZgV1xMJFViNyu+nHqMj51N9ubqBprWWO6jcFbkFA6nRrdJFBAPXdgT6CpOCwiT4YkHsoz9ayNCp6op+Qryo3ijFxxybanrqKp2Kc0owSCD88+528utSl52cc2MF5HKspeSNVRVKg8yTlDD5yO8V3x0NSbcGtj/AHeP+RR/QVm4dbm3XRbu0aZDCPZ4gwOQQj5C7gHu4qVK4or6kK86s/p29iscRsZ4JOXOpwSyq6ySPGzqAXQE4yQD+B8q1msojuYkPuoP9asXG5L+WGO3IgeFMMSoKzM4OdRLkgZOonGM5qFubSXSwaCQZBGVCsd/EaSanOVPP+NllvP0/wCRLJZuFWsx4LIqKz84voRdyIZHCkL/AAajj9rao207PSlS9xptIVG7zFQfkudtvM/KvkPbS4SNIl5EQRVQZjcNhRgYDkAfQ1HXUzytrldpGzkFjkD90dFHsK8ylRuIynnEVJt55f8AH7kaNOpvh4yTfD+PWdpkWVoZGPx3EmE1n0ONRHsAK2oe29y0sY5MRVnRCq69XeYDIY7bdenhVYrd4Bdxw3SSyqSiLIRpAJ5hwF29te9dq2VHTKTjqlh8ttsnO3jGDfLJXiXYyWW+lPLXlSNzOcwU6cgArjqWyD6b194hxWK1RrWwAB/Sz7E6ujYP3n9ei7e1YOO9qp7jKR5gi8QD9q/uw+Eeg+tQBwo8gB8hUaFCtUjH8RwsYj8dX3+ODlOg5Y18LofY0AGB/XJJPUknqT516q28G4Vb20HPvY43MudBJaQAaiFRU6E6RnIJLEnoBmoKztILi8CpGbeGRtwXGQqAl3z0TIwMDYbV68qDXL3ZKF3F5xHZdTV4fey28qzRY1AFWVs6XU/dONxg7g+FSfFe1N1OujUsKnryi2s+zn4R7DPrWLtfbWglhTh6M+ljzWjaSRSNOwySU643zWknC7luiJGPN2yR/Cn/ANrNXtaPmKU0m11IQnSqeto1YYgowowOvuT1JPifWsNxIjZj08wn9Go1E+4HT51O2/ZxessjSHyHcT+Vdz8yal7e2RBhEVB5KAP6VF1op7bljrbYiit2fAJWA1kQL+qmDJj97op+tT/D+HxQrpjQLnqerN6sx3J962qVROrKXJS9+RSlKrB4kkCgk9BXi1uVkUOhypz5jocHY+uaiuJiWbltblgCGUsTpTSxGolT3icDYjHU771MQxKqhVAAAwAOgqcopR9yKeWeZbPnNDH5z25/kkVz+CmuuVzjsnbGW9Uj4IELt++/djH8vMP0ro4r3fDoONHfruYLmWZilKVvM5z78pM5kntbX9Fh7iUfrGNlWBT6aize6CompPt5lb+3PhJbyqD6xyISPo/4VGV8/wCJSbrYZ6NsloFKUrAaBSlKAUpSgPEkYYYZQw8iAR+NR78Atj0iC/uFk/0kVJ0qSnJcM5giG4BH4SSD5q3+pSa15Oz8n3bgfxR5/wBLCp+lSVafclql3K6vApvGaM+0bD/3NfLnsw0i6WuMA4zoTGfTJY7VY6V1V5p5QcpNYbNLidg1xyufcSuIlKoAVQDOxPdGSSAN81jg4HbqQeSrEfefLt9XzUjSkq1SXLIKKSwj4BX2lKqJClKUApSlAKUr4aAFgCBnr0rHczhFLEZ8AB1ZjsqjzJOAB61q3NwsRLNu5GwH3VHXc9FHifE7b7CrV2a4MV/626jKLGrNFEQS6jBLSso++V2C9QCfE4Gu2tZVpLt1ZTVqqC9yf7HcHNvB3x9tIeZKevfIHdB8lGFHtU7VUvO0dy4RbS3XmSLrTnMQOXsOYwjzpXcbFgx8q3exnFZri3Lz8vmrLPExi1cs8qRk1LqJODjzr6KOEsI815e7J6lKVI4Vnt9whp7cPEuqeBubGPFvCWP+JCw98VSoZldQynKsMg+YNdaNc+7S9nzbu00KkwOSzooJMTHcuoG+hjkkDod/GvO8QtnUjrjyjTb1dLw+Cpy3DPLpxldTLjJAwigsTj4mJIAHTqaz8Hvo5VYxxsgU6e8mjOPLzrQurGVsvEYpAx194sNRxgEFehxt5EdambRGC9/Gs7tpJK59M+HSvInp0myOcmalKVQWClKUApSlAKUpQClKUApSlAKUpQClKUArwkgI1A5Hn4VGXnGI9DHS7J01KDhvA6SPD1+ma9WyjuB21MccuJAdhjYBOpI8z09KtVJ9iDkiQMy6tOd+uPIeZ8hWvcTuxWOBDLK+6hRkAeLncbe5A9RUta/k/knUCVmt4ScuinM0vo7eA9Mk1fuD8Ggtk0QxhBtk9WbHTUx3Pzr0KHhzeJT29jNUucbRKp2a7MQQsHupVkuNm0Fg2gjocD4mHnjA8B4mfvu0sEZ0lZWPkkTtn5Ab1Ve0Fi1pxFZrewaUXOkyvEgLgrlZQWJGkOpQ9Ruh8zVn4XazFDiGO1z0XAkf0LFcLn5mvVUdC0xWxkbzuyM7MWFnPz9DSuFfS0MqGLl576xldILKA2wYkYNWu1tUjUJGioozhVAVRnc7Dao3gXB3ge4d5ua0zoxOgJjSgTGB7VMVYiIpSldAr5X2lAV/i/ZSGUl0+ylP31GzfvJ0b32PrVO4vwi5twDLGWQHeSDLKMdNaY1KD6Aj1rqNfMVmrWlKru1v3LYVpQ4OIXXF5Q45Vs00JCjWjLuzZ3G+MADfOOtSvNHz3AB2J09cenrXQr/staSsXaEK56vGWjY+5QjV881B8R7AB/7O6YYOVEsccoU+hGlh/NXn1PDZflwaI3S6lbZsDofAbDPWiOD08yOhHTr1qVl7HXwORLBJ4fpYs/Lv7/OtS67M3xRka2VgwKnl3Ck4PkXVayuwrL8v7FquIPqa4pWKz7OXcIIXh82/Uh7THyVZQB8hWF+G3zNpNpdKMfERDo9vsiWP4VF2dXP0v7EvOh3M09yiY1MAT0HifYDc171jOnI1dcZ3x54rUHZe4TGlZUye/ogk1OMdC7anHhvnwrPD2dmClY7KbfrtoDHzdncFvmafhZ9E/sx5q7r7nuSQAZJ2+u/kPM1qcR4pHAgeUlcnAGMknGcDHjipSw7J3mxaDvgbanjRV9FVC2B67n1qSi7JXbfE0EfzklP0wv8AWpxsqrf0/wCv3IuvDHJS+E9oec2OQy5xpyQWP6xK/dA8+m+Bmpyp607AsmcXKLk5PLgC5PiTlzmt+LsTH965mb0HKQfgmfxq6Xh1ST9KSXyQVzFLfcqVeJplQanYKPNiAPqavQ7HWfikh95p/wDZ62bPsvZRNrS1iD/rFQzfVsmpR8Kl+aRx3a6I5fb8U5zabWCa5PnEn2f/AJHwn41Jt2E4jcf2s1vAnhGBJNk/t4KBvbOPeupha+1upWFGHTPyZ53E5FX4f2FtUwZA0z4ALOzadvKNSFUegH1qetOHxRDEcSJ+6oH9K2qVqjCMeEVNt8ilKVI4KUpQClKUApSlAKUpQClKUApSlAKUpQClKUApSlAKUpQClKUApSlAKUpQClKUApSlAKUpQClKUApSlAKUpQClKUApSlAKUpQClKUApSlAKUpQClKUApSlAKUpQClKUApSlAKUpQClKUApSlA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8" descr="data:image/jpeg;base64,/9j/4AAQSkZJRgABAQAAAQABAAD/2wCEAAkGBxITEhQUExAWFRQXGBQYGBcXFxQXFhgaFxgcGhQXHBoYHigiGh4nHBwWITEhKCksLi4wGCAzODMsNyguLisBCgoKDg0OGxAQGzclICU3LCwtLC8vMDQ3LDcvLCwvNDI0LCwtLCwxLSwsNywtLDU0LCwsLCwsLCwsLCw3LCwsNP/AABEIANoA5wMBIgACEQEDEQH/xAAcAAEAAgMBAQEAAAAAAAAAAAAABQYDBAcCAQj/xABBEAACAQMCAwYDAwkGBwEAAAABAgMABBESIQUTMQYiQVFhcTKBkSNCoQcUQ1JicoKSsTNEU6KywRUWJGOTwtHD/8QAGgEBAAMBAQEAAAAAAAAAAAAAAAIDBAEFBv/EADARAAIBAwMCBQIGAgMAAAAAAAABAgMEERIhMUFRBRMiYXEykRRCgbHR8SPBM1Kh/9oADAMBAAIRAxEAPwDuNKUoBSlKAUpSgFKUoBSlKAw3l0kSNJI4REBZmY4VQNySapsXGrziErx2ga1tUID3TqpmckZ0RRuMJsQdTDIz0zWr2n4i1zNy48FEnS3hByVe7wWkkZejpAgZtO4Lg+KirvwuwWCJY1yQviTlmJOWYnxJJJPvQEJ/yeoyy316JcbSG4dsHz5bfZn204rZ7OX9wxlgugvPh0nWmQksb55coU/ASVYFcnBU+GKnDWvb2oVmcnLtgE4x3VJ0L7DJ+poDZpSlAKUpQClKUApSlAKUpQClKUApSlAKUpQClKUApSlAKUpQClKUArxKTg464OK90oDnnZYDTwgtjvJcuc+M7rqf+LeX6GuhiqBxngfIDriT82MpuYZYwXls5yct3AMtESWO2ca2UjB2kbDta6Ra7qJWiH95tiZ4T+0yKOZH6jBA866cLdStbh3EIp0EkMqyI3RkIYfhWzXDopSlAKUpQClKUApSlAKUpQClKUApSlAKUpQClKUApSlAKUpQClKUApSlAKibzs3ayOZDFpkPWSNmikPu0ZBPzqWpQFMT8nNukrTQ3N3DI27Mkx7x8yGBDfPNSB4HejZeLy482gtWf6hAP8tWOlAVn/ly7xvxm6z6RWQ//Coy9sOJWpMv/EpbmBRl05VsJUHi4xH9oB1KgqcA4z0q81DdpOKiJOWo5k8oKxRL8TEjBY/qoOpY7fPFAab8XntwHnCzQdTNCpVkB6M8WTlfNlO3XGN6sUUgYAqQQQCCNwQehBqO4da8qGOLOdCImfPSuKwdlU5cckIGFhlkRAOgQ4dB8g2PlUmsEYvJN0pSokhSlKAUpSgFKUoBSlKAUpSgFKUoBSlKAUpSgFKUoBSvMjgAkkADck7ADzqMHFTJ/YJqX/EbKx/w+L+4GPWgJWta7v4ohmSVEH7TKv8AU1H3NtI+8lyyqOojxGPm27fiKiFurFHxFF+cTD/CQzP/ABSN3V+bCu4I6icHaC3PwyF/3EkcfVVIrE/G3JxFZzN+0+mJfq5z9BXiA3kn6KOBP22MknzVMKP5jWdeHTZ3uj7LGg/rmmw3Nd0u5PimSBfERDW//kkGB/JWWy4ZFEWZVy7Y1SMS0jY6As2+Ou3T0rKLGcf3gH96If8Aqwr6LSfxmQe0Z/3au5Rxpny+vEhQvI2lR9SfAAeJPQCsfZmGQQ65VKySs8jKeq6j3UPsukfKvVtwRQ4kldpnXdS+nSnqqgYB9dz61K1xvJ1LApSlcJClKUApSlAKUpQClKUApSlAKUpQClKUApSlAKUpQEH2zbFqSRlRJblx5oJkMgPppzW9IwUE+ABPyFZ761SWN43XUjqysPMMMH8KguD3JKtbTZE0YKnOMyxjurOvmGGM46NkeWZRZCRG8F4UeIol3ed6CQLJBafolQ7xvL/iSEEHB7ozsPGrlDCqgKqhVHQAAAfIVV+x1/yAnD5+5LCoSFj8NxCndjdD4sFwGTqCPIg1bKiTQpSlAKUpQClKUApSlAKUpQClKUApSlAKV4eQDqQPcgUjkVujA+xB/pQHulKUApSlAKUpQClKUApSlAK1OIcOjmA1jdTlHBKuh81Ybg/16HNbdKAq3HeDSPGFkjF0inUpUiG6Rh8MkbDC6x5jR/tUfbdp5oe6Va6VB9ounl38a9NbQ4xMPNkxnwBq81rXlhHKO+gJHQ9GX1Vhup9qHMHjhXFIbiMSwyB0ORkeBGxVh1VgdiDuK3KoPaPg1zbMbq0LGRBk43Eqjqk8Y+PbpKvfHiD42Hsf2og4hBzoSRglXQ41I46qf6g+IodJ2lKUApSlAKUpQClfCarl32pVmkitFE0ifE5OLdCfBnHxEb91c+uK42kssE3xC/igQyTSLGi9WchQPmf6VWB29Vm+z4feyR7/AGohVVI81EjqzD2G9R3DrVZXSaaRrqRwxWRlxBHpOMRodkzk4O5ODvUbx6dYJTNJfOV1xycmNAz/AGeoKgwcBCGOc7k438KzyuN9ixQL1wPtPa3WoQyjWvxxuCkqfvRvhh74xVX7UflCVSY7PTI24aY7xr4dzH9o2f4fU9KpnaTjQvGUiLlou4LACYn9pl6L+yDv4+VRYFUVbx4xHk329hn1VPsavGbkkGSeQzOTuZmLZ8SFGCF9gAK89mOLPEwnstUXiVziKQjGY3jBIwemrGR4Vme3BcMTnAIA8O91P02rzb2+hmCgBMLgDwIzn8MVmjWaWc7m2VBP04Wntg752a4yl5bR3CDAcbqcZRhs6H1DAj5UqkfkduiGvIM90GKYDwHMBRse5jz8zSvXhLVFS7nhVIaJuPY6XSlYbu6SJGeR1RFBLMxAVQOpJPSpEDNSua8Q/KiSx/NbUOgO0krmPX6qoUnHvj2rDF+VOZT9pYBl/wC1Nlvo6qPxqrz6ecZL/wANVxq0nUKVSv8AnuO5RVsWQzMGZxOGX83RMankQb9SABkA774BNRMHEbiQOx4y8RUtnMVtGuFxlwjgto3G5NSlUiinSzpdKplpNxFP75BMv/cgKk/xRvge+k1ujtJNHjn2bEH79s3OA9WRgr/yhq4qsH1O6WWalRdl2htZSFWdA5/RueXKPeN8MPpUmDVhE+0pSgFU9uGRWF+k8SaIrxuTMF2QS7tBJjw1HWh8y61cKrfbEcw2tuAS0lxE+33Ut2EsjnyHdVc+brQFkpSlAKVpcQ4vbwLqmuIol85JEQe3eNQs/bWA7W0ct2x6cpDyx6tK+EA+ZPkDXG0uQWeoHjfay2tzy9Rmn2xbwgSTHPQlQe4P2mwKgeJycRuFIadbVdJxHbHVM2x258gAXOw7qbeZr1wPh1tbqUijWOTSjyjOqXvZwXc7tuHGSfA1TOvFcbk1Bnyf86uAzXcqwwYzyImI7o/xZtifULgeG9bHCrq3ZGEGkRxkp3QFQYAJx6YPWsdjOsysnOhuIwGSRlZSegwrquVyRqJ6eGBVTs7uKSf8ws425EhZ57gyMzMq41hScllOFj1EjbpWKtWUYuc3sty2MexPtexyRyTyvyrNPgwSnMA6ucYyhOAqjr18RVIm4nc3WUiRUVsmODARVVRqBkI3LADJ9dhUh244mJpvzdR9lbkZx8LS42GOhCDHzPpWp2e49aWryvPJolwqRF45GiGe8xZkBwNQj/lrzLKlK4l5tXl7pf8AVdP1fV8/+myMPLpOp9v5NXiXA7mzS3NyyM04JKoMPEwGSpXxUDALeBOPEVgrY4nxCS4lMsjlyQAueiqPBR4AnLY9ceFa9a6zi5ek326mqa1vcUpSqi8vf5HocyXknlyI/wCUM5/1j618qZ/JNY6LHmHrcSPN/CcJH/kRT8zSvdpR0wSPmq8tVST9y5muJflY7XiS4Nuqs8FuwV1Xo8rYxqHRguwA8yT90V2xztX5stV5sSs3VyJWPjrZtZP1qu5qaI/JdZ0vMm/YzWXM09/r5ePz8PkOlZncAEk4A6k9K+k1icK2BnBDBh5hkbIOD5MOhFeRzue43pWFySMXZa7uEzHC0epcLI7mBgD7Avj0K4NXbh3Cb9EQPNaa1RV1cieRjgb6pHmBbJ36VTrjj14/W7kA/Z5aZ+arn8a9dmZpzeQKtxO2piXDzSupRVJfKuxH6o6eNYak71U21OMUsvZZ493/AAYK1GcvXPBebK8kRnhdYQ0QErGMMqGN9RLKpzh9atlSSN853xWjd9oJGAMZSAALIxlBeTSdo05S4Op2IUYJPXG9RfbLgd69yZoOYVeNEzFKI2XGrIZWIVl72d89elLSDiWpOY9hEqYwZE1SlsaQ5EbgMwG2SfE1rtfEbd0YzqzWrG/9L+DDOm+hbrd0nTvxqSNnRgr6HwNSHqMjOKxtw+3zy1HLbTq0xO8Lac41fZMu2ds1rGzmjid1uowcPISIUWItuzM2GJwdyTqz1qNtO16SSwYmt1ikhR3DSoro7bsuCckgacDA6tk7AG61u6dxl0nx8o44tcklNZ8vSq8TuoSxwoM6SljkDH/UI5O5Hj4it2CK7XrxGRh6xW+fmQu9QsPHpnafKwRRqGEEjSq5kk+6dMZOU8fBvSvF7fRzOrD/AIj3RgiCO4jibzPwgt8q1yruH1Sx+pDSuxK33E7hDy0vWebGRGIYWb0LYwEX9okCo2C0uFmElxxRhdSoiYjSIIoB+CMSK2kFjufvEDyArdguLVYg0Z0qzrqwSshcMMmQsQ22O9q8OtaklxzJtS/m91ICRbhADyAR3nlkycA+g8BjJzhK4cYuUpYXcaUb9zbBF1T8QuSvm04hHoByFTJ9K0W4pbKvegu5F8We3vZh75kUnFanE+N29q+Wzd3fjpxpi8wCe7Cvpux8c1GHtzd5zyYB6ZlP+bb+leU/ELipvShmPdvGfhGiFtKS2RaOGmwcc2CKBt9JZIk1IRudfdymPHOK37XiEcmnRqIZSwbQ4TAOPiIwDnoPHrVc4Nere8yWEC2vUGlwcOrg/AXAwZEznB2IOfYxt5wvjT5DSk58UuBEny0IHAqcPEaTyqr0yXKb/Z8NEVSecPYskl6QkstysdqEcokrldTRK4znV8OvBAAO+QayqvOUGUcu3wNKSbPL5cwNuF/YO5+9+rVAvLWG0ddbi8v1yQGaR7e3Pg76mJLDwBOSegXrUXxCRmDyTyNM2CSZDqHsqnuoPDAArlapO5jppPTF9cbv49vf7dy2lbuWX0ReO23Z+WR4prZCe6yTJGwTmL+iLDIV9PeGD0DVrxAcMtiW0G9nGFVcd0DoM/qIDknoT7ipT/i0PD7SGEuJZUjVQinLMwG5J+6ufE1z/iF9JNIzOeZO4wFQZ0jwVV+6o65Pua8qzhWrwVKf/HF89Zb7fp/RZTg5LfZdSZ7N9mVkiW4uZjFZhXkdteJHHgzON11HLbd4jG4zioiDh7zauTHphZ5CjT6jiMsSndJ1OcY8QPWrNHaLyEgZAIUIYRbFSwGxfAAcg7/CBnfc71tV7Ve5glppr9RTdTLlJ+2CBj7MKf7S4mY+SsIlHsEGfxNfJezQA+ynkU+AkbmoffPe+hqfpWTz59yzfuUzvqxSRdMi4yBupB6Mp8V/Gs9lYvcypbxDMknXfGhMgSSE+AAP1IFSHaa2J5LqAX5iRDJwCJmCAE+A1FT9a6Z2J7JLZIxZhJcSY5kmMDbpGniEG+3j1NelaUvO9b4OVrtwhp/MWGztkijSNFCoiqqgdAqjCj6UrNSvYPHPjV+fuI8ONrcTWzdY2JX9qNyWjYfLu+6mu8cT4hHBE80rhI0GWY+A/wDucDHrXL+PztfsrTRLGinMartNj/uSD66F2881jvZQVP1P4NdnOUKmUvkpkvEhblZgV1xMJFViNyu+nHqMj51N9ubqBprWWO6jcFbkFA6nRrdJFBAPXdgT6CpOCwiT4YkHsoz9ayNCp6op+Qryo3ijFxxybanrqKp2Kc0owSCD88+528utSl52cc2MF5HKspeSNVRVKg8yTlDD5yO8V3x0NSbcGtj/AHeP+RR/QVm4dbm3XRbu0aZDCPZ4gwOQQj5C7gHu4qVK4or6kK86s/p29iscRsZ4JOXOpwSyq6ySPGzqAXQE4yQD+B8q1msojuYkPuoP9asXG5L+WGO3IgeFMMSoKzM4OdRLkgZOonGM5qFubSXSwaCQZBGVCsd/EaSanOVPP+NllvP0/wCRLJZuFWsx4LIqKz84voRdyIZHCkL/AAajj9rao207PSlS9xptIVG7zFQfkudtvM/KvkPbS4SNIl5EQRVQZjcNhRgYDkAfQ1HXUzytrldpGzkFjkD90dFHsK8ylRuIynnEVJt55f8AH7kaNOpvh4yTfD+PWdpkWVoZGPx3EmE1n0ONRHsAK2oe29y0sY5MRVnRCq69XeYDIY7bdenhVYrd4Bdxw3SSyqSiLIRpAJ5hwF29te9dq2VHTKTjqlh8ttsnO3jGDfLJXiXYyWW+lPLXlSNzOcwU6cgArjqWyD6b194hxWK1RrWwAB/Sz7E6ujYP3n9ei7e1YOO9qp7jKR5gi8QD9q/uw+Eeg+tQBwo8gB8hUaFCtUjH8RwsYj8dX3+ODlOg5Y18LofY0AGB/XJJPUknqT516q28G4Vb20HPvY43MudBJaQAaiFRU6E6RnIJLEnoBmoKztILi8CpGbeGRtwXGQqAl3z0TIwMDYbV68qDXL3ZKF3F5xHZdTV4fey28qzRY1AFWVs6XU/dONxg7g+FSfFe1N1OujUsKnryi2s+zn4R7DPrWLtfbWglhTh6M+ljzWjaSRSNOwySU643zWknC7luiJGPN2yR/Cn/ANrNXtaPmKU0m11IQnSqeto1YYgowowOvuT1JPifWsNxIjZj08wn9Go1E+4HT51O2/ZxessjSHyHcT+Vdz8yal7e2RBhEVB5KAP6VF1op7bljrbYiit2fAJWA1kQL+qmDJj97op+tT/D+HxQrpjQLnqerN6sx3J962qVROrKXJS9+RSlKrB4kkCgk9BXi1uVkUOhypz5jocHY+uaiuJiWbltblgCGUsTpTSxGolT3icDYjHU771MQxKqhVAAAwAOgqcopR9yKeWeZbPnNDH5z25/kkVz+CmuuVzjsnbGW9Uj4IELt++/djH8vMP0ro4r3fDoONHfruYLmWZilKVvM5z78pM5kntbX9Fh7iUfrGNlWBT6aize6CompPt5lb+3PhJbyqD6xyISPo/4VGV8/wCJSbrYZ6NsloFKUrAaBSlKAUpSgPEkYYYZQw8iAR+NR78Atj0iC/uFk/0kVJ0qSnJcM5giG4BH4SSD5q3+pSa15Oz8n3bgfxR5/wBLCp+lSVafclql3K6vApvGaM+0bD/3NfLnsw0i6WuMA4zoTGfTJY7VY6V1V5p5QcpNYbNLidg1xyufcSuIlKoAVQDOxPdGSSAN81jg4HbqQeSrEfefLt9XzUjSkq1SXLIKKSwj4BX2lKqJClKUApSlAKUr4aAFgCBnr0rHczhFLEZ8AB1ZjsqjzJOAB61q3NwsRLNu5GwH3VHXc9FHifE7b7CrV2a4MV/626jKLGrNFEQS6jBLSso++V2C9QCfE4Gu2tZVpLt1ZTVqqC9yf7HcHNvB3x9tIeZKevfIHdB8lGFHtU7VUvO0dy4RbS3XmSLrTnMQOXsOYwjzpXcbFgx8q3exnFZri3Lz8vmrLPExi1cs8qRk1LqJODjzr6KOEsI815e7J6lKVI4Vnt9whp7cPEuqeBubGPFvCWP+JCw98VSoZldQynKsMg+YNdaNc+7S9nzbu00KkwOSzooJMTHcuoG+hjkkDod/GvO8QtnUjrjyjTb1dLw+Cpy3DPLpxldTLjJAwigsTj4mJIAHTqaz8Hvo5VYxxsgU6e8mjOPLzrQurGVsvEYpAx194sNRxgEFehxt5EdambRGC9/Gs7tpJK59M+HSvInp0myOcmalKVQWClKUApSlAKUpQClKUApSlAKUpQClKUArwkgI1A5Hn4VGXnGI9DHS7J01KDhvA6SPD1+ma9WyjuB21MccuJAdhjYBOpI8z09KtVJ9iDkiQMy6tOd+uPIeZ8hWvcTuxWOBDLK+6hRkAeLncbe5A9RUta/k/knUCVmt4ScuinM0vo7eA9Mk1fuD8Ggtk0QxhBtk9WbHTUx3Pzr0KHhzeJT29jNUucbRKp2a7MQQsHupVkuNm0Fg2gjocD4mHnjA8B4mfvu0sEZ0lZWPkkTtn5Ab1Ve0Fi1pxFZrewaUXOkyvEgLgrlZQWJGkOpQ9Ruh8zVn4XazFDiGO1z0XAkf0LFcLn5mvVUdC0xWxkbzuyM7MWFnPz9DSuFfS0MqGLl576xldILKA2wYkYNWu1tUjUJGioozhVAVRnc7Dao3gXB3ge4d5ua0zoxOgJjSgTGB7VMVYiIpSldAr5X2lAV/i/ZSGUl0+ylP31GzfvJ0b32PrVO4vwi5twDLGWQHeSDLKMdNaY1KD6Aj1rqNfMVmrWlKru1v3LYVpQ4OIXXF5Q45Vs00JCjWjLuzZ3G+MADfOOtSvNHz3AB2J09cenrXQr/staSsXaEK56vGWjY+5QjV881B8R7AB/7O6YYOVEsccoU+hGlh/NXn1PDZflwaI3S6lbZsDofAbDPWiOD08yOhHTr1qVl7HXwORLBJ4fpYs/Lv7/OtS67M3xRka2VgwKnl3Ck4PkXVayuwrL8v7FquIPqa4pWKz7OXcIIXh82/Uh7THyVZQB8hWF+G3zNpNpdKMfERDo9vsiWP4VF2dXP0v7EvOh3M09yiY1MAT0HifYDc171jOnI1dcZ3x54rUHZe4TGlZUye/ogk1OMdC7anHhvnwrPD2dmClY7KbfrtoDHzdncFvmafhZ9E/sx5q7r7nuSQAZJ2+u/kPM1qcR4pHAgeUlcnAGMknGcDHjipSw7J3mxaDvgbanjRV9FVC2B67n1qSi7JXbfE0EfzklP0wv8AWpxsqrf0/wCv3IuvDHJS+E9oec2OQy5xpyQWP6xK/dA8+m+Bmpyp607AsmcXKLk5PLgC5PiTlzmt+LsTH965mb0HKQfgmfxq6Xh1ST9KSXyQVzFLfcqVeJplQanYKPNiAPqavQ7HWfikh95p/wDZ62bPsvZRNrS1iD/rFQzfVsmpR8Kl+aRx3a6I5fb8U5zabWCa5PnEn2f/AJHwn41Jt2E4jcf2s1vAnhGBJNk/t4KBvbOPeupha+1upWFGHTPyZ53E5FX4f2FtUwZA0z4ALOzadvKNSFUegH1qetOHxRDEcSJ+6oH9K2qVqjCMeEVNt8ilKVI4KUpQClKUApSlAKUpQClKUApSlAKUpQClKUApSlAKUpQClKUApSlAKUpQClKUApSlAKUpQClKUApSlAKUpQClKUApSlAKUpQClKUApSlAKUpQClKUApSlAKUpQClKUApSlAKUpQClKUApSlAf/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0" descr="data:image/jpeg;base64,/9j/4AAQSkZJRgABAQAAAQABAAD/2wCEAAkGBxITEhQUExAWFRQXGBQYGBcXFxQXFhgaFxgcGhQXHBoYHigiGh4nHBwWITEhKCksLi4wGCAzODMsNyguLisBCgoKDg0OGxAQGzclICU3LCwtLC8vMDQ3LDcvLCwvNDI0LCwtLCwxLSwsNywtLDU0LCwsLCwsLCwsLCw3LCwsNP/AABEIANoA5wMBIgACEQEDEQH/xAAcAAEAAgMBAQEAAAAAAAAAAAAABQYDBAcCAQj/xABBEAACAQMCAwYDAwkGBwEAAAABAgMABBESIQUTMQYiQVFhcTKBkSNCoQcUQ1JicoKSsTNEU6KywRUWJGOTwtHD/8QAGgEBAAMBAQEAAAAAAAAAAAAAAAIDBAEFBv/EADARAAIBAwMCBQIGAgMAAAAAAAABAgMEERIhMUFRBRMiYXEykRRCgbHR8SPBM1Kh/9oADAMBAAIRAxEAPwDuNKUoBSlKAUpSgFKUoBSlKAw3l0kSNJI4REBZmY4VQNySapsXGrziErx2ga1tUID3TqpmckZ0RRuMJsQdTDIz0zWr2n4i1zNy48FEnS3hByVe7wWkkZejpAgZtO4Lg+KirvwuwWCJY1yQviTlmJOWYnxJJJPvQEJ/yeoyy316JcbSG4dsHz5bfZn204rZ7OX9wxlgugvPh0nWmQksb55coU/ASVYFcnBU+GKnDWvb2oVmcnLtgE4x3VJ0L7DJ+poDZpSlAKUpQClKUApSlAKUpQClKUApSlAKUpQClKUApSlAKUpQClKUArxKTg464OK90oDnnZYDTwgtjvJcuc+M7rqf+LeX6GuhiqBxngfIDriT82MpuYZYwXls5yct3AMtESWO2ca2UjB2kbDta6Ra7qJWiH95tiZ4T+0yKOZH6jBA866cLdStbh3EIp0EkMqyI3RkIYfhWzXDopSlAKUpQClKUApSlAKUpQClKUApSlAKUpQClKUApSlAKUpQClKUApSlAKibzs3ayOZDFpkPWSNmikPu0ZBPzqWpQFMT8nNukrTQ3N3DI27Mkx7x8yGBDfPNSB4HejZeLy482gtWf6hAP8tWOlAVn/ly7xvxm6z6RWQ//Coy9sOJWpMv/EpbmBRl05VsJUHi4xH9oB1KgqcA4z0q81DdpOKiJOWo5k8oKxRL8TEjBY/qoOpY7fPFAab8XntwHnCzQdTNCpVkB6M8WTlfNlO3XGN6sUUgYAqQQQCCNwQehBqO4da8qGOLOdCImfPSuKwdlU5cckIGFhlkRAOgQ4dB8g2PlUmsEYvJN0pSokhSlKAUpSgFKUoBSlKAUpSgFKUoBSlKAUpSgFKUoBSvMjgAkkADck7ADzqMHFTJ/YJqX/EbKx/w+L+4GPWgJWta7v4ohmSVEH7TKv8AU1H3NtI+8lyyqOojxGPm27fiKiFurFHxFF+cTD/CQzP/ABSN3V+bCu4I6icHaC3PwyF/3EkcfVVIrE/G3JxFZzN+0+mJfq5z9BXiA3kn6KOBP22MknzVMKP5jWdeHTZ3uj7LGg/rmmw3Nd0u5PimSBfERDW//kkGB/JWWy4ZFEWZVy7Y1SMS0jY6As2+Ou3T0rKLGcf3gH96If8Aqwr6LSfxmQe0Z/3au5Rxpny+vEhQvI2lR9SfAAeJPQCsfZmGQQ65VKySs8jKeq6j3UPsukfKvVtwRQ4kldpnXdS+nSnqqgYB9dz61K1xvJ1LApSlcJClKUApSlAKUpQClKUApSlAKUpQClKUApSlAKUpQEH2zbFqSRlRJblx5oJkMgPppzW9IwUE+ABPyFZ761SWN43XUjqysPMMMH8KguD3JKtbTZE0YKnOMyxjurOvmGGM46NkeWZRZCRG8F4UeIol3ed6CQLJBafolQ7xvL/iSEEHB7ozsPGrlDCqgKqhVHQAAAfIVV+x1/yAnD5+5LCoSFj8NxCndjdD4sFwGTqCPIg1bKiTQpSlAKUpQClKUApSlAKUpQClKUApSlAKV4eQDqQPcgUjkVujA+xB/pQHulKUApSlAKUpQClKUApSlAK1OIcOjmA1jdTlHBKuh81Ybg/16HNbdKAq3HeDSPGFkjF0inUpUiG6Rh8MkbDC6x5jR/tUfbdp5oe6Va6VB9ounl38a9NbQ4xMPNkxnwBq81rXlhHKO+gJHQ9GX1Vhup9qHMHjhXFIbiMSwyB0ORkeBGxVh1VgdiDuK3KoPaPg1zbMbq0LGRBk43Eqjqk8Y+PbpKvfHiD42Hsf2og4hBzoSRglXQ41I46qf6g+IodJ2lKUApSlAKUpQClfCarl32pVmkitFE0ifE5OLdCfBnHxEb91c+uK42kssE3xC/igQyTSLGi9WchQPmf6VWB29Vm+z4feyR7/AGohVVI81EjqzD2G9R3DrVZXSaaRrqRwxWRlxBHpOMRodkzk4O5ODvUbx6dYJTNJfOV1xycmNAz/AGeoKgwcBCGOc7k438KzyuN9ixQL1wPtPa3WoQyjWvxxuCkqfvRvhh74xVX7UflCVSY7PTI24aY7xr4dzH9o2f4fU9KpnaTjQvGUiLlou4LACYn9pl6L+yDv4+VRYFUVbx4xHk329hn1VPsavGbkkGSeQzOTuZmLZ8SFGCF9gAK89mOLPEwnstUXiVziKQjGY3jBIwemrGR4Vme3BcMTnAIA8O91P02rzb2+hmCgBMLgDwIzn8MVmjWaWc7m2VBP04Wntg752a4yl5bR3CDAcbqcZRhs6H1DAj5UqkfkduiGvIM90GKYDwHMBRse5jz8zSvXhLVFS7nhVIaJuPY6XSlYbu6SJGeR1RFBLMxAVQOpJPSpEDNSua8Q/KiSx/NbUOgO0krmPX6qoUnHvj2rDF+VOZT9pYBl/wC1Nlvo6qPxqrz6ecZL/wANVxq0nUKVSv8AnuO5RVsWQzMGZxOGX83RMankQb9SABkA774BNRMHEbiQOx4y8RUtnMVtGuFxlwjgto3G5NSlUiinSzpdKplpNxFP75BMv/cgKk/xRvge+k1ujtJNHjn2bEH79s3OA9WRgr/yhq4qsH1O6WWalRdl2htZSFWdA5/RueXKPeN8MPpUmDVhE+0pSgFU9uGRWF+k8SaIrxuTMF2QS7tBJjw1HWh8y61cKrfbEcw2tuAS0lxE+33Ut2EsjnyHdVc+brQFkpSlAKVpcQ4vbwLqmuIol85JEQe3eNQs/bWA7W0ct2x6cpDyx6tK+EA+ZPkDXG0uQWeoHjfay2tzy9Rmn2xbwgSTHPQlQe4P2mwKgeJycRuFIadbVdJxHbHVM2x258gAXOw7qbeZr1wPh1tbqUijWOTSjyjOqXvZwXc7tuHGSfA1TOvFcbk1Bnyf86uAzXcqwwYzyImI7o/xZtifULgeG9bHCrq3ZGEGkRxkp3QFQYAJx6YPWsdjOsysnOhuIwGSRlZSegwrquVyRqJ6eGBVTs7uKSf8ws425EhZ57gyMzMq41hScllOFj1EjbpWKtWUYuc3sty2MexPtexyRyTyvyrNPgwSnMA6ucYyhOAqjr18RVIm4nc3WUiRUVsmODARVVRqBkI3LADJ9dhUh244mJpvzdR9lbkZx8LS42GOhCDHzPpWp2e49aWryvPJolwqRF45GiGe8xZkBwNQj/lrzLKlK4l5tXl7pf8AVdP1fV8/+myMPLpOp9v5NXiXA7mzS3NyyM04JKoMPEwGSpXxUDALeBOPEVgrY4nxCS4lMsjlyQAueiqPBR4AnLY9ceFa9a6zi5ek326mqa1vcUpSqi8vf5HocyXknlyI/wCUM5/1j618qZ/JNY6LHmHrcSPN/CcJH/kRT8zSvdpR0wSPmq8tVST9y5muJflY7XiS4Nuqs8FuwV1Xo8rYxqHRguwA8yT90V2xztX5stV5sSs3VyJWPjrZtZP1qu5qaI/JdZ0vMm/YzWXM09/r5ePz8PkOlZncAEk4A6k9K+k1icK2BnBDBh5hkbIOD5MOhFeRzue43pWFySMXZa7uEzHC0epcLI7mBgD7Avj0K4NXbh3Cb9EQPNaa1RV1cieRjgb6pHmBbJ36VTrjj14/W7kA/Z5aZ+arn8a9dmZpzeQKtxO2piXDzSupRVJfKuxH6o6eNYak71U21OMUsvZZ493/AAYK1GcvXPBebK8kRnhdYQ0QErGMMqGN9RLKpzh9atlSSN853xWjd9oJGAMZSAALIxlBeTSdo05S4Op2IUYJPXG9RfbLgd69yZoOYVeNEzFKI2XGrIZWIVl72d89elLSDiWpOY9hEqYwZE1SlsaQ5EbgMwG2SfE1rtfEbd0YzqzWrG/9L+DDOm+hbrd0nTvxqSNnRgr6HwNSHqMjOKxtw+3zy1HLbTq0xO8Lac41fZMu2ds1rGzmjid1uowcPISIUWItuzM2GJwdyTqz1qNtO16SSwYmt1ikhR3DSoro7bsuCckgacDA6tk7AG61u6dxl0nx8o44tcklNZ8vSq8TuoSxwoM6SljkDH/UI5O5Hj4it2CK7XrxGRh6xW+fmQu9QsPHpnafKwRRqGEEjSq5kk+6dMZOU8fBvSvF7fRzOrD/AIj3RgiCO4jibzPwgt8q1yruH1Sx+pDSuxK33E7hDy0vWebGRGIYWb0LYwEX9okCo2C0uFmElxxRhdSoiYjSIIoB+CMSK2kFjufvEDyArdguLVYg0Z0qzrqwSshcMMmQsQ22O9q8OtaklxzJtS/m91ICRbhADyAR3nlkycA+g8BjJzhK4cYuUpYXcaUb9zbBF1T8QuSvm04hHoByFTJ9K0W4pbKvegu5F8We3vZh75kUnFanE+N29q+Wzd3fjpxpi8wCe7Cvpux8c1GHtzd5zyYB6ZlP+bb+leU/ELipvShmPdvGfhGiFtKS2RaOGmwcc2CKBt9JZIk1IRudfdymPHOK37XiEcmnRqIZSwbQ4TAOPiIwDnoPHrVc4Nere8yWEC2vUGlwcOrg/AXAwZEznB2IOfYxt5wvjT5DSk58UuBEny0IHAqcPEaTyqr0yXKb/Z8NEVSecPYskl6QkstysdqEcokrldTRK4znV8OvBAAO+QayqvOUGUcu3wNKSbPL5cwNuF/YO5+9+rVAvLWG0ddbi8v1yQGaR7e3Pg76mJLDwBOSegXrUXxCRmDyTyNM2CSZDqHsqnuoPDAArlapO5jppPTF9cbv49vf7dy2lbuWX0ReO23Z+WR4prZCe6yTJGwTmL+iLDIV9PeGD0DVrxAcMtiW0G9nGFVcd0DoM/qIDknoT7ipT/i0PD7SGEuJZUjVQinLMwG5J+6ufE1z/iF9JNIzOeZO4wFQZ0jwVV+6o65Pua8qzhWrwVKf/HF89Zb7fp/RZTg5LfZdSZ7N9mVkiW4uZjFZhXkdteJHHgzON11HLbd4jG4zioiDh7zauTHphZ5CjT6jiMsSndJ1OcY8QPWrNHaLyEgZAIUIYRbFSwGxfAAcg7/CBnfc71tV7Ve5glppr9RTdTLlJ+2CBj7MKf7S4mY+SsIlHsEGfxNfJezQA+ynkU+AkbmoffPe+hqfpWTz59yzfuUzvqxSRdMi4yBupB6Mp8V/Gs9lYvcypbxDMknXfGhMgSSE+AAP1IFSHaa2J5LqAX5iRDJwCJmCAE+A1FT9a6Z2J7JLZIxZhJcSY5kmMDbpGniEG+3j1NelaUvO9b4OVrtwhp/MWGztkijSNFCoiqqgdAqjCj6UrNSvYPHPjV+fuI8ONrcTWzdY2JX9qNyWjYfLu+6mu8cT4hHBE80rhI0GWY+A/wDucDHrXL+PztfsrTRLGinMartNj/uSD66F2881jvZQVP1P4NdnOUKmUvkpkvEhblZgV1xMJFViNyu+nHqMj51N9ubqBprWWO6jcFbkFA6nRrdJFBAPXdgT6CpOCwiT4YkHsoz9ayNCp6op+Qryo3ijFxxybanrqKp2Kc0owSCD88+528utSl52cc2MF5HKspeSNVRVKg8yTlDD5yO8V3x0NSbcGtj/AHeP+RR/QVm4dbm3XRbu0aZDCPZ4gwOQQj5C7gHu4qVK4or6kK86s/p29iscRsZ4JOXOpwSyq6ySPGzqAXQE4yQD+B8q1msojuYkPuoP9asXG5L+WGO3IgeFMMSoKzM4OdRLkgZOonGM5qFubSXSwaCQZBGVCsd/EaSanOVPP+NllvP0/wCRLJZuFWsx4LIqKz84voRdyIZHCkL/AAajj9rao207PSlS9xptIVG7zFQfkudtvM/KvkPbS4SNIl5EQRVQZjcNhRgYDkAfQ1HXUzytrldpGzkFjkD90dFHsK8ylRuIynnEVJt55f8AH7kaNOpvh4yTfD+PWdpkWVoZGPx3EmE1n0ONRHsAK2oe29y0sY5MRVnRCq69XeYDIY7bdenhVYrd4Bdxw3SSyqSiLIRpAJ5hwF29te9dq2VHTKTjqlh8ttsnO3jGDfLJXiXYyWW+lPLXlSNzOcwU6cgArjqWyD6b194hxWK1RrWwAB/Sz7E6ujYP3n9ei7e1YOO9qp7jKR5gi8QD9q/uw+Eeg+tQBwo8gB8hUaFCtUjH8RwsYj8dX3+ODlOg5Y18LofY0AGB/XJJPUknqT516q28G4Vb20HPvY43MudBJaQAaiFRU6E6RnIJLEnoBmoKztILi8CpGbeGRtwXGQqAl3z0TIwMDYbV68qDXL3ZKF3F5xHZdTV4fey28qzRY1AFWVs6XU/dONxg7g+FSfFe1N1OujUsKnryi2s+zn4R7DPrWLtfbWglhTh6M+ljzWjaSRSNOwySU643zWknC7luiJGPN2yR/Cn/ANrNXtaPmKU0m11IQnSqeto1YYgowowOvuT1JPifWsNxIjZj08wn9Go1E+4HT51O2/ZxessjSHyHcT+Vdz8yal7e2RBhEVB5KAP6VF1op7bljrbYiit2fAJWA1kQL+qmDJj97op+tT/D+HxQrpjQLnqerN6sx3J962qVROrKXJS9+RSlKrB4kkCgk9BXi1uVkUOhypz5jocHY+uaiuJiWbltblgCGUsTpTSxGolT3icDYjHU771MQxKqhVAAAwAOgqcopR9yKeWeZbPnNDH5z25/kkVz+CmuuVzjsnbGW9Uj4IELt++/djH8vMP0ro4r3fDoONHfruYLmWZilKVvM5z78pM5kntbX9Fh7iUfrGNlWBT6aize6CompPt5lb+3PhJbyqD6xyISPo/4VGV8/wCJSbrYZ6NsloFKUrAaBSlKAUpSgPEkYYYZQw8iAR+NR78Atj0iC/uFk/0kVJ0qSnJcM5giG4BH4SSD5q3+pSa15Oz8n3bgfxR5/wBLCp+lSVafclql3K6vApvGaM+0bD/3NfLnsw0i6WuMA4zoTGfTJY7VY6V1V5p5QcpNYbNLidg1xyufcSuIlKoAVQDOxPdGSSAN81jg4HbqQeSrEfefLt9XzUjSkq1SXLIKKSwj4BX2lKqJClKUApSlAKUr4aAFgCBnr0rHczhFLEZ8AB1ZjsqjzJOAB61q3NwsRLNu5GwH3VHXc9FHifE7b7CrV2a4MV/626jKLGrNFEQS6jBLSso++V2C9QCfE4Gu2tZVpLt1ZTVqqC9yf7HcHNvB3x9tIeZKevfIHdB8lGFHtU7VUvO0dy4RbS3XmSLrTnMQOXsOYwjzpXcbFgx8q3exnFZri3Lz8vmrLPExi1cs8qRk1LqJODjzr6KOEsI815e7J6lKVI4Vnt9whp7cPEuqeBubGPFvCWP+JCw98VSoZldQynKsMg+YNdaNc+7S9nzbu00KkwOSzooJMTHcuoG+hjkkDod/GvO8QtnUjrjyjTb1dLw+Cpy3DPLpxldTLjJAwigsTj4mJIAHTqaz8Hvo5VYxxsgU6e8mjOPLzrQurGVsvEYpAx194sNRxgEFehxt5EdambRGC9/Gs7tpJK59M+HSvInp0myOcmalKVQWClKUApSlAKUpQClKUApSlAKUpQClKUArwkgI1A5Hn4VGXnGI9DHS7J01KDhvA6SPD1+ma9WyjuB21MccuJAdhjYBOpI8z09KtVJ9iDkiQMy6tOd+uPIeZ8hWvcTuxWOBDLK+6hRkAeLncbe5A9RUta/k/knUCVmt4ScuinM0vo7eA9Mk1fuD8Ggtk0QxhBtk9WbHTUx3Pzr0KHhzeJT29jNUucbRKp2a7MQQsHupVkuNm0Fg2gjocD4mHnjA8B4mfvu0sEZ0lZWPkkTtn5Ab1Ve0Fi1pxFZrewaUXOkyvEgLgrlZQWJGkOpQ9Ruh8zVn4XazFDiGO1z0XAkf0LFcLn5mvVUdC0xWxkbzuyM7MWFnPz9DSuFfS0MqGLl576xldILKA2wYkYNWu1tUjUJGioozhVAVRnc7Dao3gXB3ge4d5ua0zoxOgJjSgTGB7VMVYiIpSldAr5X2lAV/i/ZSGUl0+ylP31GzfvJ0b32PrVO4vwi5twDLGWQHeSDLKMdNaY1KD6Aj1rqNfMVmrWlKru1v3LYVpQ4OIXXF5Q45Vs00JCjWjLuzZ3G+MADfOOtSvNHz3AB2J09cenrXQr/staSsXaEK56vGWjY+5QjV881B8R7AB/7O6YYOVEsccoU+hGlh/NXn1PDZflwaI3S6lbZsDofAbDPWiOD08yOhHTr1qVl7HXwORLBJ4fpYs/Lv7/OtS67M3xRka2VgwKnl3Ck4PkXVayuwrL8v7FquIPqa4pWKz7OXcIIXh82/Uh7THyVZQB8hWF+G3zNpNpdKMfERDo9vsiWP4VF2dXP0v7EvOh3M09yiY1MAT0HifYDc171jOnI1dcZ3x54rUHZe4TGlZUye/ogk1OMdC7anHhvnwrPD2dmClY7KbfrtoDHzdncFvmafhZ9E/sx5q7r7nuSQAZJ2+u/kPM1qcR4pHAgeUlcnAGMknGcDHjipSw7J3mxaDvgbanjRV9FVC2B67n1qSi7JXbfE0EfzklP0wv8AWpxsqrf0/wCv3IuvDHJS+E9oec2OQy5xpyQWP6xK/dA8+m+Bmpyp607AsmcXKLk5PLgC5PiTlzmt+LsTH965mb0HKQfgmfxq6Xh1ST9KSXyQVzFLfcqVeJplQanYKPNiAPqavQ7HWfikh95p/wDZ62bPsvZRNrS1iD/rFQzfVsmpR8Kl+aRx3a6I5fb8U5zabWCa5PnEn2f/AJHwn41Jt2E4jcf2s1vAnhGBJNk/t4KBvbOPeupha+1upWFGHTPyZ53E5FX4f2FtUwZA0z4ALOzadvKNSFUegH1qetOHxRDEcSJ+6oH9K2qVqjCMeEVNt8ilKVI4KUpQClKUApSlAKUpQClKUApSlAKUpQClKUApSlAKUpQClKUApSlAKUpQClKUApSlAKUpQClKUApSlAKUpQClKUApSlAKUpQClKUApSlAKUpQClKUApSlAKUpQClKUApSlAKUpQClKUApSlAf/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2" descr="data:image/jpeg;base64,/9j/4AAQSkZJRgABAQAAAQABAAD/2wCEAAkGBxITEhQUExAWFRQXGBQYGBcXFxQXFhgaFxgcGhQXHBoYHigiGh4nHBwWITEhKCksLi4wGCAzODMsNyguLisBCgoKDg0OGxAQGzclICU3LCwtLC8vMDQ3LDcvLCwvNDI0LCwtLCwxLSwsNywtLDU0LCwsLCwsLCwsLCw3LCwsNP/AABEIANoA5wMBIgACEQEDEQH/xAAcAAEAAgMBAQEAAAAAAAAAAAAABQYDBAcCAQj/xABBEAACAQMCAwYDAwkGBwEAAAABAgMABBESIQUTMQYiQVFhcTKBkSNCoQcUQ1JicoKSsTNEU6KywRUWJGOTwtHD/8QAGgEBAAMBAQEAAAAAAAAAAAAAAAIDBAEFBv/EADARAAIBAwMCBQIGAgMAAAAAAAABAgMEERIhMUFRBRMiYXEykRRCgbHR8SPBM1Kh/9oADAMBAAIRAxEAPwDuNKUoBSlKAUpSgFKUoBSlKAw3l0kSNJI4REBZmY4VQNySapsXGrziErx2ga1tUID3TqpmckZ0RRuMJsQdTDIz0zWr2n4i1zNy48FEnS3hByVe7wWkkZejpAgZtO4Lg+KirvwuwWCJY1yQviTlmJOWYnxJJJPvQEJ/yeoyy316JcbSG4dsHz5bfZn204rZ7OX9wxlgugvPh0nWmQksb55coU/ASVYFcnBU+GKnDWvb2oVmcnLtgE4x3VJ0L7DJ+poDZpSlAKUpQClKUApSlAKUpQClKUApSlAKUpQClKUApSlAKUpQClKUArxKTg464OK90oDnnZYDTwgtjvJcuc+M7rqf+LeX6GuhiqBxngfIDriT82MpuYZYwXls5yct3AMtESWO2ca2UjB2kbDta6Ra7qJWiH95tiZ4T+0yKOZH6jBA866cLdStbh3EIp0EkMqyI3RkIYfhWzXDopSlAKUpQClKUApSlAKUpQClKUApSlAKUpQClKUApSlAKUpQClKUApSlAKibzs3ayOZDFpkPWSNmikPu0ZBPzqWpQFMT8nNukrTQ3N3DI27Mkx7x8yGBDfPNSB4HejZeLy482gtWf6hAP8tWOlAVn/ly7xvxm6z6RWQ//Coy9sOJWpMv/EpbmBRl05VsJUHi4xH9oB1KgqcA4z0q81DdpOKiJOWo5k8oKxRL8TEjBY/qoOpY7fPFAab8XntwHnCzQdTNCpVkB6M8WTlfNlO3XGN6sUUgYAqQQQCCNwQehBqO4da8qGOLOdCImfPSuKwdlU5cckIGFhlkRAOgQ4dB8g2PlUmsEYvJN0pSokhSlKAUpSgFKUoBSlKAUpSgFKUoBSlKAUpSgFKUoBSvMjgAkkADck7ADzqMHFTJ/YJqX/EbKx/w+L+4GPWgJWta7v4ohmSVEH7TKv8AU1H3NtI+8lyyqOojxGPm27fiKiFurFHxFF+cTD/CQzP/ABSN3V+bCu4I6icHaC3PwyF/3EkcfVVIrE/G3JxFZzN+0+mJfq5z9BXiA3kn6KOBP22MknzVMKP5jWdeHTZ3uj7LGg/rmmw3Nd0u5PimSBfERDW//kkGB/JWWy4ZFEWZVy7Y1SMS0jY6As2+Ou3T0rKLGcf3gH96If8Aqwr6LSfxmQe0Z/3au5Rxpny+vEhQvI2lR9SfAAeJPQCsfZmGQQ65VKySs8jKeq6j3UPsukfKvVtwRQ4kldpnXdS+nSnqqgYB9dz61K1xvJ1LApSlcJClKUApSlAKUpQClKUApSlAKUpQClKUApSlAKUpQEH2zbFqSRlRJblx5oJkMgPppzW9IwUE+ABPyFZ761SWN43XUjqysPMMMH8KguD3JKtbTZE0YKnOMyxjurOvmGGM46NkeWZRZCRG8F4UeIol3ed6CQLJBafolQ7xvL/iSEEHB7ozsPGrlDCqgKqhVHQAAAfIVV+x1/yAnD5+5LCoSFj8NxCndjdD4sFwGTqCPIg1bKiTQpSlAKUpQClKUApSlAKUpQClKUApSlAKV4eQDqQPcgUjkVujA+xB/pQHulKUApSlAKUpQClKUApSlAK1OIcOjmA1jdTlHBKuh81Ybg/16HNbdKAq3HeDSPGFkjF0inUpUiG6Rh8MkbDC6x5jR/tUfbdp5oe6Va6VB9ounl38a9NbQ4xMPNkxnwBq81rXlhHKO+gJHQ9GX1Vhup9qHMHjhXFIbiMSwyB0ORkeBGxVh1VgdiDuK3KoPaPg1zbMbq0LGRBk43Eqjqk8Y+PbpKvfHiD42Hsf2og4hBzoSRglXQ41I46qf6g+IodJ2lKUApSlAKUpQClfCarl32pVmkitFE0ifE5OLdCfBnHxEb91c+uK42kssE3xC/igQyTSLGi9WchQPmf6VWB29Vm+z4feyR7/AGohVVI81EjqzD2G9R3DrVZXSaaRrqRwxWRlxBHpOMRodkzk4O5ODvUbx6dYJTNJfOV1xycmNAz/AGeoKgwcBCGOc7k438KzyuN9ixQL1wPtPa3WoQyjWvxxuCkqfvRvhh74xVX7UflCVSY7PTI24aY7xr4dzH9o2f4fU9KpnaTjQvGUiLlou4LACYn9pl6L+yDv4+VRYFUVbx4xHk329hn1VPsavGbkkGSeQzOTuZmLZ8SFGCF9gAK89mOLPEwnstUXiVziKQjGY3jBIwemrGR4Vme3BcMTnAIA8O91P02rzb2+hmCgBMLgDwIzn8MVmjWaWc7m2VBP04Wntg752a4yl5bR3CDAcbqcZRhs6H1DAj5UqkfkduiGvIM90GKYDwHMBRse5jz8zSvXhLVFS7nhVIaJuPY6XSlYbu6SJGeR1RFBLMxAVQOpJPSpEDNSua8Q/KiSx/NbUOgO0krmPX6qoUnHvj2rDF+VOZT9pYBl/wC1Nlvo6qPxqrz6ecZL/wANVxq0nUKVSv8AnuO5RVsWQzMGZxOGX83RMankQb9SABkA774BNRMHEbiQOx4y8RUtnMVtGuFxlwjgto3G5NSlUiinSzpdKplpNxFP75BMv/cgKk/xRvge+k1ujtJNHjn2bEH79s3OA9WRgr/yhq4qsH1O6WWalRdl2htZSFWdA5/RueXKPeN8MPpUmDVhE+0pSgFU9uGRWF+k8SaIrxuTMF2QS7tBJjw1HWh8y61cKrfbEcw2tuAS0lxE+33Ut2EsjnyHdVc+brQFkpSlAKVpcQ4vbwLqmuIol85JEQe3eNQs/bWA7W0ct2x6cpDyx6tK+EA+ZPkDXG0uQWeoHjfay2tzy9Rmn2xbwgSTHPQlQe4P2mwKgeJycRuFIadbVdJxHbHVM2x258gAXOw7qbeZr1wPh1tbqUijWOTSjyjOqXvZwXc7tuHGSfA1TOvFcbk1Bnyf86uAzXcqwwYzyImI7o/xZtifULgeG9bHCrq3ZGEGkRxkp3QFQYAJx6YPWsdjOsysnOhuIwGSRlZSegwrquVyRqJ6eGBVTs7uKSf8ws425EhZ57gyMzMq41hScllOFj1EjbpWKtWUYuc3sty2MexPtexyRyTyvyrNPgwSnMA6ucYyhOAqjr18RVIm4nc3WUiRUVsmODARVVRqBkI3LADJ9dhUh244mJpvzdR9lbkZx8LS42GOhCDHzPpWp2e49aWryvPJolwqRF45GiGe8xZkBwNQj/lrzLKlK4l5tXl7pf8AVdP1fV8/+myMPLpOp9v5NXiXA7mzS3NyyM04JKoMPEwGSpXxUDALeBOPEVgrY4nxCS4lMsjlyQAueiqPBR4AnLY9ceFa9a6zi5ek326mqa1vcUpSqi8vf5HocyXknlyI/wCUM5/1j618qZ/JNY6LHmHrcSPN/CcJH/kRT8zSvdpR0wSPmq8tVST9y5muJflY7XiS4Nuqs8FuwV1Xo8rYxqHRguwA8yT90V2xztX5stV5sSs3VyJWPjrZtZP1qu5qaI/JdZ0vMm/YzWXM09/r5ePz8PkOlZncAEk4A6k9K+k1icK2BnBDBh5hkbIOD5MOhFeRzue43pWFySMXZa7uEzHC0epcLI7mBgD7Avj0K4NXbh3Cb9EQPNaa1RV1cieRjgb6pHmBbJ36VTrjj14/W7kA/Z5aZ+arn8a9dmZpzeQKtxO2piXDzSupRVJfKuxH6o6eNYak71U21OMUsvZZ493/AAYK1GcvXPBebK8kRnhdYQ0QErGMMqGN9RLKpzh9atlSSN853xWjd9oJGAMZSAALIxlBeTSdo05S4Op2IUYJPXG9RfbLgd69yZoOYVeNEzFKI2XGrIZWIVl72d89elLSDiWpOY9hEqYwZE1SlsaQ5EbgMwG2SfE1rtfEbd0YzqzWrG/9L+DDOm+hbrd0nTvxqSNnRgr6HwNSHqMjOKxtw+3zy1HLbTq0xO8Lac41fZMu2ds1rGzmjid1uowcPISIUWItuzM2GJwdyTqz1qNtO16SSwYmt1ikhR3DSoro7bsuCckgacDA6tk7AG61u6dxl0nx8o44tcklNZ8vSq8TuoSxwoM6SljkDH/UI5O5Hj4it2CK7XrxGRh6xW+fmQu9QsPHpnafKwRRqGEEjSq5kk+6dMZOU8fBvSvF7fRzOrD/AIj3RgiCO4jibzPwgt8q1yruH1Sx+pDSuxK33E7hDy0vWebGRGIYWb0LYwEX9okCo2C0uFmElxxRhdSoiYjSIIoB+CMSK2kFjufvEDyArdguLVYg0Z0qzrqwSshcMMmQsQ22O9q8OtaklxzJtS/m91ICRbhADyAR3nlkycA+g8BjJzhK4cYuUpYXcaUb9zbBF1T8QuSvm04hHoByFTJ9K0W4pbKvegu5F8We3vZh75kUnFanE+N29q+Wzd3fjpxpi8wCe7Cvpux8c1GHtzd5zyYB6ZlP+bb+leU/ELipvShmPdvGfhGiFtKS2RaOGmwcc2CKBt9JZIk1IRudfdymPHOK37XiEcmnRqIZSwbQ4TAOPiIwDnoPHrVc4Nere8yWEC2vUGlwcOrg/AXAwZEznB2IOfYxt5wvjT5DSk58UuBEny0IHAqcPEaTyqr0yXKb/Z8NEVSecPYskl6QkstysdqEcokrldTRK4znV8OvBAAO+QayqvOUGUcu3wNKSbPL5cwNuF/YO5+9+rVAvLWG0ddbi8v1yQGaR7e3Pg76mJLDwBOSegXrUXxCRmDyTyNM2CSZDqHsqnuoPDAArlapO5jppPTF9cbv49vf7dy2lbuWX0ReO23Z+WR4prZCe6yTJGwTmL+iLDIV9PeGD0DVrxAcMtiW0G9nGFVcd0DoM/qIDknoT7ipT/i0PD7SGEuJZUjVQinLMwG5J+6ufE1z/iF9JNIzOeZO4wFQZ0jwVV+6o65Pua8qzhWrwVKf/HF89Zb7fp/RZTg5LfZdSZ7N9mVkiW4uZjFZhXkdteJHHgzON11HLbd4jG4zioiDh7zauTHphZ5CjT6jiMsSndJ1OcY8QPWrNHaLyEgZAIUIYRbFSwGxfAAcg7/CBnfc71tV7Ve5glppr9RTdTLlJ+2CBj7MKf7S4mY+SsIlHsEGfxNfJezQA+ynkU+AkbmoffPe+hqfpWTz59yzfuUzvqxSRdMi4yBupB6Mp8V/Gs9lYvcypbxDMknXfGhMgSSE+AAP1IFSHaa2J5LqAX5iRDJwCJmCAE+A1FT9a6Z2J7JLZIxZhJcSY5kmMDbpGniEG+3j1NelaUvO9b4OVrtwhp/MWGztkijSNFCoiqqgdAqjCj6UrNSvYPHPjV+fuI8ONrcTWzdY2JX9qNyWjYfLu+6mu8cT4hHBE80rhI0GWY+A/wDucDHrXL+PztfsrTRLGinMartNj/uSD66F2881jvZQVP1P4NdnOUKmUvkpkvEhblZgV1xMJFViNyu+nHqMj51N9ubqBprWWO6jcFbkFA6nRrdJFBAPXdgT6CpOCwiT4YkHsoz9ayNCp6op+Qryo3ijFxxybanrqKp2Kc0owSCD88+528utSl52cc2MF5HKspeSNVRVKg8yTlDD5yO8V3x0NSbcGtj/AHeP+RR/QVm4dbm3XRbu0aZDCPZ4gwOQQj5C7gHu4qVK4or6kK86s/p29iscRsZ4JOXOpwSyq6ySPGzqAXQE4yQD+B8q1msojuYkPuoP9asXG5L+WGO3IgeFMMSoKzM4OdRLkgZOonGM5qFubSXSwaCQZBGVCsd/EaSanOVPP+NllvP0/wCRLJZuFWsx4LIqKz84voRdyIZHCkL/AAajj9rao207PSlS9xptIVG7zFQfkudtvM/KvkPbS4SNIl5EQRVQZjcNhRgYDkAfQ1HXUzytrldpGzkFjkD90dFHsK8ylRuIynnEVJt55f8AH7kaNOpvh4yTfD+PWdpkWVoZGPx3EmE1n0ONRHsAK2oe29y0sY5MRVnRCq69XeYDIY7bdenhVYrd4Bdxw3SSyqSiLIRpAJ5hwF29te9dq2VHTKTjqlh8ttsnO3jGDfLJXiXYyWW+lPLXlSNzOcwU6cgArjqWyD6b194hxWK1RrWwAB/Sz7E6ujYP3n9ei7e1YOO9qp7jKR5gi8QD9q/uw+Eeg+tQBwo8gB8hUaFCtUjH8RwsYj8dX3+ODlOg5Y18LofY0AGB/XJJPUknqT516q28G4Vb20HPvY43MudBJaQAaiFRU6E6RnIJLEnoBmoKztILi8CpGbeGRtwXGQqAl3z0TIwMDYbV68qDXL3ZKF3F5xHZdTV4fey28qzRY1AFWVs6XU/dONxg7g+FSfFe1N1OujUsKnryi2s+zn4R7DPrWLtfbWglhTh6M+ljzWjaSRSNOwySU643zWknC7luiJGPN2yR/Cn/ANrNXtaPmKU0m11IQnSqeto1YYgowowOvuT1JPifWsNxIjZj08wn9Go1E+4HT51O2/ZxessjSHyHcT+Vdz8yal7e2RBhEVB5KAP6VF1op7bljrbYiit2fAJWA1kQL+qmDJj97op+tT/D+HxQrpjQLnqerN6sx3J962qVROrKXJS9+RSlKrB4kkCgk9BXi1uVkUOhypz5jocHY+uaiuJiWbltblgCGUsTpTSxGolT3icDYjHU771MQxKqhVAAAwAOgqcopR9yKeWeZbPnNDH5z25/kkVz+CmuuVzjsnbGW9Uj4IELt++/djH8vMP0ro4r3fDoONHfruYLmWZilKVvM5z78pM5kntbX9Fh7iUfrGNlWBT6aize6CompPt5lb+3PhJbyqD6xyISPo/4VGV8/wCJSbrYZ6NsloFKUrAaBSlKAUpSgPEkYYYZQw8iAR+NR78Atj0iC/uFk/0kVJ0qSnJcM5giG4BH4SSD5q3+pSa15Oz8n3bgfxR5/wBLCp+lSVafclql3K6vApvGaM+0bD/3NfLnsw0i6WuMA4zoTGfTJY7VY6V1V5p5QcpNYbNLidg1xyufcSuIlKoAVQDOxPdGSSAN81jg4HbqQeSrEfefLt9XzUjSkq1SXLIKKSwj4BX2lKqJClKUApSlAKUr4aAFgCBnr0rHczhFLEZ8AB1ZjsqjzJOAB61q3NwsRLNu5GwH3VHXc9FHifE7b7CrV2a4MV/626jKLGrNFEQS6jBLSso++V2C9QCfE4Gu2tZVpLt1ZTVqqC9yf7HcHNvB3x9tIeZKevfIHdB8lGFHtU7VUvO0dy4RbS3XmSLrTnMQOXsOYwjzpXcbFgx8q3exnFZri3Lz8vmrLPExi1cs8qRk1LqJODjzr6KOEsI815e7J6lKVI4Vnt9whp7cPEuqeBubGPFvCWP+JCw98VSoZldQynKsMg+YNdaNc+7S9nzbu00KkwOSzooJMTHcuoG+hjkkDod/GvO8QtnUjrjyjTb1dLw+Cpy3DPLpxldTLjJAwigsTj4mJIAHTqaz8Hvo5VYxxsgU6e8mjOPLzrQurGVsvEYpAx194sNRxgEFehxt5EdambRGC9/Gs7tpJK59M+HSvInp0myOcmalKVQWClKUApSlAKUpQClKUApSlAKUpQClKUArwkgI1A5Hn4VGXnGI9DHS7J01KDhvA6SPD1+ma9WyjuB21MccuJAdhjYBOpI8z09KtVJ9iDkiQMy6tOd+uPIeZ8hWvcTuxWOBDLK+6hRkAeLncbe5A9RUta/k/knUCVmt4ScuinM0vo7eA9Mk1fuD8Ggtk0QxhBtk9WbHTUx3Pzr0KHhzeJT29jNUucbRKp2a7MQQsHupVkuNm0Fg2gjocD4mHnjA8B4mfvu0sEZ0lZWPkkTtn5Ab1Ve0Fi1pxFZrewaUXOkyvEgLgrlZQWJGkOpQ9Ruh8zVn4XazFDiGO1z0XAkf0LFcLn5mvVUdC0xWxkbzuyM7MWFnPz9DSuFfS0MqGLl576xldILKA2wYkYNWu1tUjUJGioozhVAVRnc7Dao3gXB3ge4d5ua0zoxOgJjSgTGB7VMVYiIpSldAr5X2lAV/i/ZSGUl0+ylP31GzfvJ0b32PrVO4vwi5twDLGWQHeSDLKMdNaY1KD6Aj1rqNfMVmrWlKru1v3LYVpQ4OIXXF5Q45Vs00JCjWjLuzZ3G+MADfOOtSvNHz3AB2J09cenrXQr/staSsXaEK56vGWjY+5QjV881B8R7AB/7O6YYOVEsccoU+hGlh/NXn1PDZflwaI3S6lbZsDofAbDPWiOD08yOhHTr1qVl7HXwORLBJ4fpYs/Lv7/OtS67M3xRka2VgwKnl3Ck4PkXVayuwrL8v7FquIPqa4pWKz7OXcIIXh82/Uh7THyVZQB8hWF+G3zNpNpdKMfERDo9vsiWP4VF2dXP0v7EvOh3M09yiY1MAT0HifYDc171jOnI1dcZ3x54rUHZe4TGlZUye/ogk1OMdC7anHhvnwrPD2dmClY7KbfrtoDHzdncFvmafhZ9E/sx5q7r7nuSQAZJ2+u/kPM1qcR4pHAgeUlcnAGMknGcDHjipSw7J3mxaDvgbanjRV9FVC2B67n1qSi7JXbfE0EfzklP0wv8AWpxsqrf0/wCv3IuvDHJS+E9oec2OQy5xpyQWP6xK/dA8+m+Bmpyp607AsmcXKLk5PLgC5PiTlzmt+LsTH965mb0HKQfgmfxq6Xh1ST9KSXyQVzFLfcqVeJplQanYKPNiAPqavQ7HWfikh95p/wDZ62bPsvZRNrS1iD/rFQzfVsmpR8Kl+aRx3a6I5fb8U5zabWCa5PnEn2f/AJHwn41Jt2E4jcf2s1vAnhGBJNk/t4KBvbOPeupha+1upWFGHTPyZ53E5FX4f2FtUwZA0z4ALOzadvKNSFUegH1qetOHxRDEcSJ+6oH9K2qVqjCMeEVNt8ilKVI4KUpQClKUApSlAKUpQClKUApSlAKUpQClKUApSlAKUpQClKUApSlAKUpQClKUApSlAKUpQClKUApSlAKUpQClKUApSlAKUpQClKUApSlAKUpQClKUApSlAKUpQClKUApSlAKUpQClKUApSlAf/9k="/>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2" descr="data:image/jpeg;base64,/9j/4AAQSkZJRgABAQAAAQABAAD/2wCEAAkGBhQSERUUExQVFBUVGBUYFxYYFxgXGBcaFxcXHRkXFxcXHCYeFxokHBcXHy8gJCcpLCwsFh8xNTAqNSYrLCkBCQoKBQUFDQUFDSkYEhgpKSkpKSkpKSkpKSkpKSkpKSkpKSkpKSkpKSkpKSkpKSkpKSkpKSkpKSkpKSkpKSkpKf/AABEIAP4AxgMBIgACEQEDEQH/xAAcAAAABwEBAAAAAAAAAAAAAAAAAQIDBAUGBwj/xABCEAABAwIEAwUFBgQEBQUAAAABAgMRACEEEjFBBQZREyJhcYEUMkKRoQcjscHR8BVSkuFicoLxFiQzQ6I0U2ODwv/EABQBAQAAAAAAAAAAAAAAAAAAAAD/xAAUEQEAAAAAAAAAAAAAAAAAAAAA/9oADAMBAAIRAxEAPwDkhdpYepgmgKB8O0rtajzSgqgWXKMLpuimgd7SjDtMlVGKBZcoZ6boCgeCqGem6OgfDtIJpIolGgMKpU2poUeagImgVUkmkzQOA0c03NGFUErDa0ypd6fwd5qK7qaB4LoiumpoTQKUqhSDQoEKpSaNTd6AZoAoUQp1WHNJDJoECnezlJPSj7A0SUm4oGaUBajU0aNKJoE0IpzsYqTwzhxedQ0kgFxSUgnQZjEmKCIKOuh85fZMcFhfaEPdqElIcBRljMYCkwo2kgQetYDsqBuaImnxhSTSvYTrNBGBoLFS2eHFVxQf4coUECgKfGBWdqew/CVKMaUEImgmrccvK6ip2A5IedTnSJFBUcPTJqNifePnV83w0tLKDrvTWI4CSqRvQUNKFWbnA1TFIPB1UEApoVPPB1RR0FcVU4hdRlGlBdBYKpJNxUb2o0k4g0E1SqZB71M+0mk9teaCQs0lg60yX6JDsUEpxVqe4Xiy262oapUk/I1A7eaNDkEeFB6P57Tn4PiD/wDGlX9K0H8q8/Gu+4x8PcCdUDObBqPqG5P1Fed1Yk0ExCu9UlS7VUe0GZpftxoLnAOW/CpeLcGUVnWseU7U47xQkREUF82oUTSwHPSqEcWUKT/E1TNBqHMUIrWcmPFWHgKjvkGuUq4mqn8HzA60IQqBM0Gr5oHZ4tSSZsDPnSkOiKyK+KKcczLMk6mpL/GygwADQaNogr9KVilAJMVlU8eUDMUauYlnag0LS5SKFZscdVEAUKCsXRTSnE0mKAxRiio6AqFChQA0BRGjoDFHRUcUHc/s/d7XgL46N4pHybUf/wBVwxVdo+xZ/Pw/GM9CuP8A7GiPxTXGVpoG6mcO4O8+SGWluEa5UlUecaUfCsGHF973Rcxv0E7Sa3Y4yltISCltA0SmEi371/GgyWL5LxjTZcXhnUoHvKyyE+KoukeJtVNlrr3CeZ31wlj7xZB70ZGkjckkZlnzgGfdVWT5q4XiMMptZdBbdzKSWzkQCIzJyJCQNRsJoMXRUtwySYiSbflSIoCo6EUKBxj3hS8aIV8qQx7wqRxMd70FBEojRgUVAYoqUKKgU7rSRS3daSKAwmgRQBoqAUBQopoBQoUKBQozSRRmg6l9guMjFPsk2caBjxQqPwWa5txBjI6tH8qlJ/pJH5Vp/smxvZ8Vw/8AjKkf1IMfWDUPnnh3Z8RxSNAHnCPJZzD6KFBWcHVBV6fnWu/4XDjTas0Z9zBAOUKyqsMoMkDvGSk2rIIwTiQFZFhP82VUH1iK1fLnGH2U5WViCCClSQpN9RBoOh8pcZYS0hkIHcsT107x+Qqx5vdQlpSy+GM7a0hPZpWHFCT3pBOW8KgaEXGh5QxinGV5htW64N9pbaU5XkLgC6oERvNBw5QpIqTxEp7VfZ+5nXk/y5jl+kVFoBQoqFAtn3hUziounyqG0qCKlcRVOU0EMUIoCjFAAKFGaFAHTekA08UTrTimh8M+tBHow2anqwgCEqIOY7Uak5TcQNY60FdFAirD2dSzKUXOgFM4nDECFJKVAwoGxHnQRKOlBs0tDYJ6/nQNUYFSsXisyUjIlOXcC586232T8ke2Pl51MsMkSCLOLiQjxA94+g3oG/s7QcK4l10dkMRDbTpKM6RPeWhC/hJATn01Am4rtCMA0l0KW02txQALqm0qcVAEFSwgQbDppVdz1w1lxCAtORSYyupSAttBMFKFxCJE9Y2jWs4OY2MqW8NiHVPNyAw5nX20f9sOqEpcMd0gxMDLeg6d2kjqK53znyekO9u1CEqP3gFoO6xGx38b7mmMB9pwaUlvEMYhtahJCkkKSOpCgkqHiBW7ntW0uNkHMglJN0kLAMEdPHx30oOTezAO9kUZpMZh0Oh/vVjzJ9lLrmGBw7srSJUzAAWZ0C51A2NpBvWi4fyiU4wPg5GsoV2JupK49zN7pRN8wPh41rMKISB5/Mkn8zQeVsdw1xleR1tbaonKtJSY6woTFRSiTXqjj/LbGNaLWIQFC+VUDOgndCtUn6HcGvP/ADByi5hVrulQbUtJI17pMEjxAn1oM08xklKhBpipzWHLxMXVRew5Qc2ug6UEJIvU3HJsnyoncGQRTjiMwHhQQgiiCas2sCowbBJtJq243ysWMOhyZLhAjpNBlxQp5WHI0oqBTLIVJzAZRPn5UGWyqcuwnzqzRwgNN530L+8H3MfFr4+VS2+Wy0paXkrQtSJQE3sRqYoIOCwqnUWzLVMBIEn6Xq7ZXGGEoBWCo5iIIAPum2utI4DxI4VWbDd4oBK1ESBI36VIwjDz/aP4hDmRWZQCW1ZVE+mlBSYZ4AlaQRuFT7p8KicRxheWfEjMevjVvjMaHFIzNdmgQmQISfMi062qvawxDa3gnKlCiAuxvsPrrQWGJ5OeZwwxKo7J2AlR1E6SNtKgslDfwyDAIOh8jXV3OW04/gbKWlnOlCVpJUYUtPvJV6yB0MVy7l7iLDTrasSgLbQTmTEk+m/9qB7g3ADjFKDDehkyQAlI1USdAK71yTwxrDYRvDtuIWpAJWUkXUTKiRqLmL7AVjvs4SycZil4ZKktuZciSCAkRmJPQTAjxEbxuOJuYbDpViHUN5mwVFYQkLmNiBOh3NBh/tp5gcw/Yhh3ItWYOZR3wLZCFR3fjHU1m/s4YXjcfh3n1JKmW3FBWrj3ZkBPaEnvFPaDvG5CQNqouZ+J/wASxbj+YtsZkFeYE9kO6iRHvTaB1MWF6i8i8b9mx6HJISnOkA7pV8J/e1B33mvlVrHtpS5IU2rM2tJukxcHcpNpAINhcVD4FzQlLnseISlh9tIAQP8AprQBCVNHdJA01EEbVJxfEyw+JOZp10IJ/wDaV2eh/wAJyzPjWd+1PhScQw2pBCX0KR2a5iywuUlXQlEjofM0HQCkGmw2R5fWuOcmfaqtmGMZJAslZ1HTN1HjXWeEcYbxCAtsyKB/DYlDiAtCgpJ3BsYsflcRsRXnbmbia3sQVKIhRUpRmxudtRYDWtk/zqP4xi2e1CsM82ts5fcC0MzntZRlKklW8jUAVgONMNloKQsFYWoLTtGxH73oLfhmB9oH/LMFYQDmULHyqJxhhjDoCZUVquUna97bU3yxjMSwn/ln0o7WQoGLeN6k8wcstow/bHFpceB7yJkmTeN6A3sChzDIfZWkqSoJLJEqnqL+tRU8MSVFSogAFSb2O96lfZjwUP4oKUvKlogkbq1tXSOc+GYBGFxCvukOKSSFA97PFt59KDkwP3alBJyJV3T/ALb1KwPEiooLnfQD7hOh6xRcG4iWsOQ80pbKpiP5v3FXHFeHYMKwrrM/eJ+9RcgHKIJGxkkGglu4gYZAnDtr7QlYJIsNh6SKOqjh2Iw7jzofUcqYDd9t9DQoKHA8UUsKS6VrSlBDY1yG0RTD3MeJUqVuKKgnLJuco0FKwxF4mPT9KmP4FL2liBrHjvAvQQuA8WdZKw2MwcTlUDuP2a6xwP7TAWAlbCkrQMsZk5TAieo+VYnA8s4jD4YvFsKbXBCp70eWsVY8CW0sEKScwuRJ/WgZLrxwWIaUG4U4VoTuJMwD0vWZa4C8WiJIv7hkAn8JrestIgrLVkzqdPUnSnEJDl0oSpOs2j8aCz5T4sGeFFpakodShxKUmbkzFcmd4E+oklEfT5V095kEjK2kkWMwB+/0oNMnMZQi3WLfSgqPs+5jOBwmLU4sBQLWRJMmYWBas3zHzm9iVKSFnIqAeq4Fp9LW1rS4zloOBzPkAMEqmIi4i1R+AcJwOFVmxROYrhtSpyJGWe0gJlUHbrFjsFBxFXY4ZrDgZSslT22ZRKS3M7JykA6XXVdxXgS8OogggpywYsokA2OgMEGK0nFuFrxmJcaWEpxKgFoBN3VH3Qg6QtKkwJ1RVvyk/wC0Mlh1MuYUPLWlX/dSITv8SQVCPBOlBJRzgXMNhsQ5ZpRVh8TvkdSiEOnoClRP+mq3inMTvYKw7gIcYaQD/iySQsHxSr/x8ajsYT2RxeHc/wDS4tKEOkizLigrs1zsUq1/wk+FKdzKazPJIfwqX8M/4gYdzsFH+kpnfKOtBhXHFqUAd8v4ACt3yvxH2fCBt0uKTiVlIbStSJSltKlQpNxJWhPTWazuO4flWIEFAvE3KG9f6jFulJ5qacSttspISwgNggWzyVOH+tSk+SRQJ4602CBhmVtyCFhSu0VM3AV09KtsLh2l4NDTqUNuLWYWIzWnXoKreHcQT3UC0jvEkzVo5xRKDhngkltK4cm5P16TQOcK4QoNlKmQ42gmHAdNbq6U41y224o5EAkCSJJ/KtL9nz6HsRxHKR7OoAhKjuoGT4DX6VzXh/Ma2XStPUyNiOlBp8FwlaCXWRkI1SN486ScEVqK3EBxROgHpT3BuOjH4gJXlZQkE2MT4HrTWNXL62gvLkGcFFyqNqCe0ts/d5rfyHb61JRgwAdCOsD8jWNY4kA8XYMlQEKsb9a13C+CrdbdfbfEpJGWe7pMHprQUXFuDNBWlzef0oVYcVC21BLpBMAyP1o6DIsPKggJyERrUptR2UD4TUHhj5cXCu8YgeQq1Y4eCsHJYdNKDT4Hji3WEsrWMqRpH41BxPCACVNrvqUga+FO4fCwUgN5jMn9TVqCZiEydrbeNBn3+KpUyGn1FMrgxaBP4Va8Lfw6AptpalZIgSd/xqt59wX3aHDlkGCkdKzfAMasOkp2SbdR0oOhlQInKpUm0TApL4m4Q4qD1IAp3DcXHZIKlBGYTHjFPYAlxMlyJn1+tBXYpecoYDKluPKCEgmAOpJ2AAJJ6A1q3+RIzKK2HZQGyXWlENtpBzIbyqEFStVe9taLt8Gwn3vapSkqQkplasqUlcTeCZIGWYtmNXSWXXkZm1dkshWim3WiS4TKxuDGqYPlQca5l5aewi0CVNlPfTMgIObuhtyZgGBfQitCws4o9qn/AJfijAHaNkBPtUm60gQCSNQLEE7GR0NWGU6lTeKYBCyG1hKpSoJlSSkKggGSLGe9WG439kyirtsG+UFGaEuZkqTkUcoCh3kkCRMR3Zm9BZ8Sbax2GU6lOYKX/wAy2LlvK3qnqmQlQ8Jm8xmEsqcSjvZjiWCy6ZnMWFtlDnmpo77hVM8PY4ngFYl9QSAwEh4KyqCkvqMKTl7q4V3tRGc9TUhn7QmXH0ZMMGlqWk2NlLugCNAFApk+J1saCTisADiHVQE5YgG4zrV2hGl4lINtBTKG1nPnWI3OWZ+YqWviSEgqUUqWSVqIIuVG9NK46yUXgE7WoKZfKTa5yElR3i3pVa9y3iOzLaBnSDOw/E1qGeYGUaG8bD+1NL5mbGhJnWLflQY3CYR1jODKJSUqF7ztaqjsoInSa6YjmFmNJtFx+/CoGN9iX31Nqz+BgfKgzLSezxGVpJWFZYG5B2rb4zldPtiXMMFJASkqkyAqTIuZ2rOqdHapcSQgpsmNh41NwPG+yM55klRBIufWgtP4MwvGlGIAUcskAxpvY0G+EMFRbYVlS8qycxuRsQPzquw/H0DF+093NERNr0HePNpeQ6koCkLzjpJMmw86B/irC/aSwU9mpKQqSdRYTPr9KFVHMnN/tL/anKDlCe7Og8TrRUGbS0EqBCoq/wAPxG0afK9ZdRNGknrQbUcbIiB6zUbE8ZKoiEwdjWXkxE0nKaDVYriQeQAvLbx/Go2Hx6GlSgoBiJqgCLU2U0Gif4yV/GCB9KDPMmUR2hgaQKz7aTfypsCg7z9mPE0u4Va1HN96QSrwDX61qT2TkozKSrKsDvLR7i+qSNCflXAuWeYXWEqbbUBmJMHeU5T5bfsV0DAc/IUAXkqZIKSXAnOjNBCwQLpzJuJGs0HQDg8QkgtuNrReErCzaxSc8kyDvB18Kk4TtCZXAvdMFWUxqlcJsR/h3rP8HwsnMw4hxskwWnLZTMS2okAg2ttV+w24PeWg7KPZqSSNjZcDX8elAxieGZXO2QkkkZXG5lLiIiyT3c4sRpIkbyMpzby9gWkuYjsENutJccTkJQFFsBSFQO7CjCdPj6iugIneJ8P965r9rQUjDPAaLGGSD0l55Skg7zkR6J6UHHl8ZX0FMq4ks9PlQRhJoezA76UCf4ivrTi8csoF99aaUwBUtnDS1frQQDil/wAx+dEHlHc/OjW3elMNyYoGyo9TRFRp59rLY01FAQo6CU06GDNAyBRVI9lOsUKBtVGhNOFu9OtW2oFqwhGtNLbipbjxinsLwJ1cEJMESDQIewyezSsGRv4HpUJsSRAp7EqW2C2dCbitJwPhDSkhSrEp+tBnw1lPmk1DYZk1oMTgz25AEpAsatDwZJaOXKFQDregx7Dau0SAJJIAHWbR9a2mEYcC1tpAGKYnuHTEISZKfFYiQdwYqPyXwFR4gzmghC85/wBAKh53ArR/aLwstuJxDUpWlWosfcChf50CuD4Bl6cTg1rwrmXMQg2SRHaNrRoR7pH+adq3fBeJLKB2qkrKQD2jajlcQfjKToRuPPrXM+C4tTx9qwkJxLfecY+F9HxQP5hJ9FDpWt4Y426gYzBzlBJdY3TMdojLsQe8BvaKDetr/fhsa5x9tOEccThUoT3MzhUqfihISCPIq+ZrY8I4khxMpVOSx65TpI8I/wDE1I43w0PslEAqBCk5tMw0mOoJHrQecnsAsOhMG9T2+VHOyWsjyHWK22LwT0kFLYgxcXFJSy/EZ0x4Cg53g+EKcTIBtMiDTyMKQgpUCCVAXrojGFy2KxfwApz+ENEyUgmZk0GMxnIZS0VhcwJisxhsOc4sdeldkdWCMpgjpQaQ0BAQj+kT+FBzH+EBx8BQUEASqBepnHuDNIQgMIUSrUkTXQC4gE2+lH7Y3FgPlQYPkvl5LhWH21RIgwRU7mjlXM6n2dsxEHppWqXxPom2xtTKOLk2jSgqRy8hTDba0wpAk+tHT7+PVOhoUGZPLgPwm9WGB5UTaR9aX7U4R/an233JF4oFK5Vbm6RVlheH5RlzwB+nWme2VGs9aSzJNj/vQJxPBmlzngxvF6S3w5lN9o0pT7CjabzUdWBI1VfoDQSmUNaCKMOMg3AqtUz1Xl+v51O4Vy6XnEoS5JN9AcoHxGg0XJ7SF4hSkoHdTrGhKgLegNS+d8GDh1FSkojIrvqA+DKY3J8Bervg/BGsKghE3upZMqVHXYDwFRONcM7WUNtpK1d5TrglLZsEx/MQBYDcA70HCWcerC4hK2XJUkzmAIAPgDdQixkCZroPDHDiV+18PWlnF+87hie46R7wjTvDvA+KtNapOYeCYdhwYdol10x2rh96Tt0T5bbzoKvEOhp1LmFPZlvLBSdcvx36kTH96DpnCuYmXnAYVg8SnurQoHIdJSfUWMDStlh3FXlIJtdJFxqPIif3NYjgfHsNxRAS6Et4kQLWJPVB3SY906ed612Fwa0AfeKMWIVCgobGbEH1oKzmrgZWO0bTBHv+I2UANSN6xqmlDU105omTmCZkXBsRsfAjT0rL8wYXK6oxAV3hH76zQULLZP7tTjuEMgz5xRoUZqa2D50EJvCknSnk4M71PTahm8aCtdwFjrpUUswNLjar0qEXqtxiCLwPU0DIwQI38qiuYFQKoiNanDEiCBBgXg/jQxDgmxGnnQVD+CIuTrQqREznUT0i0UKDGZXjaTrMVOZYfNrjztTuFQVEyQOg8POpjDRzAWneSTc6RQR04F07mj9idN80etXLLGxKh5AwaMsZUxlgTvmNp1FqChOEfiAVETFjNNO8Kcmxt1n9zVutwNi5IBMRGhJ2/GgvHtBOYqgWMnvbxpsfC9BXYXl1bjgQk5iSE2VuTv4ReuvcA4A3hWg2gST76zqs9T0HQbfOuGYrnJbbqV4fuZFZgogEqIO40Cdo6V2PlXnlnHJ+7BCwhKlI3SdCPEToRtcxQX/ZSO91nwsbfKB8qyHNHNyjmawpgJs49sCdEN/zLMi+0jrV9xAqWCFd1A1GsDqv+Y9E6dZrM4/ENNmIAy3AN8k/Grq4bwPEzvAZLh/AikKK7rc0veDqSep09TVhhOW0bJ6xNWjPZr705tItfw1qeXkpGselBheIcrqYcSpJKZVLahbKoXyTtOo8vCug8uc7JUlKX1QuwC4gKm3e/lM2O01Axrza2yhckH9gjoRqDWeGBWme7nQJOYRGlyRMiRqBuJE0HXotVJzDjmSkNFSe1V3kJkZrEAny1H+1cwxX2nLaQG8OoqEXUu4HkLH8vOswnjbqnw+pZLkhWbxH5bRQdYS3FOtOioODxgfaS4gWPvAfCdwamYTC+BoHFu0SE0txSE6yPQn8KWMQ3E94+Q/U0BDyqBxBWgMfr1qch1tR+Melv96J3DNGJzGDN4+VxQVKmpBtHkdRTWIREqEQBvJ+Z2q/xGHSrbKPQ/SouMZbCYKSonUhOk9JsaCiGJkd2CbToAPI70KumsGyAIzDxsPyoUHKu1WfiUfn+9as2nHjF1kwDEgfn0mowZKZKtJiUrBgeInX0qa0vMdFgD4tJ8pAoLAtWhTsaSJv6nrSB3j/ANQkRqdPAAfO9SwAlIK+7NrhIPu7iYPWmMVxpDIlS46JSBnJ/wAqhHrMUFdxHDpSJLqcupBn0sL1mMbjiowNB9T+9tqPjfGlvqk2SPdTYwPEgCT41WFdAHXJqy5c5gdwjwcZJBPdIHxAn3dKg4fBqXoLbk2A8zWq4NhW8McyShbhFlqSCUXGgUYH+a5vtQdJZ5o9oTCUqbUIlKkkZCoaXHeX4mw186bEYIBwFaComT73XwNiepJ2qmZxziQSF2UrPlm0mbpsct4tpUj+NuEEFJNj3lK7tzplI0saC/aaSAICRN/htHrUwPIGuX5isYrGlebMem1jrMC2tLWjLp1BnKdDtJiLDxoNg5hgoyIjzpTYCbAi2wj0rF4DEOZveMazoJ8v35VOUySm6lSTfNvrOwAFqDI838uHCvEpEtLJKCL5TqUHoRt4R41TNLrpZw6XkKacSCk72sdjm1BFYLjHA14ZcKulXurGiv0Ph+VBo+ROP9k5kUe4ux6A7H9+NdExHFm29wSdBXDmHykyNjW/4dxdbzQywopSR1UNINyJjcSNBQajE8YRMkE6zlvHSRrHlSzjmoEDLOpEx9LmazLmdWULTmVYaEA66alJAG5INutOnHLQI7IkgbRp0B1/vQaFGKQkwcyp07p8fnTSOKomwUc1hPWqVt94q0NkgyVEAzfLEWOlz1pTS1mc3UWMWja0zeguGuIlaSQjQkCQYt5x86aOOeWAQ3lKrARe0WJJ89JFREIJ3IVc677+NVuI7RKjllJVqu6zbeCCDHSgtDjXQrISlJAm4SbHT0o6zjrS1g5+0USZzE5QddNYjpQoIKG8xHdATIUq2t9DpEjwiIpJxTbcqIcABOWcwnqBoIt42pwOWvMzMiTPS0Gf70xxLDKfaCW0QrMCLeYMHQEk9bxQTMJxhpouLebDkIhtuSUFdiM0ECIJPz3rF4vEFaio6kkmBAudhsPCnWnyklKhJSbpPUHQjfTStu1xLB4nC5RhsM293ZVkCAIMmDc3AjXczpQYvh/Lj76c6UEN7rNh4xPvR4Vd4XkxPdKSp0/EIAAtsCbjW960OHxIsqDlAEC6kxMd0GwRG96sUvwmSFmbZg3mJKROmYigz7HB1BSEpIQoSRmINrCUpA0k6+NtKdZ4SLEELiQAmctid7Ab23rQtYpQSQhITEQYXtHcy7mLSDF/WpmGx4SAVFFpuEQQRJIKcxk3Hz60Gdw/L7hPeBTlMCwG3+Eyf3enGeXlEwomDeySU+RUkwTrNulabhhbhebvBSycqkpi4sEC8g63O+2gf/imGbOTIkXJAECJUYE2AJiYJoM03y86od1MqvAUoZSJ3Nzby3qSzyo6AM6Upm+UEmIHxEJyxP8Aar9vjKbBAQIJkBRhI3ghNz46X1qU5xppKJKiYi0Eq6efiaCgw/LBSNATN7i3Ui2tWCuApGp+tTDxpoCZidAQQbedMHjDa4gnysKBgcFbUQZFjtv50t/lph1tTbgzAiOkRunoR1pDvFG0yZTNzfr4gVHRzCgJBPemL9THQWG9qDmXNnKjmCdg95tXuOdfBX8qh/ceEbgvGFMuJUm0bV0/iOLaxKFNu5cqrHqk6gg7K3nwNcn4rwwsOqbJBi6VDRSToR50HaOFY1vEthSIB+JO6T+njT6sOkSYvpMC/lf9xWa+yTjzTeExXam7ag4ZjvIKQlIHXvJI/wBQqkxfNiy+FYchISAkIJPeiZUoG0d63kOlBu1oESAfOIpIYRFhH76bViMRzpiDZQSn3TMRIIM6223vej4FzItxSkOHMiZzEGx0ypKBImdPCetBq8Q3/Lp5fUEinYTAzEaHpOo3pGVMI++aQVAE5lFdybBIQAQQIJJ/Kah4ppC4X7UkJMgxlQQCQEhQcUkpUb+BJEUCeI4pgADW/wAI6WvFHVRicPhR3V4qQDIKClzYWJgg3zdIAE60dBijjCBPaK7s208NY+njS0cWEZVQo+JJvMzcz5+VVCnpIJv1HjETeb2BpKVaUFhiEBT5I0IBPja50HT/AHqby4lKVLWZBkiNRFidPIVTvY64InMJBmCD0/OrIccQpASEFK5mQbRBt1i5+lBet4wkKEQpQgKOg1MgiTII6eE0+y6GySMgzXJSADaIJ9fx8ao8JiSSEkkCRcCT9Te/jUxoSkqOgMH+3qaC3TxVUBKCQlJ0srpocs+dD+IqIiRG0Jg/IX6eFVSClWubS/p0qS0wIURoNPl5UEs8RVfedimx6CZNhPSKQriRMyAZ3BAVbc5YJqOhibwLH8I+t6Wts5osIE6eBt9No1oEO8UcFwpUnx0/0kwT/fypB4obqMwbwCB5Hy9dqeRw8ONpULZioGb6fy7CmH8PlmLgREzIi3Xc0EJGPJVBKvmYFosPQfKpjeLKRE7WGosf0Oka1GRhJEk2B8Pra+9WLQGUEpBB/Uj8qBlnFlYjWYOp1gwL08wIF5kzraBJ2okPDLmFk22vBB2m0RTBSVzewtfXU9DQOrxAQZJvfSPrVDzVi8ym1AyMpHrNScbwzLlJVbQgdbwb7aUl3g3cCjlMyALjcdPOgzaXiJ8aktJdjMlK4GpANulXjXAhfQEFNtR3r6kU4jl7vJkgiYi+sT+FBSreddIKlR0JMaVZ4DHdklKQqNzGaJ8tjEXjY3q9/wCHkIBSUoUSRqnS+ytRaafTy8gA9LTGp/LTwFBTe3nvEAkTvIIMRb+WfGiw+MLYUOzazQblJUpOoNzG376WmJZSgoSjMM/+KDA6mDeDVfiGnIEhMGSO8ZiAIPdjbWgz2Ikm5AvuCJ101gUdWrmDWlN8hgxedPl5UKD/2Q=="/>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4" descr="data:image/jpeg;base64,/9j/4AAQSkZJRgABAQAAAQABAAD/2wCEAAkGBhQSERUUExQVFBUVGBUYFxYYFxgXGBcaFxcXHRkXFxcXHCYeFxokHBcXHy8gJCcpLCwsFh8xNTAqNSYrLCkBCQoKBQUFDQUFDSkYEhgpKSkpKSkpKSkpKSkpKSkpKSkpKSkpKSkpKSkpKSkpKSkpKSkpKSkpKSkpKSkpKSkpKf/AABEIAP4AxgMBIgACEQEDEQH/xAAcAAAABwEBAAAAAAAAAAAAAAAAAQIDBAUGBwj/xABCEAABAwIEAwUFBgQEBQUAAAABAgMRACEEEjFBBQZREyJhcYEUMkKRoQcjscHR8BVSkuFicoLxFiQzQ6I0U2ODwv/EABQBAQAAAAAAAAAAAAAAAAAAAAD/xAAUEQEAAAAAAAAAAAAAAAAAAAAA/9oADAMBAAIRAxEAPwDkhdpYepgmgKB8O0rtajzSgqgWXKMLpuimgd7SjDtMlVGKBZcoZ6boCgeCqGem6OgfDtIJpIolGgMKpU2poUeagImgVUkmkzQOA0c03NGFUErDa0ypd6fwd5qK7qaB4LoiumpoTQKUqhSDQoEKpSaNTd6AZoAoUQp1WHNJDJoECnezlJPSj7A0SUm4oGaUBajU0aNKJoE0IpzsYqTwzhxedQ0kgFxSUgnQZjEmKCIKOuh85fZMcFhfaEPdqElIcBRljMYCkwo2kgQetYDsqBuaImnxhSTSvYTrNBGBoLFS2eHFVxQf4coUECgKfGBWdqew/CVKMaUEImgmrccvK6ip2A5IedTnSJFBUcPTJqNifePnV83w0tLKDrvTWI4CSqRvQUNKFWbnA1TFIPB1UEApoVPPB1RR0FcVU4hdRlGlBdBYKpJNxUb2o0k4g0E1SqZB71M+0mk9teaCQs0lg60yX6JDsUEpxVqe4Xiy262oapUk/I1A7eaNDkEeFB6P57Tn4PiD/wDGlX9K0H8q8/Gu+4x8PcCdUDObBqPqG5P1Fed1Yk0ExCu9UlS7VUe0GZpftxoLnAOW/CpeLcGUVnWseU7U47xQkREUF82oUTSwHPSqEcWUKT/E1TNBqHMUIrWcmPFWHgKjvkGuUq4mqn8HzA60IQqBM0Gr5oHZ4tSSZsDPnSkOiKyK+KKcczLMk6mpL/GygwADQaNogr9KVilAJMVlU8eUDMUauYlnag0LS5SKFZscdVEAUKCsXRTSnE0mKAxRiio6AqFChQA0BRGjoDFHRUcUHc/s/d7XgL46N4pHybUf/wBVwxVdo+xZ/Pw/GM9CuP8A7GiPxTXGVpoG6mcO4O8+SGWluEa5UlUecaUfCsGHF973Rcxv0E7Sa3Y4yltISCltA0SmEi371/GgyWL5LxjTZcXhnUoHvKyyE+KoukeJtVNlrr3CeZ31wlj7xZB70ZGkjckkZlnzgGfdVWT5q4XiMMptZdBbdzKSWzkQCIzJyJCQNRsJoMXRUtwySYiSbflSIoCo6EUKBxj3hS8aIV8qQx7wqRxMd70FBEojRgUVAYoqUKKgU7rSRS3daSKAwmgRQBoqAUBQopoBQoUKBQozSRRmg6l9guMjFPsk2caBjxQqPwWa5txBjI6tH8qlJ/pJH5Vp/smxvZ8Vw/8AjKkf1IMfWDUPnnh3Z8RxSNAHnCPJZzD6KFBWcHVBV6fnWu/4XDjTas0Z9zBAOUKyqsMoMkDvGSk2rIIwTiQFZFhP82VUH1iK1fLnGH2U5WViCCClSQpN9RBoOh8pcZYS0hkIHcsT107x+Qqx5vdQlpSy+GM7a0hPZpWHFCT3pBOW8KgaEXGh5QxinGV5htW64N9pbaU5XkLgC6oERvNBw5QpIqTxEp7VfZ+5nXk/y5jl+kVFoBQoqFAtn3hUziounyqG0qCKlcRVOU0EMUIoCjFAAKFGaFAHTekA08UTrTimh8M+tBHow2anqwgCEqIOY7Uak5TcQNY60FdFAirD2dSzKUXOgFM4nDECFJKVAwoGxHnQRKOlBs0tDYJ6/nQNUYFSsXisyUjIlOXcC586232T8ke2Pl51MsMkSCLOLiQjxA94+g3oG/s7QcK4l10dkMRDbTpKM6RPeWhC/hJATn01Am4rtCMA0l0KW02txQALqm0qcVAEFSwgQbDppVdz1w1lxCAtORSYyupSAttBMFKFxCJE9Y2jWs4OY2MqW8NiHVPNyAw5nX20f9sOqEpcMd0gxMDLeg6d2kjqK53znyekO9u1CEqP3gFoO6xGx38b7mmMB9pwaUlvEMYhtahJCkkKSOpCgkqHiBW7ntW0uNkHMglJN0kLAMEdPHx30oOTezAO9kUZpMZh0Oh/vVjzJ9lLrmGBw7srSJUzAAWZ0C51A2NpBvWi4fyiU4wPg5GsoV2JupK49zN7pRN8wPh41rMKISB5/Mkn8zQeVsdw1xleR1tbaonKtJSY6woTFRSiTXqjj/LbGNaLWIQFC+VUDOgndCtUn6HcGvP/ADByi5hVrulQbUtJI17pMEjxAn1oM08xklKhBpipzWHLxMXVRew5Qc2ug6UEJIvU3HJsnyoncGQRTjiMwHhQQgiiCas2sCowbBJtJq243ysWMOhyZLhAjpNBlxQp5WHI0oqBTLIVJzAZRPn5UGWyqcuwnzqzRwgNN530L+8H3MfFr4+VS2+Wy0paXkrQtSJQE3sRqYoIOCwqnUWzLVMBIEn6Xq7ZXGGEoBWCo5iIIAPum2utI4DxI4VWbDd4oBK1ESBI36VIwjDz/aP4hDmRWZQCW1ZVE+mlBSYZ4AlaQRuFT7p8KicRxheWfEjMevjVvjMaHFIzNdmgQmQISfMi062qvawxDa3gnKlCiAuxvsPrrQWGJ5OeZwwxKo7J2AlR1E6SNtKgslDfwyDAIOh8jXV3OW04/gbKWlnOlCVpJUYUtPvJV6yB0MVy7l7iLDTrasSgLbQTmTEk+m/9qB7g3ADjFKDDehkyQAlI1USdAK71yTwxrDYRvDtuIWpAJWUkXUTKiRqLmL7AVjvs4SycZil4ZKktuZciSCAkRmJPQTAjxEbxuOJuYbDpViHUN5mwVFYQkLmNiBOh3NBh/tp5gcw/Yhh3ItWYOZR3wLZCFR3fjHU1m/s4YXjcfh3n1JKmW3FBWrj3ZkBPaEnvFPaDvG5CQNqouZ+J/wASxbj+YtsZkFeYE9kO6iRHvTaB1MWF6i8i8b9mx6HJISnOkA7pV8J/e1B33mvlVrHtpS5IU2rM2tJukxcHcpNpAINhcVD4FzQlLnseISlh9tIAQP8AprQBCVNHdJA01EEbVJxfEyw+JOZp10IJ/wDaV2eh/wAJyzPjWd+1PhScQw2pBCX0KR2a5iywuUlXQlEjofM0HQCkGmw2R5fWuOcmfaqtmGMZJAslZ1HTN1HjXWeEcYbxCAtsyKB/DYlDiAtCgpJ3BsYsflcRsRXnbmbia3sQVKIhRUpRmxudtRYDWtk/zqP4xi2e1CsM82ts5fcC0MzntZRlKklW8jUAVgONMNloKQsFYWoLTtGxH73oLfhmB9oH/LMFYQDmULHyqJxhhjDoCZUVquUna97bU3yxjMSwn/ln0o7WQoGLeN6k8wcstow/bHFpceB7yJkmTeN6A3sChzDIfZWkqSoJLJEqnqL+tRU8MSVFSogAFSb2O96lfZjwUP4oKUvKlogkbq1tXSOc+GYBGFxCvukOKSSFA97PFt59KDkwP3alBJyJV3T/ALb1KwPEiooLnfQD7hOh6xRcG4iWsOQ80pbKpiP5v3FXHFeHYMKwrrM/eJ+9RcgHKIJGxkkGglu4gYZAnDtr7QlYJIsNh6SKOqjh2Iw7jzofUcqYDd9t9DQoKHA8UUsKS6VrSlBDY1yG0RTD3MeJUqVuKKgnLJuco0FKwxF4mPT9KmP4FL2liBrHjvAvQQuA8WdZKw2MwcTlUDuP2a6xwP7TAWAlbCkrQMsZk5TAieo+VYnA8s4jD4YvFsKbXBCp70eWsVY8CW0sEKScwuRJ/WgZLrxwWIaUG4U4VoTuJMwD0vWZa4C8WiJIv7hkAn8JrestIgrLVkzqdPUnSnEJDl0oSpOs2j8aCz5T4sGeFFpakodShxKUmbkzFcmd4E+oklEfT5V095kEjK2kkWMwB+/0oNMnMZQi3WLfSgqPs+5jOBwmLU4sBQLWRJMmYWBas3zHzm9iVKSFnIqAeq4Fp9LW1rS4zloOBzPkAMEqmIi4i1R+AcJwOFVmxROYrhtSpyJGWe0gJlUHbrFjsFBxFXY4ZrDgZSslT22ZRKS3M7JykA6XXVdxXgS8OogggpywYsokA2OgMEGK0nFuFrxmJcaWEpxKgFoBN3VH3Qg6QtKkwJ1RVvyk/wC0Mlh1MuYUPLWlX/dSITv8SQVCPBOlBJRzgXMNhsQ5ZpRVh8TvkdSiEOnoClRP+mq3inMTvYKw7gIcYaQD/iySQsHxSr/x8ajsYT2RxeHc/wDS4tKEOkizLigrs1zsUq1/wk+FKdzKazPJIfwqX8M/4gYdzsFH+kpnfKOtBhXHFqUAd8v4ACt3yvxH2fCBt0uKTiVlIbStSJSltKlQpNxJWhPTWazuO4flWIEFAvE3KG9f6jFulJ5qacSttspISwgNggWzyVOH+tSk+SRQJ4602CBhmVtyCFhSu0VM3AV09KtsLh2l4NDTqUNuLWYWIzWnXoKreHcQT3UC0jvEkzVo5xRKDhngkltK4cm5P16TQOcK4QoNlKmQ42gmHAdNbq6U41y224o5EAkCSJJ/KtL9nz6HsRxHKR7OoAhKjuoGT4DX6VzXh/Ma2XStPUyNiOlBp8FwlaCXWRkI1SN486ScEVqK3EBxROgHpT3BuOjH4gJXlZQkE2MT4HrTWNXL62gvLkGcFFyqNqCe0ts/d5rfyHb61JRgwAdCOsD8jWNY4kA8XYMlQEKsb9a13C+CrdbdfbfEpJGWe7pMHprQUXFuDNBWlzef0oVYcVC21BLpBMAyP1o6DIsPKggJyERrUptR2UD4TUHhj5cXCu8YgeQq1Y4eCsHJYdNKDT4Hji3WEsrWMqRpH41BxPCACVNrvqUga+FO4fCwUgN5jMn9TVqCZiEydrbeNBn3+KpUyGn1FMrgxaBP4Va8Lfw6AptpalZIgSd/xqt59wX3aHDlkGCkdKzfAMasOkp2SbdR0oOhlQInKpUm0TApL4m4Q4qD1IAp3DcXHZIKlBGYTHjFPYAlxMlyJn1+tBXYpecoYDKluPKCEgmAOpJ2AAJJ6A1q3+RIzKK2HZQGyXWlENtpBzIbyqEFStVe9taLt8Gwn3vapSkqQkplasqUlcTeCZIGWYtmNXSWXXkZm1dkshWim3WiS4TKxuDGqYPlQca5l5aewi0CVNlPfTMgIObuhtyZgGBfQitCws4o9qn/AJfijAHaNkBPtUm60gQCSNQLEE7GR0NWGU6lTeKYBCyG1hKpSoJlSSkKggGSLGe9WG439kyirtsG+UFGaEuZkqTkUcoCh3kkCRMR3Zm9BZ8Sbax2GU6lOYKX/wAy2LlvK3qnqmQlQ8Jm8xmEsqcSjvZjiWCy6ZnMWFtlDnmpo77hVM8PY4ngFYl9QSAwEh4KyqCkvqMKTl7q4V3tRGc9TUhn7QmXH0ZMMGlqWk2NlLugCNAFApk+J1saCTisADiHVQE5YgG4zrV2hGl4lINtBTKG1nPnWI3OWZ+YqWviSEgqUUqWSVqIIuVG9NK46yUXgE7WoKZfKTa5yElR3i3pVa9y3iOzLaBnSDOw/E1qGeYGUaG8bD+1NL5mbGhJnWLflQY3CYR1jODKJSUqF7ztaqjsoInSa6YjmFmNJtFx+/CoGN9iX31Nqz+BgfKgzLSezxGVpJWFZYG5B2rb4zldPtiXMMFJASkqkyAqTIuZ2rOqdHapcSQgpsmNh41NwPG+yM55klRBIufWgtP4MwvGlGIAUcskAxpvY0G+EMFRbYVlS8qycxuRsQPzquw/H0DF+093NERNr0HePNpeQ6koCkLzjpJMmw86B/irC/aSwU9mpKQqSdRYTPr9KFVHMnN/tL/anKDlCe7Og8TrRUGbS0EqBCoq/wAPxG0afK9ZdRNGknrQbUcbIiB6zUbE8ZKoiEwdjWXkxE0nKaDVYriQeQAvLbx/Go2Hx6GlSgoBiJqgCLU2U0Gif4yV/GCB9KDPMmUR2hgaQKz7aTfypsCg7z9mPE0u4Va1HN96QSrwDX61qT2TkozKSrKsDvLR7i+qSNCflXAuWeYXWEqbbUBmJMHeU5T5bfsV0DAc/IUAXkqZIKSXAnOjNBCwQLpzJuJGs0HQDg8QkgtuNrReErCzaxSc8kyDvB18Kk4TtCZXAvdMFWUxqlcJsR/h3rP8HwsnMw4hxskwWnLZTMS2okAg2ttV+w24PeWg7KPZqSSNjZcDX8elAxieGZXO2QkkkZXG5lLiIiyT3c4sRpIkbyMpzby9gWkuYjsENutJccTkJQFFsBSFQO7CjCdPj6iugIneJ8P965r9rQUjDPAaLGGSD0l55Skg7zkR6J6UHHl8ZX0FMq4ks9PlQRhJoezA76UCf4ivrTi8csoF99aaUwBUtnDS1frQQDil/wAx+dEHlHc/OjW3elMNyYoGyo9TRFRp59rLY01FAQo6CU06GDNAyBRVI9lOsUKBtVGhNOFu9OtW2oFqwhGtNLbipbjxinsLwJ1cEJMESDQIewyezSsGRv4HpUJsSRAp7EqW2C2dCbitJwPhDSkhSrEp+tBnw1lPmk1DYZk1oMTgz25AEpAsatDwZJaOXKFQDregx7Dau0SAJJIAHWbR9a2mEYcC1tpAGKYnuHTEISZKfFYiQdwYqPyXwFR4gzmghC85/wBAKh53ArR/aLwstuJxDUpWlWosfcChf50CuD4Bl6cTg1rwrmXMQg2SRHaNrRoR7pH+adq3fBeJLKB2qkrKQD2jajlcQfjKToRuPPrXM+C4tTx9qwkJxLfecY+F9HxQP5hJ9FDpWt4Y426gYzBzlBJdY3TMdojLsQe8BvaKDetr/fhsa5x9tOEccThUoT3MzhUqfihISCPIq+ZrY8I4khxMpVOSx65TpI8I/wDE1I43w0PslEAqBCk5tMw0mOoJHrQecnsAsOhMG9T2+VHOyWsjyHWK22LwT0kFLYgxcXFJSy/EZ0x4Cg53g+EKcTIBtMiDTyMKQgpUCCVAXrojGFy2KxfwApz+ENEyUgmZk0GMxnIZS0VhcwJisxhsOc4sdeldkdWCMpgjpQaQ0BAQj+kT+FBzH+EBx8BQUEASqBepnHuDNIQgMIUSrUkTXQC4gE2+lH7Y3FgPlQYPkvl5LhWH21RIgwRU7mjlXM6n2dsxEHppWqXxPom2xtTKOLk2jSgqRy8hTDba0wpAk+tHT7+PVOhoUGZPLgPwm9WGB5UTaR9aX7U4R/an233JF4oFK5Vbm6RVlheH5RlzwB+nWme2VGs9aSzJNj/vQJxPBmlzngxvF6S3w5lN9o0pT7CjabzUdWBI1VfoDQSmUNaCKMOMg3AqtUz1Xl+v51O4Vy6XnEoS5JN9AcoHxGg0XJ7SF4hSkoHdTrGhKgLegNS+d8GDh1FSkojIrvqA+DKY3J8Bervg/BGsKghE3upZMqVHXYDwFRONcM7WUNtpK1d5TrglLZsEx/MQBYDcA70HCWcerC4hK2XJUkzmAIAPgDdQixkCZroPDHDiV+18PWlnF+87hie46R7wjTvDvA+KtNapOYeCYdhwYdol10x2rh96Tt0T5bbzoKvEOhp1LmFPZlvLBSdcvx36kTH96DpnCuYmXnAYVg8SnurQoHIdJSfUWMDStlh3FXlIJtdJFxqPIif3NYjgfHsNxRAS6Et4kQLWJPVB3SY906ed612Fwa0AfeKMWIVCgobGbEH1oKzmrgZWO0bTBHv+I2UANSN6xqmlDU105omTmCZkXBsRsfAjT0rL8wYXK6oxAV3hH76zQULLZP7tTjuEMgz5xRoUZqa2D50EJvCknSnk4M71PTahm8aCtdwFjrpUUswNLjar0qEXqtxiCLwPU0DIwQI38qiuYFQKoiNanDEiCBBgXg/jQxDgmxGnnQVD+CIuTrQqREznUT0i0UKDGZXjaTrMVOZYfNrjztTuFQVEyQOg8POpjDRzAWneSTc6RQR04F07mj9idN80etXLLGxKh5AwaMsZUxlgTvmNp1FqChOEfiAVETFjNNO8Kcmxt1n9zVutwNi5IBMRGhJ2/GgvHtBOYqgWMnvbxpsfC9BXYXl1bjgQk5iSE2VuTv4ReuvcA4A3hWg2gST76zqs9T0HQbfOuGYrnJbbqV4fuZFZgogEqIO40Cdo6V2PlXnlnHJ+7BCwhKlI3SdCPEToRtcxQX/ZSO91nwsbfKB8qyHNHNyjmawpgJs49sCdEN/zLMi+0jrV9xAqWCFd1A1GsDqv+Y9E6dZrM4/ENNmIAy3AN8k/Grq4bwPEzvAZLh/AikKK7rc0veDqSep09TVhhOW0bJ6xNWjPZr705tItfw1qeXkpGselBheIcrqYcSpJKZVLahbKoXyTtOo8vCug8uc7JUlKX1QuwC4gKm3e/lM2O01Axrza2yhckH9gjoRqDWeGBWme7nQJOYRGlyRMiRqBuJE0HXotVJzDjmSkNFSe1V3kJkZrEAny1H+1cwxX2nLaQG8OoqEXUu4HkLH8vOswnjbqnw+pZLkhWbxH5bRQdYS3FOtOioODxgfaS4gWPvAfCdwamYTC+BoHFu0SE0txSE6yPQn8KWMQ3E94+Q/U0BDyqBxBWgMfr1qch1tR+Melv96J3DNGJzGDN4+VxQVKmpBtHkdRTWIREqEQBvJ+Z2q/xGHSrbKPQ/SouMZbCYKSonUhOk9JsaCiGJkd2CbToAPI70KumsGyAIzDxsPyoUHKu1WfiUfn+9as2nHjF1kwDEgfn0mowZKZKtJiUrBgeInX0qa0vMdFgD4tJ8pAoLAtWhTsaSJv6nrSB3j/ANQkRqdPAAfO9SwAlIK+7NrhIPu7iYPWmMVxpDIlS46JSBnJ/wAqhHrMUFdxHDpSJLqcupBn0sL1mMbjiowNB9T+9tqPjfGlvqk2SPdTYwPEgCT41WFdAHXJqy5c5gdwjwcZJBPdIHxAn3dKg4fBqXoLbk2A8zWq4NhW8McyShbhFlqSCUXGgUYH+a5vtQdJZ5o9oTCUqbUIlKkkZCoaXHeX4mw186bEYIBwFaComT73XwNiepJ2qmZxziQSF2UrPlm0mbpsct4tpUj+NuEEFJNj3lK7tzplI0saC/aaSAICRN/htHrUwPIGuX5isYrGlebMem1jrMC2tLWjLp1BnKdDtJiLDxoNg5hgoyIjzpTYCbAi2wj0rF4DEOZveMazoJ8v35VOUySm6lSTfNvrOwAFqDI838uHCvEpEtLJKCL5TqUHoRt4R41TNLrpZw6XkKacSCk72sdjm1BFYLjHA14ZcKulXurGiv0Ph+VBo+ROP9k5kUe4ux6A7H9+NdExHFm29wSdBXDmHykyNjW/4dxdbzQywopSR1UNINyJjcSNBQajE8YRMkE6zlvHSRrHlSzjmoEDLOpEx9LmazLmdWULTmVYaEA66alJAG5INutOnHLQI7IkgbRp0B1/vQaFGKQkwcyp07p8fnTSOKomwUc1hPWqVt94q0NkgyVEAzfLEWOlz1pTS1mc3UWMWja0zeguGuIlaSQjQkCQYt5x86aOOeWAQ3lKrARe0WJJ89JFREIJ3IVc677+NVuI7RKjllJVqu6zbeCCDHSgtDjXQrISlJAm4SbHT0o6zjrS1g5+0USZzE5QddNYjpQoIKG8xHdATIUq2t9DpEjwiIpJxTbcqIcABOWcwnqBoIt42pwOWvMzMiTPS0Gf70xxLDKfaCW0QrMCLeYMHQEk9bxQTMJxhpouLebDkIhtuSUFdiM0ECIJPz3rF4vEFaio6kkmBAudhsPCnWnyklKhJSbpPUHQjfTStu1xLB4nC5RhsM293ZVkCAIMmDc3AjXczpQYvh/Lj76c6UEN7rNh4xPvR4Vd4XkxPdKSp0/EIAAtsCbjW960OHxIsqDlAEC6kxMd0GwRG96sUvwmSFmbZg3mJKROmYigz7HB1BSEpIQoSRmINrCUpA0k6+NtKdZ4SLEELiQAmctid7Ab23rQtYpQSQhITEQYXtHcy7mLSDF/WpmGx4SAVFFpuEQQRJIKcxk3Hz60Gdw/L7hPeBTlMCwG3+Eyf3enGeXlEwomDeySU+RUkwTrNulabhhbhebvBSycqkpi4sEC8g63O+2gf/imGbOTIkXJAECJUYE2AJiYJoM03y86od1MqvAUoZSJ3Nzby3qSzyo6AM6Upm+UEmIHxEJyxP8Aar9vjKbBAQIJkBRhI3ghNz46X1qU5xppKJKiYi0Eq6efiaCgw/LBSNATN7i3Ui2tWCuApGp+tTDxpoCZidAQQbedMHjDa4gnysKBgcFbUQZFjtv50t/lph1tTbgzAiOkRunoR1pDvFG0yZTNzfr4gVHRzCgJBPemL9THQWG9qDmXNnKjmCdg95tXuOdfBX8qh/ceEbgvGFMuJUm0bV0/iOLaxKFNu5cqrHqk6gg7K3nwNcn4rwwsOqbJBi6VDRSToR50HaOFY1vEthSIB+JO6T+njT6sOkSYvpMC/lf9xWa+yTjzTeExXam7ag4ZjvIKQlIHXvJI/wBQqkxfNiy+FYchISAkIJPeiZUoG0d63kOlBu1oESAfOIpIYRFhH76bViMRzpiDZQSn3TMRIIM6223vej4FzItxSkOHMiZzEGx0ypKBImdPCetBq8Q3/Lp5fUEinYTAzEaHpOo3pGVMI++aQVAE5lFdybBIQAQQIJJ/Kah4ppC4X7UkJMgxlQQCQEhQcUkpUb+BJEUCeI4pgADW/wAI6WvFHVRicPhR3V4qQDIKClzYWJgg3zdIAE60dBijjCBPaK7s208NY+njS0cWEZVQo+JJvMzcz5+VVCnpIJv1HjETeb2BpKVaUFhiEBT5I0IBPja50HT/AHqby4lKVLWZBkiNRFidPIVTvY64InMJBmCD0/OrIccQpASEFK5mQbRBt1i5+lBet4wkKEQpQgKOg1MgiTII6eE0+y6GySMgzXJSADaIJ9fx8ao8JiSSEkkCRcCT9Te/jUxoSkqOgMH+3qaC3TxVUBKCQlJ0srpocs+dD+IqIiRG0Jg/IX6eFVSClWubS/p0qS0wIURoNPl5UEs8RVfedimx6CZNhPSKQriRMyAZ3BAVbc5YJqOhibwLH8I+t6Wts5osIE6eBt9No1oEO8UcFwpUnx0/0kwT/fypB4obqMwbwCB5Hy9dqeRw8ONpULZioGb6fy7CmH8PlmLgREzIi3Xc0EJGPJVBKvmYFosPQfKpjeLKRE7WGosf0Oka1GRhJEk2B8Pra+9WLQGUEpBB/Uj8qBlnFlYjWYOp1gwL08wIF5kzraBJ2okPDLmFk22vBB2m0RTBSVzewtfXU9DQOrxAQZJvfSPrVDzVi8ym1AyMpHrNScbwzLlJVbQgdbwb7aUl3g3cCjlMyALjcdPOgzaXiJ8aktJdjMlK4GpANulXjXAhfQEFNtR3r6kU4jl7vJkgiYi+sT+FBSreddIKlR0JMaVZ4DHdklKQqNzGaJ8tjEXjY3q9/wCHkIBSUoUSRqnS+ytRaafTy8gA9LTGp/LTwFBTe3nvEAkTvIIMRb+WfGiw+MLYUOzazQblJUpOoNzG376WmJZSgoSjMM/+KDA6mDeDVfiGnIEhMGSO8ZiAIPdjbWgz2Ikm5AvuCJ101gUdWrmDWlN8hgxedPl5UKD/2Q=="/>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6" descr="data:image/jpeg;base64,/9j/4AAQSkZJRgABAQAAAQABAAD/2wCEAAkGBhQSERUUExQVFBUVGBUYFxYYFxgXGBcaFxcXHRkXFxcXHCYeFxokHBcXHy8gJCcpLCwsFh8xNTAqNSYrLCkBCQoKBQUFDQUFDSkYEhgpKSkpKSkpKSkpKSkpKSkpKSkpKSkpKSkpKSkpKSkpKSkpKSkpKSkpKSkpKSkpKSkpKf/AABEIAP4AxgMBIgACEQEDEQH/xAAcAAAABwEBAAAAAAAAAAAAAAAAAQIDBAUGBwj/xABCEAABAwIEAwUFBgQEBQUAAAABAgMRACEEEjFBBQZREyJhcYEUMkKRoQcjscHR8BVSkuFicoLxFiQzQ6I0U2ODwv/EABQBAQAAAAAAAAAAAAAAAAAAAAD/xAAUEQEAAAAAAAAAAAAAAAAAAAAA/9oADAMBAAIRAxEAPwDkhdpYepgmgKB8O0rtajzSgqgWXKMLpuimgd7SjDtMlVGKBZcoZ6boCgeCqGem6OgfDtIJpIolGgMKpU2poUeagImgVUkmkzQOA0c03NGFUErDa0ypd6fwd5qK7qaB4LoiumpoTQKUqhSDQoEKpSaNTd6AZoAoUQp1WHNJDJoECnezlJPSj7A0SUm4oGaUBajU0aNKJoE0IpzsYqTwzhxedQ0kgFxSUgnQZjEmKCIKOuh85fZMcFhfaEPdqElIcBRljMYCkwo2kgQetYDsqBuaImnxhSTSvYTrNBGBoLFS2eHFVxQf4coUECgKfGBWdqew/CVKMaUEImgmrccvK6ip2A5IedTnSJFBUcPTJqNifePnV83w0tLKDrvTWI4CSqRvQUNKFWbnA1TFIPB1UEApoVPPB1RR0FcVU4hdRlGlBdBYKpJNxUb2o0k4g0E1SqZB71M+0mk9teaCQs0lg60yX6JDsUEpxVqe4Xiy262oapUk/I1A7eaNDkEeFB6P57Tn4PiD/wDGlX9K0H8q8/Gu+4x8PcCdUDObBqPqG5P1Fed1Yk0ExCu9UlS7VUe0GZpftxoLnAOW/CpeLcGUVnWseU7U47xQkREUF82oUTSwHPSqEcWUKT/E1TNBqHMUIrWcmPFWHgKjvkGuUq4mqn8HzA60IQqBM0Gr5oHZ4tSSZsDPnSkOiKyK+KKcczLMk6mpL/GygwADQaNogr9KVilAJMVlU8eUDMUauYlnag0LS5SKFZscdVEAUKCsXRTSnE0mKAxRiio6AqFChQA0BRGjoDFHRUcUHc/s/d7XgL46N4pHybUf/wBVwxVdo+xZ/Pw/GM9CuP8A7GiPxTXGVpoG6mcO4O8+SGWluEa5UlUecaUfCsGHF973Rcxv0E7Sa3Y4yltISCltA0SmEi371/GgyWL5LxjTZcXhnUoHvKyyE+KoukeJtVNlrr3CeZ31wlj7xZB70ZGkjckkZlnzgGfdVWT5q4XiMMptZdBbdzKSWzkQCIzJyJCQNRsJoMXRUtwySYiSbflSIoCo6EUKBxj3hS8aIV8qQx7wqRxMd70FBEojRgUVAYoqUKKgU7rSRS3daSKAwmgRQBoqAUBQopoBQoUKBQozSRRmg6l9guMjFPsk2caBjxQqPwWa5txBjI6tH8qlJ/pJH5Vp/smxvZ8Vw/8AjKkf1IMfWDUPnnh3Z8RxSNAHnCPJZzD6KFBWcHVBV6fnWu/4XDjTas0Z9zBAOUKyqsMoMkDvGSk2rIIwTiQFZFhP82VUH1iK1fLnGH2U5WViCCClSQpN9RBoOh8pcZYS0hkIHcsT107x+Qqx5vdQlpSy+GM7a0hPZpWHFCT3pBOW8KgaEXGh5QxinGV5htW64N9pbaU5XkLgC6oERvNBw5QpIqTxEp7VfZ+5nXk/y5jl+kVFoBQoqFAtn3hUziounyqG0qCKlcRVOU0EMUIoCjFAAKFGaFAHTekA08UTrTimh8M+tBHow2anqwgCEqIOY7Uak5TcQNY60FdFAirD2dSzKUXOgFM4nDECFJKVAwoGxHnQRKOlBs0tDYJ6/nQNUYFSsXisyUjIlOXcC586232T8ke2Pl51MsMkSCLOLiQjxA94+g3oG/s7QcK4l10dkMRDbTpKM6RPeWhC/hJATn01Am4rtCMA0l0KW02txQALqm0qcVAEFSwgQbDppVdz1w1lxCAtORSYyupSAttBMFKFxCJE9Y2jWs4OY2MqW8NiHVPNyAw5nX20f9sOqEpcMd0gxMDLeg6d2kjqK53znyekO9u1CEqP3gFoO6xGx38b7mmMB9pwaUlvEMYhtahJCkkKSOpCgkqHiBW7ntW0uNkHMglJN0kLAMEdPHx30oOTezAO9kUZpMZh0Oh/vVjzJ9lLrmGBw7srSJUzAAWZ0C51A2NpBvWi4fyiU4wPg5GsoV2JupK49zN7pRN8wPh41rMKISB5/Mkn8zQeVsdw1xleR1tbaonKtJSY6woTFRSiTXqjj/LbGNaLWIQFC+VUDOgndCtUn6HcGvP/ADByi5hVrulQbUtJI17pMEjxAn1oM08xklKhBpipzWHLxMXVRew5Qc2ug6UEJIvU3HJsnyoncGQRTjiMwHhQQgiiCas2sCowbBJtJq243ysWMOhyZLhAjpNBlxQp5WHI0oqBTLIVJzAZRPn5UGWyqcuwnzqzRwgNN530L+8H3MfFr4+VS2+Wy0paXkrQtSJQE3sRqYoIOCwqnUWzLVMBIEn6Xq7ZXGGEoBWCo5iIIAPum2utI4DxI4VWbDd4oBK1ESBI36VIwjDz/aP4hDmRWZQCW1ZVE+mlBSYZ4AlaQRuFT7p8KicRxheWfEjMevjVvjMaHFIzNdmgQmQISfMi062qvawxDa3gnKlCiAuxvsPrrQWGJ5OeZwwxKo7J2AlR1E6SNtKgslDfwyDAIOh8jXV3OW04/gbKWlnOlCVpJUYUtPvJV6yB0MVy7l7iLDTrasSgLbQTmTEk+m/9qB7g3ADjFKDDehkyQAlI1USdAK71yTwxrDYRvDtuIWpAJWUkXUTKiRqLmL7AVjvs4SycZil4ZKktuZciSCAkRmJPQTAjxEbxuOJuYbDpViHUN5mwVFYQkLmNiBOh3NBh/tp5gcw/Yhh3ItWYOZR3wLZCFR3fjHU1m/s4YXjcfh3n1JKmW3FBWrj3ZkBPaEnvFPaDvG5CQNqouZ+J/wASxbj+YtsZkFeYE9kO6iRHvTaB1MWF6i8i8b9mx6HJISnOkA7pV8J/e1B33mvlVrHtpS5IU2rM2tJukxcHcpNpAINhcVD4FzQlLnseISlh9tIAQP8AprQBCVNHdJA01EEbVJxfEyw+JOZp10IJ/wDaV2eh/wAJyzPjWd+1PhScQw2pBCX0KR2a5iywuUlXQlEjofM0HQCkGmw2R5fWuOcmfaqtmGMZJAslZ1HTN1HjXWeEcYbxCAtsyKB/DYlDiAtCgpJ3BsYsflcRsRXnbmbia3sQVKIhRUpRmxudtRYDWtk/zqP4xi2e1CsM82ts5fcC0MzntZRlKklW8jUAVgONMNloKQsFYWoLTtGxH73oLfhmB9oH/LMFYQDmULHyqJxhhjDoCZUVquUna97bU3yxjMSwn/ln0o7WQoGLeN6k8wcstow/bHFpceB7yJkmTeN6A3sChzDIfZWkqSoJLJEqnqL+tRU8MSVFSogAFSb2O96lfZjwUP4oKUvKlogkbq1tXSOc+GYBGFxCvukOKSSFA97PFt59KDkwP3alBJyJV3T/ALb1KwPEiooLnfQD7hOh6xRcG4iWsOQ80pbKpiP5v3FXHFeHYMKwrrM/eJ+9RcgHKIJGxkkGglu4gYZAnDtr7QlYJIsNh6SKOqjh2Iw7jzofUcqYDd9t9DQoKHA8UUsKS6VrSlBDY1yG0RTD3MeJUqVuKKgnLJuco0FKwxF4mPT9KmP4FL2liBrHjvAvQQuA8WdZKw2MwcTlUDuP2a6xwP7TAWAlbCkrQMsZk5TAieo+VYnA8s4jD4YvFsKbXBCp70eWsVY8CW0sEKScwuRJ/WgZLrxwWIaUG4U4VoTuJMwD0vWZa4C8WiJIv7hkAn8JrestIgrLVkzqdPUnSnEJDl0oSpOs2j8aCz5T4sGeFFpakodShxKUmbkzFcmd4E+oklEfT5V095kEjK2kkWMwB+/0oNMnMZQi3WLfSgqPs+5jOBwmLU4sBQLWRJMmYWBas3zHzm9iVKSFnIqAeq4Fp9LW1rS4zloOBzPkAMEqmIi4i1R+AcJwOFVmxROYrhtSpyJGWe0gJlUHbrFjsFBxFXY4ZrDgZSslT22ZRKS3M7JykA6XXVdxXgS8OogggpywYsokA2OgMEGK0nFuFrxmJcaWEpxKgFoBN3VH3Qg6QtKkwJ1RVvyk/wC0Mlh1MuYUPLWlX/dSITv8SQVCPBOlBJRzgXMNhsQ5ZpRVh8TvkdSiEOnoClRP+mq3inMTvYKw7gIcYaQD/iySQsHxSr/x8ajsYT2RxeHc/wDS4tKEOkizLigrs1zsUq1/wk+FKdzKazPJIfwqX8M/4gYdzsFH+kpnfKOtBhXHFqUAd8v4ACt3yvxH2fCBt0uKTiVlIbStSJSltKlQpNxJWhPTWazuO4flWIEFAvE3KG9f6jFulJ5qacSttspISwgNggWzyVOH+tSk+SRQJ4602CBhmVtyCFhSu0VM3AV09KtsLh2l4NDTqUNuLWYWIzWnXoKreHcQT3UC0jvEkzVo5xRKDhngkltK4cm5P16TQOcK4QoNlKmQ42gmHAdNbq6U41y224o5EAkCSJJ/KtL9nz6HsRxHKR7OoAhKjuoGT4DX6VzXh/Ma2XStPUyNiOlBp8FwlaCXWRkI1SN486ScEVqK3EBxROgHpT3BuOjH4gJXlZQkE2MT4HrTWNXL62gvLkGcFFyqNqCe0ts/d5rfyHb61JRgwAdCOsD8jWNY4kA8XYMlQEKsb9a13C+CrdbdfbfEpJGWe7pMHprQUXFuDNBWlzef0oVYcVC21BLpBMAyP1o6DIsPKggJyERrUptR2UD4TUHhj5cXCu8YgeQq1Y4eCsHJYdNKDT4Hji3WEsrWMqRpH41BxPCACVNrvqUga+FO4fCwUgN5jMn9TVqCZiEydrbeNBn3+KpUyGn1FMrgxaBP4Va8Lfw6AptpalZIgSd/xqt59wX3aHDlkGCkdKzfAMasOkp2SbdR0oOhlQInKpUm0TApL4m4Q4qD1IAp3DcXHZIKlBGYTHjFPYAlxMlyJn1+tBXYpecoYDKluPKCEgmAOpJ2AAJJ6A1q3+RIzKK2HZQGyXWlENtpBzIbyqEFStVe9taLt8Gwn3vapSkqQkplasqUlcTeCZIGWYtmNXSWXXkZm1dkshWim3WiS4TKxuDGqYPlQca5l5aewi0CVNlPfTMgIObuhtyZgGBfQitCws4o9qn/AJfijAHaNkBPtUm60gQCSNQLEE7GR0NWGU6lTeKYBCyG1hKpSoJlSSkKggGSLGe9WG439kyirtsG+UFGaEuZkqTkUcoCh3kkCRMR3Zm9BZ8Sbax2GU6lOYKX/wAy2LlvK3qnqmQlQ8Jm8xmEsqcSjvZjiWCy6ZnMWFtlDnmpo77hVM8PY4ngFYl9QSAwEh4KyqCkvqMKTl7q4V3tRGc9TUhn7QmXH0ZMMGlqWk2NlLugCNAFApk+J1saCTisADiHVQE5YgG4zrV2hGl4lINtBTKG1nPnWI3OWZ+YqWviSEgqUUqWSVqIIuVG9NK46yUXgE7WoKZfKTa5yElR3i3pVa9y3iOzLaBnSDOw/E1qGeYGUaG8bD+1NL5mbGhJnWLflQY3CYR1jODKJSUqF7ztaqjsoInSa6YjmFmNJtFx+/CoGN9iX31Nqz+BgfKgzLSezxGVpJWFZYG5B2rb4zldPtiXMMFJASkqkyAqTIuZ2rOqdHapcSQgpsmNh41NwPG+yM55klRBIufWgtP4MwvGlGIAUcskAxpvY0G+EMFRbYVlS8qycxuRsQPzquw/H0DF+093NERNr0HePNpeQ6koCkLzjpJMmw86B/irC/aSwU9mpKQqSdRYTPr9KFVHMnN/tL/anKDlCe7Og8TrRUGbS0EqBCoq/wAPxG0afK9ZdRNGknrQbUcbIiB6zUbE8ZKoiEwdjWXkxE0nKaDVYriQeQAvLbx/Go2Hx6GlSgoBiJqgCLU2U0Gif4yV/GCB9KDPMmUR2hgaQKz7aTfypsCg7z9mPE0u4Va1HN96QSrwDX61qT2TkozKSrKsDvLR7i+qSNCflXAuWeYXWEqbbUBmJMHeU5T5bfsV0DAc/IUAXkqZIKSXAnOjNBCwQLpzJuJGs0HQDg8QkgtuNrReErCzaxSc8kyDvB18Kk4TtCZXAvdMFWUxqlcJsR/h3rP8HwsnMw4hxskwWnLZTMS2okAg2ttV+w24PeWg7KPZqSSNjZcDX8elAxieGZXO2QkkkZXG5lLiIiyT3c4sRpIkbyMpzby9gWkuYjsENutJccTkJQFFsBSFQO7CjCdPj6iugIneJ8P965r9rQUjDPAaLGGSD0l55Skg7zkR6J6UHHl8ZX0FMq4ks9PlQRhJoezA76UCf4ivrTi8csoF99aaUwBUtnDS1frQQDil/wAx+dEHlHc/OjW3elMNyYoGyo9TRFRp59rLY01FAQo6CU06GDNAyBRVI9lOsUKBtVGhNOFu9OtW2oFqwhGtNLbipbjxinsLwJ1cEJMESDQIewyezSsGRv4HpUJsSRAp7EqW2C2dCbitJwPhDSkhSrEp+tBnw1lPmk1DYZk1oMTgz25AEpAsatDwZJaOXKFQDregx7Dau0SAJJIAHWbR9a2mEYcC1tpAGKYnuHTEISZKfFYiQdwYqPyXwFR4gzmghC85/wBAKh53ArR/aLwstuJxDUpWlWosfcChf50CuD4Bl6cTg1rwrmXMQg2SRHaNrRoR7pH+adq3fBeJLKB2qkrKQD2jajlcQfjKToRuPPrXM+C4tTx9qwkJxLfecY+F9HxQP5hJ9FDpWt4Y426gYzBzlBJdY3TMdojLsQe8BvaKDetr/fhsa5x9tOEccThUoT3MzhUqfihISCPIq+ZrY8I4khxMpVOSx65TpI8I/wDE1I43w0PslEAqBCk5tMw0mOoJHrQecnsAsOhMG9T2+VHOyWsjyHWK22LwT0kFLYgxcXFJSy/EZ0x4Cg53g+EKcTIBtMiDTyMKQgpUCCVAXrojGFy2KxfwApz+ENEyUgmZk0GMxnIZS0VhcwJisxhsOc4sdeldkdWCMpgjpQaQ0BAQj+kT+FBzH+EBx8BQUEASqBepnHuDNIQgMIUSrUkTXQC4gE2+lH7Y3FgPlQYPkvl5LhWH21RIgwRU7mjlXM6n2dsxEHppWqXxPom2xtTKOLk2jSgqRy8hTDba0wpAk+tHT7+PVOhoUGZPLgPwm9WGB5UTaR9aX7U4R/an233JF4oFK5Vbm6RVlheH5RlzwB+nWme2VGs9aSzJNj/vQJxPBmlzngxvF6S3w5lN9o0pT7CjabzUdWBI1VfoDQSmUNaCKMOMg3AqtUz1Xl+v51O4Vy6XnEoS5JN9AcoHxGg0XJ7SF4hSkoHdTrGhKgLegNS+d8GDh1FSkojIrvqA+DKY3J8Bervg/BGsKghE3upZMqVHXYDwFRONcM7WUNtpK1d5TrglLZsEx/MQBYDcA70HCWcerC4hK2XJUkzmAIAPgDdQixkCZroPDHDiV+18PWlnF+87hie46R7wjTvDvA+KtNapOYeCYdhwYdol10x2rh96Tt0T5bbzoKvEOhp1LmFPZlvLBSdcvx36kTH96DpnCuYmXnAYVg8SnurQoHIdJSfUWMDStlh3FXlIJtdJFxqPIif3NYjgfHsNxRAS6Et4kQLWJPVB3SY906ed612Fwa0AfeKMWIVCgobGbEH1oKzmrgZWO0bTBHv+I2UANSN6xqmlDU105omTmCZkXBsRsfAjT0rL8wYXK6oxAV3hH76zQULLZP7tTjuEMgz5xRoUZqa2D50EJvCknSnk4M71PTahm8aCtdwFjrpUUswNLjar0qEXqtxiCLwPU0DIwQI38qiuYFQKoiNanDEiCBBgXg/jQxDgmxGnnQVD+CIuTrQqREznUT0i0UKDGZXjaTrMVOZYfNrjztTuFQVEyQOg8POpjDRzAWneSTc6RQR04F07mj9idN80etXLLGxKh5AwaMsZUxlgTvmNp1FqChOEfiAVETFjNNO8Kcmxt1n9zVutwNi5IBMRGhJ2/GgvHtBOYqgWMnvbxpsfC9BXYXl1bjgQk5iSE2VuTv4ReuvcA4A3hWg2gST76zqs9T0HQbfOuGYrnJbbqV4fuZFZgogEqIO40Cdo6V2PlXnlnHJ+7BCwhKlI3SdCPEToRtcxQX/ZSO91nwsbfKB8qyHNHNyjmawpgJs49sCdEN/zLMi+0jrV9xAqWCFd1A1GsDqv+Y9E6dZrM4/ENNmIAy3AN8k/Grq4bwPEzvAZLh/AikKK7rc0veDqSep09TVhhOW0bJ6xNWjPZr705tItfw1qeXkpGselBheIcrqYcSpJKZVLahbKoXyTtOo8vCug8uc7JUlKX1QuwC4gKm3e/lM2O01Axrza2yhckH9gjoRqDWeGBWme7nQJOYRGlyRMiRqBuJE0HXotVJzDjmSkNFSe1V3kJkZrEAny1H+1cwxX2nLaQG8OoqEXUu4HkLH8vOswnjbqnw+pZLkhWbxH5bRQdYS3FOtOioODxgfaS4gWPvAfCdwamYTC+BoHFu0SE0txSE6yPQn8KWMQ3E94+Q/U0BDyqBxBWgMfr1qch1tR+Melv96J3DNGJzGDN4+VxQVKmpBtHkdRTWIREqEQBvJ+Z2q/xGHSrbKPQ/SouMZbCYKSonUhOk9JsaCiGJkd2CbToAPI70KumsGyAIzDxsPyoUHKu1WfiUfn+9as2nHjF1kwDEgfn0mowZKZKtJiUrBgeInX0qa0vMdFgD4tJ8pAoLAtWhTsaSJv6nrSB3j/ANQkRqdPAAfO9SwAlIK+7NrhIPu7iYPWmMVxpDIlS46JSBnJ/wAqhHrMUFdxHDpSJLqcupBn0sL1mMbjiowNB9T+9tqPjfGlvqk2SPdTYwPEgCT41WFdAHXJqy5c5gdwjwcZJBPdIHxAn3dKg4fBqXoLbk2A8zWq4NhW8McyShbhFlqSCUXGgUYH+a5vtQdJZ5o9oTCUqbUIlKkkZCoaXHeX4mw186bEYIBwFaComT73XwNiepJ2qmZxziQSF2UrPlm0mbpsct4tpUj+NuEEFJNj3lK7tzplI0saC/aaSAICRN/htHrUwPIGuX5isYrGlebMem1jrMC2tLWjLp1BnKdDtJiLDxoNg5hgoyIjzpTYCbAi2wj0rF4DEOZveMazoJ8v35VOUySm6lSTfNvrOwAFqDI838uHCvEpEtLJKCL5TqUHoRt4R41TNLrpZw6XkKacSCk72sdjm1BFYLjHA14ZcKulXurGiv0Ph+VBo+ROP9k5kUe4ux6A7H9+NdExHFm29wSdBXDmHykyNjW/4dxdbzQywopSR1UNINyJjcSNBQajE8YRMkE6zlvHSRrHlSzjmoEDLOpEx9LmazLmdWULTmVYaEA66alJAG5INutOnHLQI7IkgbRp0B1/vQaFGKQkwcyp07p8fnTSOKomwUc1hPWqVt94q0NkgyVEAzfLEWOlz1pTS1mc3UWMWja0zeguGuIlaSQjQkCQYt5x86aOOeWAQ3lKrARe0WJJ89JFREIJ3IVc677+NVuI7RKjllJVqu6zbeCCDHSgtDjXQrISlJAm4SbHT0o6zjrS1g5+0USZzE5QddNYjpQoIKG8xHdATIUq2t9DpEjwiIpJxTbcqIcABOWcwnqBoIt42pwOWvMzMiTPS0Gf70xxLDKfaCW0QrMCLeYMHQEk9bxQTMJxhpouLebDkIhtuSUFdiM0ECIJPz3rF4vEFaio6kkmBAudhsPCnWnyklKhJSbpPUHQjfTStu1xLB4nC5RhsM293ZVkCAIMmDc3AjXczpQYvh/Lj76c6UEN7rNh4xPvR4Vd4XkxPdKSp0/EIAAtsCbjW960OHxIsqDlAEC6kxMd0GwRG96sUvwmSFmbZg3mJKROmYigz7HB1BSEpIQoSRmINrCUpA0k6+NtKdZ4SLEELiQAmctid7Ab23rQtYpQSQhITEQYXtHcy7mLSDF/WpmGx4SAVFFpuEQQRJIKcxk3Hz60Gdw/L7hPeBTlMCwG3+Eyf3enGeXlEwomDeySU+RUkwTrNulabhhbhebvBSycqkpi4sEC8g63O+2gf/imGbOTIkXJAECJUYE2AJiYJoM03y86od1MqvAUoZSJ3Nzby3qSzyo6AM6Upm+UEmIHxEJyxP8Aar9vjKbBAQIJkBRhI3ghNz46X1qU5xppKJKiYi0Eq6efiaCgw/LBSNATN7i3Ui2tWCuApGp+tTDxpoCZidAQQbedMHjDa4gnysKBgcFbUQZFjtv50t/lph1tTbgzAiOkRunoR1pDvFG0yZTNzfr4gVHRzCgJBPemL9THQWG9qDmXNnKjmCdg95tXuOdfBX8qh/ceEbgvGFMuJUm0bV0/iOLaxKFNu5cqrHqk6gg7K3nwNcn4rwwsOqbJBi6VDRSToR50HaOFY1vEthSIB+JO6T+njT6sOkSYvpMC/lf9xWa+yTjzTeExXam7ag4ZjvIKQlIHXvJI/wBQqkxfNiy+FYchISAkIJPeiZUoG0d63kOlBu1oESAfOIpIYRFhH76bViMRzpiDZQSn3TMRIIM6223vej4FzItxSkOHMiZzEGx0ypKBImdPCetBq8Q3/Lp5fUEinYTAzEaHpOo3pGVMI++aQVAE5lFdybBIQAQQIJJ/Kah4ppC4X7UkJMgxlQQCQEhQcUkpUb+BJEUCeI4pgADW/wAI6WvFHVRicPhR3V4qQDIKClzYWJgg3zdIAE60dBijjCBPaK7s208NY+njS0cWEZVQo+JJvMzcz5+VVCnpIJv1HjETeb2BpKVaUFhiEBT5I0IBPja50HT/AHqby4lKVLWZBkiNRFidPIVTvY64InMJBmCD0/OrIccQpASEFK5mQbRBt1i5+lBet4wkKEQpQgKOg1MgiTII6eE0+y6GySMgzXJSADaIJ9fx8ao8JiSSEkkCRcCT9Te/jUxoSkqOgMH+3qaC3TxVUBKCQlJ0srpocs+dD+IqIiRG0Jg/IX6eFVSClWubS/p0qS0wIURoNPl5UEs8RVfedimx6CZNhPSKQriRMyAZ3BAVbc5YJqOhibwLH8I+t6Wts5osIE6eBt9No1oEO8UcFwpUnx0/0kwT/fypB4obqMwbwCB5Hy9dqeRw8ONpULZioGb6fy7CmH8PlmLgREzIi3Xc0EJGPJVBKvmYFosPQfKpjeLKRE7WGosf0Oka1GRhJEk2B8Pra+9WLQGUEpBB/Uj8qBlnFlYjWYOp1gwL08wIF5kzraBJ2okPDLmFk22vBB2m0RTBSVzewtfXU9DQOrxAQZJvfSPrVDzVi8ym1AyMpHrNScbwzLlJVbQgdbwb7aUl3g3cCjlMyALjcdPOgzaXiJ8aktJdjMlK4GpANulXjXAhfQEFNtR3r6kU4jl7vJkgiYi+sT+FBSreddIKlR0JMaVZ4DHdklKQqNzGaJ8tjEXjY3q9/wCHkIBSUoUSRqnS+ytRaafTy8gA9LTGp/LTwFBTe3nvEAkTvIIMRb+WfGiw+MLYUOzazQblJUpOoNzG376WmJZSgoSjMM/+KDA6mDeDVfiGnIEhMGSO8ZiAIPdjbWgz2Ikm5AvuCJ101gUdWrmDWlN8hgxedPl5UKD/2Q=="/>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8" descr="data:image/jpeg;base64,/9j/4AAQSkZJRgABAQAAAQABAAD/2wCEAAkGBhQSERUUExQVFBUVGBUYFxYYFxgXGBcaFxcXHRkXFxcXHCYeFxokHBcXHy8gJCcpLCwsFh8xNTAqNSYrLCkBCQoKBQUFDQUFDSkYEhgpKSkpKSkpKSkpKSkpKSkpKSkpKSkpKSkpKSkpKSkpKSkpKSkpKSkpKSkpKSkpKSkpKf/AABEIAP4AxgMBIgACEQEDEQH/xAAcAAAABwEBAAAAAAAAAAAAAAAAAQIDBAUGBwj/xABCEAABAwIEAwUFBgQEBQUAAAABAgMRACEEEjFBBQZREyJhcYEUMkKRoQcjscHR8BVSkuFicoLxFiQzQ6I0U2ODwv/EABQBAQAAAAAAAAAAAAAAAAAAAAD/xAAUEQEAAAAAAAAAAAAAAAAAAAAA/9oADAMBAAIRAxEAPwDkhdpYepgmgKB8O0rtajzSgqgWXKMLpuimgd7SjDtMlVGKBZcoZ6boCgeCqGem6OgfDtIJpIolGgMKpU2poUeagImgVUkmkzQOA0c03NGFUErDa0ypd6fwd5qK7qaB4LoiumpoTQKUqhSDQoEKpSaNTd6AZoAoUQp1WHNJDJoECnezlJPSj7A0SUm4oGaUBajU0aNKJoE0IpzsYqTwzhxedQ0kgFxSUgnQZjEmKCIKOuh85fZMcFhfaEPdqElIcBRljMYCkwo2kgQetYDsqBuaImnxhSTSvYTrNBGBoLFS2eHFVxQf4coUECgKfGBWdqew/CVKMaUEImgmrccvK6ip2A5IedTnSJFBUcPTJqNifePnV83w0tLKDrvTWI4CSqRvQUNKFWbnA1TFIPB1UEApoVPPB1RR0FcVU4hdRlGlBdBYKpJNxUb2o0k4g0E1SqZB71M+0mk9teaCQs0lg60yX6JDsUEpxVqe4Xiy262oapUk/I1A7eaNDkEeFB6P57Tn4PiD/wDGlX9K0H8q8/Gu+4x8PcCdUDObBqPqG5P1Fed1Yk0ExCu9UlS7VUe0GZpftxoLnAOW/CpeLcGUVnWseU7U47xQkREUF82oUTSwHPSqEcWUKT/E1TNBqHMUIrWcmPFWHgKjvkGuUq4mqn8HzA60IQqBM0Gr5oHZ4tSSZsDPnSkOiKyK+KKcczLMk6mpL/GygwADQaNogr9KVilAJMVlU8eUDMUauYlnag0LS5SKFZscdVEAUKCsXRTSnE0mKAxRiio6AqFChQA0BRGjoDFHRUcUHc/s/d7XgL46N4pHybUf/wBVwxVdo+xZ/Pw/GM9CuP8A7GiPxTXGVpoG6mcO4O8+SGWluEa5UlUecaUfCsGHF973Rcxv0E7Sa3Y4yltISCltA0SmEi371/GgyWL5LxjTZcXhnUoHvKyyE+KoukeJtVNlrr3CeZ31wlj7xZB70ZGkjckkZlnzgGfdVWT5q4XiMMptZdBbdzKSWzkQCIzJyJCQNRsJoMXRUtwySYiSbflSIoCo6EUKBxj3hS8aIV8qQx7wqRxMd70FBEojRgUVAYoqUKKgU7rSRS3daSKAwmgRQBoqAUBQopoBQoUKBQozSRRmg6l9guMjFPsk2caBjxQqPwWa5txBjI6tH8qlJ/pJH5Vp/smxvZ8Vw/8AjKkf1IMfWDUPnnh3Z8RxSNAHnCPJZzD6KFBWcHVBV6fnWu/4XDjTas0Z9zBAOUKyqsMoMkDvGSk2rIIwTiQFZFhP82VUH1iK1fLnGH2U5WViCCClSQpN9RBoOh8pcZYS0hkIHcsT107x+Qqx5vdQlpSy+GM7a0hPZpWHFCT3pBOW8KgaEXGh5QxinGV5htW64N9pbaU5XkLgC6oERvNBw5QpIqTxEp7VfZ+5nXk/y5jl+kVFoBQoqFAtn3hUziounyqG0qCKlcRVOU0EMUIoCjFAAKFGaFAHTekA08UTrTimh8M+tBHow2anqwgCEqIOY7Uak5TcQNY60FdFAirD2dSzKUXOgFM4nDECFJKVAwoGxHnQRKOlBs0tDYJ6/nQNUYFSsXisyUjIlOXcC586232T8ke2Pl51MsMkSCLOLiQjxA94+g3oG/s7QcK4l10dkMRDbTpKM6RPeWhC/hJATn01Am4rtCMA0l0KW02txQALqm0qcVAEFSwgQbDppVdz1w1lxCAtORSYyupSAttBMFKFxCJE9Y2jWs4OY2MqW8NiHVPNyAw5nX20f9sOqEpcMd0gxMDLeg6d2kjqK53znyekO9u1CEqP3gFoO6xGx38b7mmMB9pwaUlvEMYhtahJCkkKSOpCgkqHiBW7ntW0uNkHMglJN0kLAMEdPHx30oOTezAO9kUZpMZh0Oh/vVjzJ9lLrmGBw7srSJUzAAWZ0C51A2NpBvWi4fyiU4wPg5GsoV2JupK49zN7pRN8wPh41rMKISB5/Mkn8zQeVsdw1xleR1tbaonKtJSY6woTFRSiTXqjj/LbGNaLWIQFC+VUDOgndCtUn6HcGvP/ADByi5hVrulQbUtJI17pMEjxAn1oM08xklKhBpipzWHLxMXVRew5Qc2ug6UEJIvU3HJsnyoncGQRTjiMwHhQQgiiCas2sCowbBJtJq243ysWMOhyZLhAjpNBlxQp5WHI0oqBTLIVJzAZRPn5UGWyqcuwnzqzRwgNN530L+8H3MfFr4+VS2+Wy0paXkrQtSJQE3sRqYoIOCwqnUWzLVMBIEn6Xq7ZXGGEoBWCo5iIIAPum2utI4DxI4VWbDd4oBK1ESBI36VIwjDz/aP4hDmRWZQCW1ZVE+mlBSYZ4AlaQRuFT7p8KicRxheWfEjMevjVvjMaHFIzNdmgQmQISfMi062qvawxDa3gnKlCiAuxvsPrrQWGJ5OeZwwxKo7J2AlR1E6SNtKgslDfwyDAIOh8jXV3OW04/gbKWlnOlCVpJUYUtPvJV6yB0MVy7l7iLDTrasSgLbQTmTEk+m/9qB7g3ADjFKDDehkyQAlI1USdAK71yTwxrDYRvDtuIWpAJWUkXUTKiRqLmL7AVjvs4SycZil4ZKktuZciSCAkRmJPQTAjxEbxuOJuYbDpViHUN5mwVFYQkLmNiBOh3NBh/tp5gcw/Yhh3ItWYOZR3wLZCFR3fjHU1m/s4YXjcfh3n1JKmW3FBWrj3ZkBPaEnvFPaDvG5CQNqouZ+J/wASxbj+YtsZkFeYE9kO6iRHvTaB1MWF6i8i8b9mx6HJISnOkA7pV8J/e1B33mvlVrHtpS5IU2rM2tJukxcHcpNpAINhcVD4FzQlLnseISlh9tIAQP8AprQBCVNHdJA01EEbVJxfEyw+JOZp10IJ/wDaV2eh/wAJyzPjWd+1PhScQw2pBCX0KR2a5iywuUlXQlEjofM0HQCkGmw2R5fWuOcmfaqtmGMZJAslZ1HTN1HjXWeEcYbxCAtsyKB/DYlDiAtCgpJ3BsYsflcRsRXnbmbia3sQVKIhRUpRmxudtRYDWtk/zqP4xi2e1CsM82ts5fcC0MzntZRlKklW8jUAVgONMNloKQsFYWoLTtGxH73oLfhmB9oH/LMFYQDmULHyqJxhhjDoCZUVquUna97bU3yxjMSwn/ln0o7WQoGLeN6k8wcstow/bHFpceB7yJkmTeN6A3sChzDIfZWkqSoJLJEqnqL+tRU8MSVFSogAFSb2O96lfZjwUP4oKUvKlogkbq1tXSOc+GYBGFxCvukOKSSFA97PFt59KDkwP3alBJyJV3T/ALb1KwPEiooLnfQD7hOh6xRcG4iWsOQ80pbKpiP5v3FXHFeHYMKwrrM/eJ+9RcgHKIJGxkkGglu4gYZAnDtr7QlYJIsNh6SKOqjh2Iw7jzofUcqYDd9t9DQoKHA8UUsKS6VrSlBDY1yG0RTD3MeJUqVuKKgnLJuco0FKwxF4mPT9KmP4FL2liBrHjvAvQQuA8WdZKw2MwcTlUDuP2a6xwP7TAWAlbCkrQMsZk5TAieo+VYnA8s4jD4YvFsKbXBCp70eWsVY8CW0sEKScwuRJ/WgZLrxwWIaUG4U4VoTuJMwD0vWZa4C8WiJIv7hkAn8JrestIgrLVkzqdPUnSnEJDl0oSpOs2j8aCz5T4sGeFFpakodShxKUmbkzFcmd4E+oklEfT5V095kEjK2kkWMwB+/0oNMnMZQi3WLfSgqPs+5jOBwmLU4sBQLWRJMmYWBas3zHzm9iVKSFnIqAeq4Fp9LW1rS4zloOBzPkAMEqmIi4i1R+AcJwOFVmxROYrhtSpyJGWe0gJlUHbrFjsFBxFXY4ZrDgZSslT22ZRKS3M7JykA6XXVdxXgS8OogggpywYsokA2OgMEGK0nFuFrxmJcaWEpxKgFoBN3VH3Qg6QtKkwJ1RVvyk/wC0Mlh1MuYUPLWlX/dSITv8SQVCPBOlBJRzgXMNhsQ5ZpRVh8TvkdSiEOnoClRP+mq3inMTvYKw7gIcYaQD/iySQsHxSr/x8ajsYT2RxeHc/wDS4tKEOkizLigrs1zsUq1/wk+FKdzKazPJIfwqX8M/4gYdzsFH+kpnfKOtBhXHFqUAd8v4ACt3yvxH2fCBt0uKTiVlIbStSJSltKlQpNxJWhPTWazuO4flWIEFAvE3KG9f6jFulJ5qacSttspISwgNggWzyVOH+tSk+SRQJ4602CBhmVtyCFhSu0VM3AV09KtsLh2l4NDTqUNuLWYWIzWnXoKreHcQT3UC0jvEkzVo5xRKDhngkltK4cm5P16TQOcK4QoNlKmQ42gmHAdNbq6U41y224o5EAkCSJJ/KtL9nz6HsRxHKR7OoAhKjuoGT4DX6VzXh/Ma2XStPUyNiOlBp8FwlaCXWRkI1SN486ScEVqK3EBxROgHpT3BuOjH4gJXlZQkE2MT4HrTWNXL62gvLkGcFFyqNqCe0ts/d5rfyHb61JRgwAdCOsD8jWNY4kA8XYMlQEKsb9a13C+CrdbdfbfEpJGWe7pMHprQUXFuDNBWlzef0oVYcVC21BLpBMAyP1o6DIsPKggJyERrUptR2UD4TUHhj5cXCu8YgeQq1Y4eCsHJYdNKDT4Hji3WEsrWMqRpH41BxPCACVNrvqUga+FO4fCwUgN5jMn9TVqCZiEydrbeNBn3+KpUyGn1FMrgxaBP4Va8Lfw6AptpalZIgSd/xqt59wX3aHDlkGCkdKzfAMasOkp2SbdR0oOhlQInKpUm0TApL4m4Q4qD1IAp3DcXHZIKlBGYTHjFPYAlxMlyJn1+tBXYpecoYDKluPKCEgmAOpJ2AAJJ6A1q3+RIzKK2HZQGyXWlENtpBzIbyqEFStVe9taLt8Gwn3vapSkqQkplasqUlcTeCZIGWYtmNXSWXXkZm1dkshWim3WiS4TKxuDGqYPlQca5l5aewi0CVNlPfTMgIObuhtyZgGBfQitCws4o9qn/AJfijAHaNkBPtUm60gQCSNQLEE7GR0NWGU6lTeKYBCyG1hKpSoJlSSkKggGSLGe9WG439kyirtsG+UFGaEuZkqTkUcoCh3kkCRMR3Zm9BZ8Sbax2GU6lOYKX/wAy2LlvK3qnqmQlQ8Jm8xmEsqcSjvZjiWCy6ZnMWFtlDnmpo77hVM8PY4ngFYl9QSAwEh4KyqCkvqMKTl7q4V3tRGc9TUhn7QmXH0ZMMGlqWk2NlLugCNAFApk+J1saCTisADiHVQE5YgG4zrV2hGl4lINtBTKG1nPnWI3OWZ+YqWviSEgqUUqWSVqIIuVG9NK46yUXgE7WoKZfKTa5yElR3i3pVa9y3iOzLaBnSDOw/E1qGeYGUaG8bD+1NL5mbGhJnWLflQY3CYR1jODKJSUqF7ztaqjsoInSa6YjmFmNJtFx+/CoGN9iX31Nqz+BgfKgzLSezxGVpJWFZYG5B2rb4zldPtiXMMFJASkqkyAqTIuZ2rOqdHapcSQgpsmNh41NwPG+yM55klRBIufWgtP4MwvGlGIAUcskAxpvY0G+EMFRbYVlS8qycxuRsQPzquw/H0DF+093NERNr0HePNpeQ6koCkLzjpJMmw86B/irC/aSwU9mpKQqSdRYTPr9KFVHMnN/tL/anKDlCe7Og8TrRUGbS0EqBCoq/wAPxG0afK9ZdRNGknrQbUcbIiB6zUbE8ZKoiEwdjWXkxE0nKaDVYriQeQAvLbx/Go2Hx6GlSgoBiJqgCLU2U0Gif4yV/GCB9KDPMmUR2hgaQKz7aTfypsCg7z9mPE0u4Va1HN96QSrwDX61qT2TkozKSrKsDvLR7i+qSNCflXAuWeYXWEqbbUBmJMHeU5T5bfsV0DAc/IUAXkqZIKSXAnOjNBCwQLpzJuJGs0HQDg8QkgtuNrReErCzaxSc8kyDvB18Kk4TtCZXAvdMFWUxqlcJsR/h3rP8HwsnMw4hxskwWnLZTMS2okAg2ttV+w24PeWg7KPZqSSNjZcDX8elAxieGZXO2QkkkZXG5lLiIiyT3c4sRpIkbyMpzby9gWkuYjsENutJccTkJQFFsBSFQO7CjCdPj6iugIneJ8P965r9rQUjDPAaLGGSD0l55Skg7zkR6J6UHHl8ZX0FMq4ks9PlQRhJoezA76UCf4ivrTi8csoF99aaUwBUtnDS1frQQDil/wAx+dEHlHc/OjW3elMNyYoGyo9TRFRp59rLY01FAQo6CU06GDNAyBRVI9lOsUKBtVGhNOFu9OtW2oFqwhGtNLbipbjxinsLwJ1cEJMESDQIewyezSsGRv4HpUJsSRAp7EqW2C2dCbitJwPhDSkhSrEp+tBnw1lPmk1DYZk1oMTgz25AEpAsatDwZJaOXKFQDregx7Dau0SAJJIAHWbR9a2mEYcC1tpAGKYnuHTEISZKfFYiQdwYqPyXwFR4gzmghC85/wBAKh53ArR/aLwstuJxDUpWlWosfcChf50CuD4Bl6cTg1rwrmXMQg2SRHaNrRoR7pH+adq3fBeJLKB2qkrKQD2jajlcQfjKToRuPPrXM+C4tTx9qwkJxLfecY+F9HxQP5hJ9FDpWt4Y426gYzBzlBJdY3TMdojLsQe8BvaKDetr/fhsa5x9tOEccThUoT3MzhUqfihISCPIq+ZrY8I4khxMpVOSx65TpI8I/wDE1I43w0PslEAqBCk5tMw0mOoJHrQecnsAsOhMG9T2+VHOyWsjyHWK22LwT0kFLYgxcXFJSy/EZ0x4Cg53g+EKcTIBtMiDTyMKQgpUCCVAXrojGFy2KxfwApz+ENEyUgmZk0GMxnIZS0VhcwJisxhsOc4sdeldkdWCMpgjpQaQ0BAQj+kT+FBzH+EBx8BQUEASqBepnHuDNIQgMIUSrUkTXQC4gE2+lH7Y3FgPlQYPkvl5LhWH21RIgwRU7mjlXM6n2dsxEHppWqXxPom2xtTKOLk2jSgqRy8hTDba0wpAk+tHT7+PVOhoUGZPLgPwm9WGB5UTaR9aX7U4R/an233JF4oFK5Vbm6RVlheH5RlzwB+nWme2VGs9aSzJNj/vQJxPBmlzngxvF6S3w5lN9o0pT7CjabzUdWBI1VfoDQSmUNaCKMOMg3AqtUz1Xl+v51O4Vy6XnEoS5JN9AcoHxGg0XJ7SF4hSkoHdTrGhKgLegNS+d8GDh1FSkojIrvqA+DKY3J8Bervg/BGsKghE3upZMqVHXYDwFRONcM7WUNtpK1d5TrglLZsEx/MQBYDcA70HCWcerC4hK2XJUkzmAIAPgDdQixkCZroPDHDiV+18PWlnF+87hie46R7wjTvDvA+KtNapOYeCYdhwYdol10x2rh96Tt0T5bbzoKvEOhp1LmFPZlvLBSdcvx36kTH96DpnCuYmXnAYVg8SnurQoHIdJSfUWMDStlh3FXlIJtdJFxqPIif3NYjgfHsNxRAS6Et4kQLWJPVB3SY906ed612Fwa0AfeKMWIVCgobGbEH1oKzmrgZWO0bTBHv+I2UANSN6xqmlDU105omTmCZkXBsRsfAjT0rL8wYXK6oxAV3hH76zQULLZP7tTjuEMgz5xRoUZqa2D50EJvCknSnk4M71PTahm8aCtdwFjrpUUswNLjar0qEXqtxiCLwPU0DIwQI38qiuYFQKoiNanDEiCBBgXg/jQxDgmxGnnQVD+CIuTrQqREznUT0i0UKDGZXjaTrMVOZYfNrjztTuFQVEyQOg8POpjDRzAWneSTc6RQR04F07mj9idN80etXLLGxKh5AwaMsZUxlgTvmNp1FqChOEfiAVETFjNNO8Kcmxt1n9zVutwNi5IBMRGhJ2/GgvHtBOYqgWMnvbxpsfC9BXYXl1bjgQk5iSE2VuTv4ReuvcA4A3hWg2gST76zqs9T0HQbfOuGYrnJbbqV4fuZFZgogEqIO40Cdo6V2PlXnlnHJ+7BCwhKlI3SdCPEToRtcxQX/ZSO91nwsbfKB8qyHNHNyjmawpgJs49sCdEN/zLMi+0jrV9xAqWCFd1A1GsDqv+Y9E6dZrM4/ENNmIAy3AN8k/Grq4bwPEzvAZLh/AikKK7rc0veDqSep09TVhhOW0bJ6xNWjPZr705tItfw1qeXkpGselBheIcrqYcSpJKZVLahbKoXyTtOo8vCug8uc7JUlKX1QuwC4gKm3e/lM2O01Axrza2yhckH9gjoRqDWeGBWme7nQJOYRGlyRMiRqBuJE0HXotVJzDjmSkNFSe1V3kJkZrEAny1H+1cwxX2nLaQG8OoqEXUu4HkLH8vOswnjbqnw+pZLkhWbxH5bRQdYS3FOtOioODxgfaS4gWPvAfCdwamYTC+BoHFu0SE0txSE6yPQn8KWMQ3E94+Q/U0BDyqBxBWgMfr1qch1tR+Melv96J3DNGJzGDN4+VxQVKmpBtHkdRTWIREqEQBvJ+Z2q/xGHSrbKPQ/SouMZbCYKSonUhOk9JsaCiGJkd2CbToAPI70KumsGyAIzDxsPyoUHKu1WfiUfn+9as2nHjF1kwDEgfn0mowZKZKtJiUrBgeInX0qa0vMdFgD4tJ8pAoLAtWhTsaSJv6nrSB3j/ANQkRqdPAAfO9SwAlIK+7NrhIPu7iYPWmMVxpDIlS46JSBnJ/wAqhHrMUFdxHDpSJLqcupBn0sL1mMbjiowNB9T+9tqPjfGlvqk2SPdTYwPEgCT41WFdAHXJqy5c5gdwjwcZJBPdIHxAn3dKg4fBqXoLbk2A8zWq4NhW8McyShbhFlqSCUXGgUYH+a5vtQdJZ5o9oTCUqbUIlKkkZCoaXHeX4mw186bEYIBwFaComT73XwNiepJ2qmZxziQSF2UrPlm0mbpsct4tpUj+NuEEFJNj3lK7tzplI0saC/aaSAICRN/htHrUwPIGuX5isYrGlebMem1jrMC2tLWjLp1BnKdDtJiLDxoNg5hgoyIjzpTYCbAi2wj0rF4DEOZveMazoJ8v35VOUySm6lSTfNvrOwAFqDI838uHCvEpEtLJKCL5TqUHoRt4R41TNLrpZw6XkKacSCk72sdjm1BFYLjHA14ZcKulXurGiv0Ph+VBo+ROP9k5kUe4ux6A7H9+NdExHFm29wSdBXDmHykyNjW/4dxdbzQywopSR1UNINyJjcSNBQajE8YRMkE6zlvHSRrHlSzjmoEDLOpEx9LmazLmdWULTmVYaEA66alJAG5INutOnHLQI7IkgbRp0B1/vQaFGKQkwcyp07p8fnTSOKomwUc1hPWqVt94q0NkgyVEAzfLEWOlz1pTS1mc3UWMWja0zeguGuIlaSQjQkCQYt5x86aOOeWAQ3lKrARe0WJJ89JFREIJ3IVc677+NVuI7RKjllJVqu6zbeCCDHSgtDjXQrISlJAm4SbHT0o6zjrS1g5+0USZzE5QddNYjpQoIKG8xHdATIUq2t9DpEjwiIpJxTbcqIcABOWcwnqBoIt42pwOWvMzMiTPS0Gf70xxLDKfaCW0QrMCLeYMHQEk9bxQTMJxhpouLebDkIhtuSUFdiM0ECIJPz3rF4vEFaio6kkmBAudhsPCnWnyklKhJSbpPUHQjfTStu1xLB4nC5RhsM293ZVkCAIMmDc3AjXczpQYvh/Lj76c6UEN7rNh4xPvR4Vd4XkxPdKSp0/EIAAtsCbjW960OHxIsqDlAEC6kxMd0GwRG96sUvwmSFmbZg3mJKROmYigz7HB1BSEpIQoSRmINrCUpA0k6+NtKdZ4SLEELiQAmctid7Ab23rQtYpQSQhITEQYXtHcy7mLSDF/WpmGx4SAVFFpuEQQRJIKcxk3Hz60Gdw/L7hPeBTlMCwG3+Eyf3enGeXlEwomDeySU+RUkwTrNulabhhbhebvBSycqkpi4sEC8g63O+2gf/imGbOTIkXJAECJUYE2AJiYJoM03y86od1MqvAUoZSJ3Nzby3qSzyo6AM6Upm+UEmIHxEJyxP8Aar9vjKbBAQIJkBRhI3ghNz46X1qU5xppKJKiYi0Eq6efiaCgw/LBSNATN7i3Ui2tWCuApGp+tTDxpoCZidAQQbedMHjDa4gnysKBgcFbUQZFjtv50t/lph1tTbgzAiOkRunoR1pDvFG0yZTNzfr4gVHRzCgJBPemL9THQWG9qDmXNnKjmCdg95tXuOdfBX8qh/ceEbgvGFMuJUm0bV0/iOLaxKFNu5cqrHqk6gg7K3nwNcn4rwwsOqbJBi6VDRSToR50HaOFY1vEthSIB+JO6T+njT6sOkSYvpMC/lf9xWa+yTjzTeExXam7ag4ZjvIKQlIHXvJI/wBQqkxfNiy+FYchISAkIJPeiZUoG0d63kOlBu1oESAfOIpIYRFhH76bViMRzpiDZQSn3TMRIIM6223vej4FzItxSkOHMiZzEGx0ypKBImdPCetBq8Q3/Lp5fUEinYTAzEaHpOo3pGVMI++aQVAE5lFdybBIQAQQIJJ/Kah4ppC4X7UkJMgxlQQCQEhQcUkpUb+BJEUCeI4pgADW/wAI6WvFHVRicPhR3V4qQDIKClzYWJgg3zdIAE60dBijjCBPaK7s208NY+njS0cWEZVQo+JJvMzcz5+VVCnpIJv1HjETeb2BpKVaUFhiEBT5I0IBPja50HT/AHqby4lKVLWZBkiNRFidPIVTvY64InMJBmCD0/OrIccQpASEFK5mQbRBt1i5+lBet4wkKEQpQgKOg1MgiTII6eE0+y6GySMgzXJSADaIJ9fx8ao8JiSSEkkCRcCT9Te/jUxoSkqOgMH+3qaC3TxVUBKCQlJ0srpocs+dD+IqIiRG0Jg/IX6eFVSClWubS/p0qS0wIURoNPl5UEs8RVfedimx6CZNhPSKQriRMyAZ3BAVbc5YJqOhibwLH8I+t6Wts5osIE6eBt9No1oEO8UcFwpUnx0/0kwT/fypB4obqMwbwCB5Hy9dqeRw8ONpULZioGb6fy7CmH8PlmLgREzIi3Xc0EJGPJVBKvmYFosPQfKpjeLKRE7WGosf0Oka1GRhJEk2B8Pra+9WLQGUEpBB/Uj8qBlnFlYjWYOp1gwL08wIF5kzraBJ2okPDLmFk22vBB2m0RTBSVzewtfXU9DQOrxAQZJvfSPrVDzVi8ym1AyMpHrNScbwzLlJVbQgdbwb7aUl3g3cCjlMyALjcdPOgzaXiJ8aktJdjMlK4GpANulXjXAhfQEFNtR3r6kU4jl7vJkgiYi+sT+FBSreddIKlR0JMaVZ4DHdklKQqNzGaJ8tjEXjY3q9/wCHkIBSUoUSRqnS+ytRaafTy8gA9LTGp/LTwFBTe3nvEAkTvIIMRb+WfGiw+MLYUOzazQblJUpOoNzG376WmJZSgoSjMM/+KDA6mDeDVfiGnIEhMGSO8ZiAIPdjbWgz2Ikm5AvuCJ101gUdWrmDWlN8hgxedPl5UKD/2Q=="/>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8012" name="Picture 12" descr="http://cconnect.s3.amazonaws.com/wp-content/uploads/2013/08/1933-R319-Goudey-53-Babe-Ruth-yellow-250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6095" y="1700808"/>
            <a:ext cx="23812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210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Trade policy implications</a:t>
            </a:r>
            <a:endParaRPr lang="en-GB" dirty="0"/>
          </a:p>
        </p:txBody>
      </p:sp>
      <p:sp>
        <p:nvSpPr>
          <p:cNvPr id="3" name="Content Placeholder 2"/>
          <p:cNvSpPr>
            <a:spLocks noGrp="1"/>
          </p:cNvSpPr>
          <p:nvPr>
            <p:ph idx="1"/>
          </p:nvPr>
        </p:nvSpPr>
        <p:spPr/>
        <p:txBody>
          <a:bodyPr>
            <a:normAutofit/>
          </a:bodyPr>
          <a:lstStyle/>
          <a:p>
            <a:r>
              <a:rPr lang="en-GB" dirty="0" smtClean="0"/>
              <a:t>So… countries specialize and trade? And everybody wins?</a:t>
            </a:r>
          </a:p>
          <a:p>
            <a:r>
              <a:rPr lang="en-GB" dirty="0" smtClean="0"/>
              <a:t>Not so fast… Ricardo </a:t>
            </a:r>
            <a:r>
              <a:rPr lang="en-GB" dirty="0" err="1" smtClean="0"/>
              <a:t>Hausmann</a:t>
            </a:r>
            <a:r>
              <a:rPr lang="en-GB" dirty="0" smtClean="0"/>
              <a:t>, talks about </a:t>
            </a:r>
            <a:r>
              <a:rPr lang="en-GB" b="1" dirty="0" smtClean="0">
                <a:hlinkClick r:id="rId2"/>
              </a:rPr>
              <a:t>The Specialization Myth</a:t>
            </a:r>
            <a:endParaRPr lang="en-GB" b="1" dirty="0" smtClean="0"/>
          </a:p>
          <a:p>
            <a:r>
              <a:rPr lang="en-GB" dirty="0" smtClean="0"/>
              <a:t>“</a:t>
            </a:r>
            <a:r>
              <a:rPr lang="en-GB" i="1" dirty="0" smtClean="0"/>
              <a:t>In the process of development, … countries do not specialize; they diversify.”</a:t>
            </a:r>
            <a:endParaRPr lang="en-GB" i="1" dirty="0"/>
          </a:p>
        </p:txBody>
      </p:sp>
      <p:pic>
        <p:nvPicPr>
          <p:cNvPr id="3074" name="Picture 2" descr="Photo of Ricardo Hausman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4509120"/>
            <a:ext cx="2088232"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586589"/>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Trade policy implications</a:t>
            </a:r>
          </a:p>
        </p:txBody>
      </p:sp>
      <p:sp>
        <p:nvSpPr>
          <p:cNvPr id="3" name="Content Placeholder 2"/>
          <p:cNvSpPr>
            <a:spLocks noGrp="1"/>
          </p:cNvSpPr>
          <p:nvPr>
            <p:ph idx="1"/>
          </p:nvPr>
        </p:nvSpPr>
        <p:spPr/>
        <p:txBody>
          <a:bodyPr>
            <a:normAutofit fontScale="92500" lnSpcReduction="20000"/>
          </a:bodyPr>
          <a:lstStyle/>
          <a:p>
            <a:r>
              <a:rPr lang="en-GB" dirty="0" smtClean="0"/>
              <a:t>“</a:t>
            </a:r>
            <a:r>
              <a:rPr lang="en-GB" i="1" dirty="0" smtClean="0">
                <a:effectLst/>
              </a:rPr>
              <a:t>Yes, people do specialize, and they should specialize, too. Everyone benefits from each of us becoming good at different things and exchanging our knowhow with others. It is not efficient for a dentist and a lawyer, for example, to be the same person</a:t>
            </a:r>
            <a:r>
              <a:rPr lang="en-GB" dirty="0" smtClean="0">
                <a:effectLst/>
              </a:rPr>
              <a:t>.”</a:t>
            </a:r>
          </a:p>
          <a:p>
            <a:r>
              <a:rPr lang="en-GB" dirty="0" smtClean="0">
                <a:effectLst/>
              </a:rPr>
              <a:t>“</a:t>
            </a:r>
            <a:r>
              <a:rPr lang="en-GB" i="1" dirty="0" smtClean="0">
                <a:effectLst/>
              </a:rPr>
              <a:t>But specialization at the individual level actually leads to diversification at a higher level. It is precisely because individuals and firms specialize that countries diversify</a:t>
            </a:r>
            <a:r>
              <a:rPr lang="en-GB" dirty="0" smtClean="0">
                <a:effectLst/>
              </a:rPr>
              <a:t>”</a:t>
            </a:r>
            <a:r>
              <a:rPr lang="en-GB" dirty="0" smtClean="0"/>
              <a:t/>
            </a:r>
            <a:br>
              <a:rPr lang="en-GB" dirty="0" smtClean="0"/>
            </a:br>
            <a:endParaRPr lang="en-GB" dirty="0"/>
          </a:p>
        </p:txBody>
      </p:sp>
    </p:spTree>
    <p:extLst>
      <p:ext uri="{BB962C8B-B14F-4D97-AF65-F5344CB8AC3E}">
        <p14:creationId xmlns:p14="http://schemas.microsoft.com/office/powerpoint/2010/main" val="374957619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Trade policy implications</a:t>
            </a:r>
            <a:endParaRPr lang="en-GB" dirty="0"/>
          </a:p>
        </p:txBody>
      </p:sp>
      <p:sp>
        <p:nvSpPr>
          <p:cNvPr id="3" name="Content Placeholder 2"/>
          <p:cNvSpPr>
            <a:spLocks noGrp="1"/>
          </p:cNvSpPr>
          <p:nvPr>
            <p:ph idx="1"/>
          </p:nvPr>
        </p:nvSpPr>
        <p:spPr/>
        <p:txBody>
          <a:bodyPr>
            <a:normAutofit/>
          </a:bodyPr>
          <a:lstStyle/>
          <a:p>
            <a:endParaRPr lang="en-GB" i="1" dirty="0"/>
          </a:p>
        </p:txBody>
      </p:sp>
      <p:pic>
        <p:nvPicPr>
          <p:cNvPr id="4" name="Picture 2" descr="http://placemanagementandbranding.files.wordpress.com/2013/12/bildschirmfoto-2013-12-31-um-10-00-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284387"/>
            <a:ext cx="6935854" cy="5573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847919"/>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Trade policy implications</a:t>
            </a:r>
            <a:endParaRPr lang="en-GB" dirty="0"/>
          </a:p>
        </p:txBody>
      </p:sp>
      <p:sp>
        <p:nvSpPr>
          <p:cNvPr id="3" name="Content Placeholder 2"/>
          <p:cNvSpPr>
            <a:spLocks noGrp="1"/>
          </p:cNvSpPr>
          <p:nvPr>
            <p:ph idx="1"/>
          </p:nvPr>
        </p:nvSpPr>
        <p:spPr/>
        <p:txBody>
          <a:bodyPr>
            <a:normAutofit/>
          </a:bodyPr>
          <a:lstStyle/>
          <a:p>
            <a:endParaRPr lang="en-GB" i="1" dirty="0"/>
          </a:p>
        </p:txBody>
      </p:sp>
      <p:pic>
        <p:nvPicPr>
          <p:cNvPr id="2050" name="Picture 2" descr="http://www.voxeu.org/sites/default/files/image/FromAug2010/KumarFig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330" y="1427828"/>
            <a:ext cx="6984776" cy="5169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5030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Comparative advantage</a:t>
            </a:r>
            <a:endParaRPr lang="en-GB" dirty="0"/>
          </a:p>
        </p:txBody>
      </p:sp>
      <p:sp>
        <p:nvSpPr>
          <p:cNvPr id="3" name="Content Placeholder 2"/>
          <p:cNvSpPr>
            <a:spLocks noGrp="1"/>
          </p:cNvSpPr>
          <p:nvPr>
            <p:ph idx="1"/>
          </p:nvPr>
        </p:nvSpPr>
        <p:spPr/>
        <p:txBody>
          <a:bodyPr/>
          <a:lstStyle/>
          <a:p>
            <a:r>
              <a:rPr lang="en-GB" dirty="0" smtClean="0"/>
              <a:t>What about international trade?</a:t>
            </a:r>
          </a:p>
          <a:p>
            <a:r>
              <a:rPr lang="en-GB" dirty="0" smtClean="0"/>
              <a:t>David Ricardo originally proposed the concept of comparative advantage in 1817</a:t>
            </a:r>
          </a:p>
        </p:txBody>
      </p:sp>
      <p:pic>
        <p:nvPicPr>
          <p:cNvPr id="4" name="Picture 3" descr="http://www.nndb.com/people/479/000096191/david-ricardo-2-size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3331705"/>
            <a:ext cx="2592288" cy="3254761"/>
          </a:xfrm>
          <a:prstGeom prst="rect">
            <a:avLst/>
          </a:prstGeom>
          <a:noFill/>
          <a:ln>
            <a:noFill/>
          </a:ln>
        </p:spPr>
      </p:pic>
    </p:spTree>
    <p:extLst>
      <p:ext uri="{BB962C8B-B14F-4D97-AF65-F5344CB8AC3E}">
        <p14:creationId xmlns:p14="http://schemas.microsoft.com/office/powerpoint/2010/main" val="2840933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Trade policy implications</a:t>
            </a:r>
          </a:p>
        </p:txBody>
      </p:sp>
      <p:sp>
        <p:nvSpPr>
          <p:cNvPr id="3" name="Content Placeholder 2"/>
          <p:cNvSpPr>
            <a:spLocks noGrp="1"/>
          </p:cNvSpPr>
          <p:nvPr>
            <p:ph idx="1"/>
          </p:nvPr>
        </p:nvSpPr>
        <p:spPr/>
        <p:txBody>
          <a:bodyPr>
            <a:normAutofit/>
          </a:bodyPr>
          <a:lstStyle/>
          <a:p>
            <a:r>
              <a:rPr lang="en-GB" dirty="0" smtClean="0"/>
              <a:t>Recap:</a:t>
            </a:r>
          </a:p>
          <a:p>
            <a:pPr lvl="1"/>
            <a:r>
              <a:rPr lang="en-GB" dirty="0" smtClean="0"/>
              <a:t>Applying the theory of comparative advantage to policy advice is not as easy as “countries should specialize”</a:t>
            </a:r>
            <a:br>
              <a:rPr lang="en-GB" dirty="0" smtClean="0"/>
            </a:br>
            <a:endParaRPr lang="en-GB" dirty="0"/>
          </a:p>
        </p:txBody>
      </p:sp>
    </p:spTree>
    <p:extLst>
      <p:ext uri="{BB962C8B-B14F-4D97-AF65-F5344CB8AC3E}">
        <p14:creationId xmlns:p14="http://schemas.microsoft.com/office/powerpoint/2010/main" val="730093417"/>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Bonus material</a:t>
            </a:r>
            <a:endParaRPr lang="en-GB" dirty="0"/>
          </a:p>
        </p:txBody>
      </p:sp>
      <p:sp>
        <p:nvSpPr>
          <p:cNvPr id="3" name="Content Placeholder 2"/>
          <p:cNvSpPr>
            <a:spLocks noGrp="1"/>
          </p:cNvSpPr>
          <p:nvPr>
            <p:ph idx="1"/>
          </p:nvPr>
        </p:nvSpPr>
        <p:spPr/>
        <p:txBody>
          <a:bodyPr/>
          <a:lstStyle/>
          <a:p>
            <a:r>
              <a:rPr lang="en-GB" dirty="0" smtClean="0"/>
              <a:t>More ways of looking at gains from trade</a:t>
            </a:r>
            <a:endParaRPr lang="en-GB" dirty="0"/>
          </a:p>
        </p:txBody>
      </p:sp>
    </p:spTree>
    <p:extLst>
      <p:ext uri="{BB962C8B-B14F-4D97-AF65-F5344CB8AC3E}">
        <p14:creationId xmlns:p14="http://schemas.microsoft.com/office/powerpoint/2010/main" val="2625128883"/>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t>The Iowa car crop</a:t>
            </a:r>
          </a:p>
        </p:txBody>
      </p:sp>
      <p:sp>
        <p:nvSpPr>
          <p:cNvPr id="3" name="Content Placeholder 2"/>
          <p:cNvSpPr>
            <a:spLocks noGrp="1"/>
          </p:cNvSpPr>
          <p:nvPr>
            <p:ph idx="1"/>
          </p:nvPr>
        </p:nvSpPr>
        <p:spPr/>
        <p:txBody>
          <a:bodyPr>
            <a:normAutofit/>
          </a:bodyPr>
          <a:lstStyle/>
          <a:p>
            <a:r>
              <a:rPr lang="en-GB" dirty="0"/>
              <a:t>David </a:t>
            </a:r>
            <a:r>
              <a:rPr lang="en-GB" dirty="0" smtClean="0"/>
              <a:t>Friedman suggested there </a:t>
            </a:r>
            <a:r>
              <a:rPr lang="en-GB" dirty="0"/>
              <a:t>are two technologies for producing </a:t>
            </a:r>
            <a:r>
              <a:rPr lang="en-GB" dirty="0" smtClean="0"/>
              <a:t>cars in America </a:t>
            </a:r>
          </a:p>
          <a:p>
            <a:pPr lvl="1"/>
            <a:r>
              <a:rPr lang="en-GB" dirty="0" smtClean="0"/>
              <a:t>1. manufacture </a:t>
            </a:r>
            <a:r>
              <a:rPr lang="en-GB" dirty="0"/>
              <a:t>them in </a:t>
            </a:r>
            <a:r>
              <a:rPr lang="en-GB" dirty="0" smtClean="0"/>
              <a:t>Detroit </a:t>
            </a:r>
          </a:p>
        </p:txBody>
      </p:sp>
      <p:pic>
        <p:nvPicPr>
          <p:cNvPr id="24580" name="Picture 4" descr="http://graphics8.nytimes.com/images/2013/07/16/business/Plant2/Plant2-article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617303"/>
            <a:ext cx="4196677" cy="2650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112067"/>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t>The Iowa car crop</a:t>
            </a:r>
          </a:p>
        </p:txBody>
      </p:sp>
      <p:sp>
        <p:nvSpPr>
          <p:cNvPr id="3" name="Content Placeholder 2"/>
          <p:cNvSpPr>
            <a:spLocks noGrp="1"/>
          </p:cNvSpPr>
          <p:nvPr>
            <p:ph idx="1"/>
          </p:nvPr>
        </p:nvSpPr>
        <p:spPr/>
        <p:txBody>
          <a:bodyPr>
            <a:normAutofit/>
          </a:bodyPr>
          <a:lstStyle/>
          <a:p>
            <a:r>
              <a:rPr lang="en-GB" dirty="0"/>
              <a:t>David </a:t>
            </a:r>
            <a:r>
              <a:rPr lang="en-GB" dirty="0" smtClean="0"/>
              <a:t>Friedman suggested there </a:t>
            </a:r>
            <a:r>
              <a:rPr lang="en-GB" dirty="0"/>
              <a:t>are two technologies for producing </a:t>
            </a:r>
            <a:r>
              <a:rPr lang="en-GB" dirty="0" smtClean="0"/>
              <a:t>cars in America </a:t>
            </a:r>
          </a:p>
          <a:p>
            <a:pPr lvl="1"/>
            <a:r>
              <a:rPr lang="en-GB" dirty="0" smtClean="0"/>
              <a:t>1. manufacture </a:t>
            </a:r>
            <a:r>
              <a:rPr lang="en-GB" dirty="0"/>
              <a:t>them in </a:t>
            </a:r>
            <a:r>
              <a:rPr lang="en-GB" dirty="0" smtClean="0"/>
              <a:t>Detroit </a:t>
            </a:r>
          </a:p>
          <a:p>
            <a:pPr lvl="1"/>
            <a:r>
              <a:rPr lang="en-GB" dirty="0" smtClean="0"/>
              <a:t>2. grow </a:t>
            </a:r>
            <a:r>
              <a:rPr lang="en-GB" dirty="0"/>
              <a:t>them in </a:t>
            </a:r>
            <a:r>
              <a:rPr lang="en-GB" dirty="0" smtClean="0"/>
              <a:t>Iowa</a:t>
            </a:r>
          </a:p>
        </p:txBody>
      </p:sp>
      <p:pic>
        <p:nvPicPr>
          <p:cNvPr id="5" name="Picture 2" descr="http://www.swifteconomics.com/wp-content/uploads/2011/02/Iowa-Car-Cr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3836430"/>
            <a:ext cx="3936437" cy="29523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upload.wikimedia.org/wikipedia/commons/thumb/5/57/Iowa_in_United_States.svg/2000px-Iowa_in_United_State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861048"/>
            <a:ext cx="4693366" cy="2905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52575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t>The Iowa car crop</a:t>
            </a:r>
          </a:p>
        </p:txBody>
      </p:sp>
      <p:sp>
        <p:nvSpPr>
          <p:cNvPr id="3" name="Content Placeholder 2"/>
          <p:cNvSpPr>
            <a:spLocks noGrp="1"/>
          </p:cNvSpPr>
          <p:nvPr>
            <p:ph idx="1"/>
          </p:nvPr>
        </p:nvSpPr>
        <p:spPr/>
        <p:txBody>
          <a:bodyPr>
            <a:normAutofit/>
          </a:bodyPr>
          <a:lstStyle/>
          <a:p>
            <a:r>
              <a:rPr lang="en-GB" dirty="0" smtClean="0"/>
              <a:t>“First </a:t>
            </a:r>
            <a:r>
              <a:rPr lang="en-GB" dirty="0"/>
              <a:t>you plant seeds, which are the raw material from which automobiles are constructed. You wait a few months until wheat appears. Then you harvest the wheat, load it onto ships, and sail the ships eastward into the Pacific Ocean. After a few months, the ships reappear with Toyotas on them</a:t>
            </a:r>
            <a:r>
              <a:rPr lang="en-GB" dirty="0" smtClean="0"/>
              <a:t>.”</a:t>
            </a:r>
          </a:p>
        </p:txBody>
      </p:sp>
    </p:spTree>
    <p:extLst>
      <p:ext uri="{BB962C8B-B14F-4D97-AF65-F5344CB8AC3E}">
        <p14:creationId xmlns:p14="http://schemas.microsoft.com/office/powerpoint/2010/main" val="4231887832"/>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t>The Iowa car crop</a:t>
            </a:r>
          </a:p>
        </p:txBody>
      </p:sp>
      <p:sp>
        <p:nvSpPr>
          <p:cNvPr id="3" name="Content Placeholder 2"/>
          <p:cNvSpPr>
            <a:spLocks noGrp="1"/>
          </p:cNvSpPr>
          <p:nvPr>
            <p:ph idx="1"/>
          </p:nvPr>
        </p:nvSpPr>
        <p:spPr/>
        <p:txBody>
          <a:bodyPr>
            <a:normAutofit/>
          </a:bodyPr>
          <a:lstStyle/>
          <a:p>
            <a:r>
              <a:rPr lang="en-GB" dirty="0" smtClean="0"/>
              <a:t>International </a:t>
            </a:r>
            <a:r>
              <a:rPr lang="en-GB" dirty="0"/>
              <a:t>trade is nothing but a form of </a:t>
            </a:r>
            <a:r>
              <a:rPr lang="en-GB" dirty="0" smtClean="0"/>
              <a:t>technology</a:t>
            </a:r>
          </a:p>
          <a:p>
            <a:r>
              <a:rPr lang="en-GB" dirty="0" smtClean="0"/>
              <a:t>To analyse </a:t>
            </a:r>
            <a:r>
              <a:rPr lang="en-GB" dirty="0"/>
              <a:t>trade policies, we might as well assume that Japan is a giant machine with mysterious inner workings that convert wheat into </a:t>
            </a:r>
            <a:r>
              <a:rPr lang="en-GB" dirty="0" smtClean="0"/>
              <a:t>cars</a:t>
            </a:r>
            <a:endParaRPr lang="en-GB" dirty="0"/>
          </a:p>
        </p:txBody>
      </p:sp>
      <p:pic>
        <p:nvPicPr>
          <p:cNvPr id="23556" name="Picture 4" descr="http://www.ronainnes.co.uk/images/conka_mach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4293096"/>
            <a:ext cx="3595963" cy="2199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528927"/>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Trade as </a:t>
            </a:r>
            <a:r>
              <a:rPr lang="en-GB" dirty="0" smtClean="0"/>
              <a:t>technological progress</a:t>
            </a:r>
            <a:endParaRPr lang="en-GB" dirty="0"/>
          </a:p>
        </p:txBody>
      </p:sp>
      <p:sp>
        <p:nvSpPr>
          <p:cNvPr id="3" name="Content Placeholder 2"/>
          <p:cNvSpPr>
            <a:spLocks noGrp="1"/>
          </p:cNvSpPr>
          <p:nvPr>
            <p:ph idx="1"/>
          </p:nvPr>
        </p:nvSpPr>
        <p:spPr/>
        <p:txBody>
          <a:bodyPr>
            <a:normAutofit lnSpcReduction="10000"/>
          </a:bodyPr>
          <a:lstStyle/>
          <a:p>
            <a:r>
              <a:rPr lang="en-GB" dirty="0" smtClean="0">
                <a:sym typeface="Wingdings" panose="05000000000000000000" pitchFamily="2" charset="2"/>
              </a:rPr>
              <a:t>This idea is actually older than Ricardo's</a:t>
            </a:r>
          </a:p>
          <a:p>
            <a:r>
              <a:rPr lang="en-GB" dirty="0" smtClean="0">
                <a:sym typeface="Wingdings" panose="05000000000000000000" pitchFamily="2" charset="2"/>
              </a:rPr>
              <a:t>The </a:t>
            </a:r>
            <a:r>
              <a:rPr lang="en-GB" dirty="0">
                <a:sym typeface="Wingdings" panose="05000000000000000000" pitchFamily="2" charset="2"/>
              </a:rPr>
              <a:t>term free trade </a:t>
            </a:r>
            <a:r>
              <a:rPr lang="en-GB" dirty="0" smtClean="0">
                <a:sym typeface="Wingdings" panose="05000000000000000000" pitchFamily="2" charset="2"/>
              </a:rPr>
              <a:t>applied </a:t>
            </a:r>
            <a:r>
              <a:rPr lang="en-GB" dirty="0">
                <a:sym typeface="Wingdings" panose="05000000000000000000" pitchFamily="2" charset="2"/>
              </a:rPr>
              <a:t>to </a:t>
            </a:r>
            <a:r>
              <a:rPr lang="en-GB" dirty="0" smtClean="0">
                <a:sym typeface="Wingdings" panose="05000000000000000000" pitchFamily="2" charset="2"/>
              </a:rPr>
              <a:t>international policy </a:t>
            </a:r>
            <a:r>
              <a:rPr lang="en-GB" dirty="0">
                <a:sym typeface="Wingdings" panose="05000000000000000000" pitchFamily="2" charset="2"/>
              </a:rPr>
              <a:t>came in the mid-1690s when the East India Company began shipping huge quantities of cotton </a:t>
            </a:r>
            <a:r>
              <a:rPr lang="en-GB" dirty="0" smtClean="0">
                <a:sym typeface="Wingdings" panose="05000000000000000000" pitchFamily="2" charset="2"/>
              </a:rPr>
              <a:t>from </a:t>
            </a:r>
            <a:r>
              <a:rPr lang="en-GB" dirty="0">
                <a:sym typeface="Wingdings" panose="05000000000000000000" pitchFamily="2" charset="2"/>
              </a:rPr>
              <a:t>India to </a:t>
            </a:r>
            <a:r>
              <a:rPr lang="en-GB" dirty="0" smtClean="0">
                <a:sym typeface="Wingdings" panose="05000000000000000000" pitchFamily="2" charset="2"/>
              </a:rPr>
              <a:t>England </a:t>
            </a:r>
          </a:p>
          <a:p>
            <a:r>
              <a:rPr lang="en-GB" dirty="0" smtClean="0">
                <a:sym typeface="Wingdings" panose="05000000000000000000" pitchFamily="2" charset="2"/>
              </a:rPr>
              <a:t>These </a:t>
            </a:r>
            <a:r>
              <a:rPr lang="en-GB" dirty="0">
                <a:sym typeface="Wingdings" panose="05000000000000000000" pitchFamily="2" charset="2"/>
              </a:rPr>
              <a:t>imports adversely affected domestic production of cotton goods, sparking a clamour for restrictions on </a:t>
            </a:r>
            <a:r>
              <a:rPr lang="en-GB" dirty="0" smtClean="0">
                <a:sym typeface="Wingdings" panose="05000000000000000000" pitchFamily="2" charset="2"/>
              </a:rPr>
              <a:t>imports </a:t>
            </a:r>
            <a:r>
              <a:rPr lang="en-GB" dirty="0">
                <a:sym typeface="Wingdings" panose="05000000000000000000" pitchFamily="2" charset="2"/>
              </a:rPr>
              <a:t>and triggering the first real debate in </a:t>
            </a:r>
            <a:r>
              <a:rPr lang="en-GB" dirty="0" smtClean="0">
                <a:sym typeface="Wingdings" panose="05000000000000000000" pitchFamily="2" charset="2"/>
              </a:rPr>
              <a:t>England</a:t>
            </a:r>
          </a:p>
        </p:txBody>
      </p:sp>
      <p:pic>
        <p:nvPicPr>
          <p:cNvPr id="14338" name="Picture 2" descr="http://bhoffert.faculty.noctrl.edu/HST165/EastIndiaCompan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9824" y="5301208"/>
            <a:ext cx="1584176" cy="1407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373735"/>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Trade as technological </a:t>
            </a:r>
            <a:r>
              <a:rPr lang="en-GB" dirty="0" smtClean="0"/>
              <a:t>progress</a:t>
            </a:r>
            <a:endParaRPr lang="en-GB" dirty="0"/>
          </a:p>
        </p:txBody>
      </p:sp>
      <p:sp>
        <p:nvSpPr>
          <p:cNvPr id="3" name="Content Placeholder 2"/>
          <p:cNvSpPr>
            <a:spLocks noGrp="1"/>
          </p:cNvSpPr>
          <p:nvPr>
            <p:ph sz="half" idx="1"/>
          </p:nvPr>
        </p:nvSpPr>
        <p:spPr/>
        <p:txBody>
          <a:bodyPr>
            <a:normAutofit fontScale="92500" lnSpcReduction="10000"/>
          </a:bodyPr>
          <a:lstStyle/>
          <a:p>
            <a:r>
              <a:rPr lang="en-GB" dirty="0"/>
              <a:t>Henry </a:t>
            </a:r>
            <a:r>
              <a:rPr lang="en-GB" dirty="0" smtClean="0"/>
              <a:t>Martyn’s “</a:t>
            </a:r>
            <a:r>
              <a:rPr lang="en-GB" i="1" dirty="0"/>
              <a:t>Considerations upon the East-India trade</a:t>
            </a:r>
            <a:r>
              <a:rPr lang="en-GB" dirty="0"/>
              <a:t>” (1701)</a:t>
            </a:r>
          </a:p>
          <a:p>
            <a:r>
              <a:rPr lang="en-GB" dirty="0"/>
              <a:t>He might have proposed, way before Ricardo, </a:t>
            </a:r>
            <a:r>
              <a:rPr lang="en-GB" dirty="0">
                <a:sym typeface="Wingdings" panose="05000000000000000000" pitchFamily="2" charset="2"/>
              </a:rPr>
              <a:t>the killer argument for free trade</a:t>
            </a:r>
          </a:p>
          <a:p>
            <a:r>
              <a:rPr lang="en-GB" dirty="0" smtClean="0"/>
              <a:t>Take the sawmill</a:t>
            </a:r>
          </a:p>
          <a:p>
            <a:r>
              <a:rPr lang="en-GB" dirty="0" smtClean="0"/>
              <a:t>It allows 2 men to do the work of 30 in the same amount of time</a:t>
            </a:r>
            <a:endParaRPr lang="en-GB" dirty="0"/>
          </a:p>
        </p:txBody>
      </p:sp>
      <p:sp>
        <p:nvSpPr>
          <p:cNvPr id="4" name="Content Placeholder 3"/>
          <p:cNvSpPr>
            <a:spLocks noGrp="1"/>
          </p:cNvSpPr>
          <p:nvPr>
            <p:ph sz="half" idx="2"/>
          </p:nvPr>
        </p:nvSpPr>
        <p:spPr/>
        <p:txBody>
          <a:bodyPr>
            <a:normAutofit fontScale="92500" lnSpcReduction="10000"/>
          </a:bodyPr>
          <a:lstStyle/>
          <a:p>
            <a:endParaRPr lang="en-GB"/>
          </a:p>
        </p:txBody>
      </p:sp>
      <p:pic>
        <p:nvPicPr>
          <p:cNvPr id="13314" name="Picture 2" descr="http://etc.usf.edu/clipart/19500/19594/saw_mill_19594_m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772816"/>
            <a:ext cx="3456384" cy="3668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223943"/>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Trade as technological </a:t>
            </a:r>
            <a:r>
              <a:rPr lang="en-GB" dirty="0" smtClean="0"/>
              <a:t>progress</a:t>
            </a:r>
            <a:endParaRPr lang="en-GB" dirty="0"/>
          </a:p>
        </p:txBody>
      </p:sp>
      <p:sp>
        <p:nvSpPr>
          <p:cNvPr id="3" name="Content Placeholder 2"/>
          <p:cNvSpPr>
            <a:spLocks noGrp="1"/>
          </p:cNvSpPr>
          <p:nvPr>
            <p:ph sz="half" idx="1"/>
          </p:nvPr>
        </p:nvSpPr>
        <p:spPr/>
        <p:txBody>
          <a:bodyPr/>
          <a:lstStyle/>
          <a:p>
            <a:r>
              <a:rPr lang="en-GB" dirty="0" smtClean="0"/>
              <a:t>Take the barge on a river</a:t>
            </a:r>
          </a:p>
          <a:p>
            <a:r>
              <a:rPr lang="en-GB" dirty="0" smtClean="0"/>
              <a:t>It allows 5 men to carry as much freight as 100 horses and men on land</a:t>
            </a:r>
            <a:endParaRPr lang="en-GB" dirty="0"/>
          </a:p>
        </p:txBody>
      </p:sp>
      <p:sp>
        <p:nvSpPr>
          <p:cNvPr id="4" name="Content Placeholder 3"/>
          <p:cNvSpPr>
            <a:spLocks noGrp="1"/>
          </p:cNvSpPr>
          <p:nvPr>
            <p:ph sz="half" idx="2"/>
          </p:nvPr>
        </p:nvSpPr>
        <p:spPr/>
        <p:txBody>
          <a:bodyPr/>
          <a:lstStyle/>
          <a:p>
            <a:endParaRPr lang="en-GB"/>
          </a:p>
        </p:txBody>
      </p:sp>
      <p:pic>
        <p:nvPicPr>
          <p:cNvPr id="13316" name="Picture 4" descr="http://www.tate.org.uk/art/images/work/T/T06/T06379_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1556792"/>
            <a:ext cx="4306716"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482975"/>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Trade as technological </a:t>
            </a:r>
            <a:r>
              <a:rPr lang="en-GB" dirty="0" smtClean="0"/>
              <a:t>progress</a:t>
            </a:r>
            <a:endParaRPr lang="en-GB" dirty="0"/>
          </a:p>
        </p:txBody>
      </p:sp>
      <p:sp>
        <p:nvSpPr>
          <p:cNvPr id="3" name="Content Placeholder 2"/>
          <p:cNvSpPr>
            <a:spLocks noGrp="1"/>
          </p:cNvSpPr>
          <p:nvPr>
            <p:ph idx="1"/>
          </p:nvPr>
        </p:nvSpPr>
        <p:spPr/>
        <p:txBody>
          <a:bodyPr/>
          <a:lstStyle/>
          <a:p>
            <a:r>
              <a:rPr lang="en-GB" dirty="0" smtClean="0"/>
              <a:t>If we neglect the sawmill and the river, we’d put many more men to work</a:t>
            </a:r>
          </a:p>
          <a:p>
            <a:r>
              <a:rPr lang="en-GB" dirty="0" smtClean="0"/>
              <a:t>But wouldn’t that be a waste of </a:t>
            </a:r>
            <a:r>
              <a:rPr lang="en-GB" dirty="0" err="1" smtClean="0"/>
              <a:t>labor</a:t>
            </a:r>
            <a:r>
              <a:rPr lang="en-GB" dirty="0" smtClean="0"/>
              <a:t>?</a:t>
            </a:r>
          </a:p>
          <a:p>
            <a:pPr lvl="1"/>
            <a:r>
              <a:rPr lang="en-GB" i="1" dirty="0"/>
              <a:t>Does England gain from having people employed so uselessly</a:t>
            </a:r>
            <a:r>
              <a:rPr lang="en-GB" i="1" dirty="0" smtClean="0"/>
              <a:t>?</a:t>
            </a:r>
            <a:endParaRPr lang="en-GB" dirty="0" smtClean="0"/>
          </a:p>
          <a:p>
            <a:endParaRPr lang="en-GB" dirty="0"/>
          </a:p>
        </p:txBody>
      </p:sp>
    </p:spTree>
    <p:extLst>
      <p:ext uri="{BB962C8B-B14F-4D97-AF65-F5344CB8AC3E}">
        <p14:creationId xmlns:p14="http://schemas.microsoft.com/office/powerpoint/2010/main" val="2786420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Comparative advantage</a:t>
            </a:r>
            <a:endParaRPr lang="en-GB" dirty="0"/>
          </a:p>
        </p:txBody>
      </p:sp>
      <p:sp>
        <p:nvSpPr>
          <p:cNvPr id="3" name="Content Placeholder 2"/>
          <p:cNvSpPr>
            <a:spLocks noGrp="1"/>
          </p:cNvSpPr>
          <p:nvPr>
            <p:ph idx="1"/>
          </p:nvPr>
        </p:nvSpPr>
        <p:spPr/>
        <p:txBody>
          <a:bodyPr>
            <a:normAutofit/>
          </a:bodyPr>
          <a:lstStyle/>
          <a:p>
            <a:r>
              <a:rPr lang="en-GB" dirty="0" smtClean="0"/>
              <a:t>He was a financial market speculator who amassed a fortune and then bought a seat in the UK Parliament to argue against protectionism</a:t>
            </a:r>
          </a:p>
          <a:p>
            <a:endParaRPr lang="en-GB" dirty="0" smtClean="0"/>
          </a:p>
          <a:p>
            <a:endParaRPr lang="en-GB" dirty="0" smtClean="0"/>
          </a:p>
          <a:p>
            <a:endParaRPr lang="en-GB" dirty="0" smtClean="0"/>
          </a:p>
          <a:p>
            <a:endParaRPr lang="en-GB" dirty="0"/>
          </a:p>
        </p:txBody>
      </p:sp>
      <p:pic>
        <p:nvPicPr>
          <p:cNvPr id="6146" name="Picture 2" descr="http://upload.wikimedia.org/wikipedia/commons/8/89/House_of_Commons_Microco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3356992"/>
            <a:ext cx="4603187"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981919"/>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Trade as technological </a:t>
            </a:r>
            <a:r>
              <a:rPr lang="en-GB" dirty="0" smtClean="0"/>
              <a:t>progress</a:t>
            </a:r>
            <a:endParaRPr lang="en-GB" dirty="0"/>
          </a:p>
        </p:txBody>
      </p:sp>
      <p:sp>
        <p:nvSpPr>
          <p:cNvPr id="3" name="Content Placeholder 2"/>
          <p:cNvSpPr>
            <a:spLocks noGrp="1"/>
          </p:cNvSpPr>
          <p:nvPr>
            <p:ph idx="1"/>
          </p:nvPr>
        </p:nvSpPr>
        <p:spPr/>
        <p:txBody>
          <a:bodyPr/>
          <a:lstStyle/>
          <a:p>
            <a:r>
              <a:rPr lang="en-GB" dirty="0" smtClean="0"/>
              <a:t>The clincher:</a:t>
            </a:r>
          </a:p>
          <a:p>
            <a:pPr lvl="1"/>
            <a:r>
              <a:rPr lang="en-GB" dirty="0" smtClean="0"/>
              <a:t>Wouldn’t it be a similar waste to employ workers in England if the textiles can be obtained from India by putting fewer people to work?</a:t>
            </a:r>
          </a:p>
          <a:p>
            <a:r>
              <a:rPr lang="en-GB" dirty="0" smtClean="0"/>
              <a:t>If, by trading, we can obtain the same quantity of textile by working less, trade can be thought of as a technology</a:t>
            </a:r>
            <a:endParaRPr lang="en-GB" dirty="0"/>
          </a:p>
        </p:txBody>
      </p:sp>
    </p:spTree>
    <p:extLst>
      <p:ext uri="{BB962C8B-B14F-4D97-AF65-F5344CB8AC3E}">
        <p14:creationId xmlns:p14="http://schemas.microsoft.com/office/powerpoint/2010/main" val="2985146399"/>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Trade as technological </a:t>
            </a:r>
            <a:r>
              <a:rPr lang="en-GB" dirty="0" smtClean="0"/>
              <a:t>progress</a:t>
            </a:r>
            <a:endParaRPr lang="en-GB" dirty="0"/>
          </a:p>
        </p:txBody>
      </p:sp>
      <p:sp>
        <p:nvSpPr>
          <p:cNvPr id="3" name="Content Placeholder 2"/>
          <p:cNvSpPr>
            <a:spLocks noGrp="1"/>
          </p:cNvSpPr>
          <p:nvPr>
            <p:ph idx="1"/>
          </p:nvPr>
        </p:nvSpPr>
        <p:spPr/>
        <p:txBody>
          <a:bodyPr/>
          <a:lstStyle/>
          <a:p>
            <a:r>
              <a:rPr lang="en-GB" dirty="0" smtClean="0"/>
              <a:t>It would be silly to deny the nation of sawmills and barges</a:t>
            </a:r>
          </a:p>
          <a:p>
            <a:r>
              <a:rPr lang="en-GB" dirty="0" smtClean="0"/>
              <a:t>Isn’t it equally silly to deny the nation of cheap imports from India?</a:t>
            </a:r>
            <a:endParaRPr lang="en-GB" dirty="0"/>
          </a:p>
        </p:txBody>
      </p:sp>
    </p:spTree>
    <p:extLst>
      <p:ext uri="{BB962C8B-B14F-4D97-AF65-F5344CB8AC3E}">
        <p14:creationId xmlns:p14="http://schemas.microsoft.com/office/powerpoint/2010/main" val="2736109315"/>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Trade as technological progress</a:t>
            </a:r>
          </a:p>
        </p:txBody>
      </p:sp>
      <p:sp>
        <p:nvSpPr>
          <p:cNvPr id="3" name="Content Placeholder 2"/>
          <p:cNvSpPr>
            <a:spLocks noGrp="1"/>
          </p:cNvSpPr>
          <p:nvPr>
            <p:ph sz="half" idx="1"/>
          </p:nvPr>
        </p:nvSpPr>
        <p:spPr/>
        <p:txBody>
          <a:bodyPr/>
          <a:lstStyle/>
          <a:p>
            <a:r>
              <a:rPr lang="en-GB" dirty="0" smtClean="0"/>
              <a:t>The anecdote is taken from “The Globalization Paradox”</a:t>
            </a:r>
            <a:endParaRPr lang="en-GB" dirty="0"/>
          </a:p>
        </p:txBody>
      </p:sp>
      <p:sp>
        <p:nvSpPr>
          <p:cNvPr id="5" name="Content Placeholder 4"/>
          <p:cNvSpPr>
            <a:spLocks noGrp="1"/>
          </p:cNvSpPr>
          <p:nvPr>
            <p:ph sz="half" idx="2"/>
          </p:nvPr>
        </p:nvSpPr>
        <p:spPr/>
        <p:txBody>
          <a:bodyPr/>
          <a:lstStyle/>
          <a:p>
            <a:endParaRPr lang="en-GB" dirty="0"/>
          </a:p>
        </p:txBody>
      </p:sp>
      <p:pic>
        <p:nvPicPr>
          <p:cNvPr id="15362" name="Picture 2" descr="http://images.betterworldbooks.com/039/The-Globalization-Paradox-Rodrik-Dani-97803930716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196752"/>
            <a:ext cx="3600400" cy="5393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340830"/>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Recap</a:t>
            </a:r>
            <a:endParaRPr lang="en-GB" dirty="0"/>
          </a:p>
        </p:txBody>
      </p:sp>
      <p:sp>
        <p:nvSpPr>
          <p:cNvPr id="5" name="Content Placeholder 4"/>
          <p:cNvSpPr>
            <a:spLocks noGrp="1"/>
          </p:cNvSpPr>
          <p:nvPr>
            <p:ph idx="1"/>
          </p:nvPr>
        </p:nvSpPr>
        <p:spPr/>
        <p:txBody>
          <a:bodyPr/>
          <a:lstStyle/>
          <a:p>
            <a:r>
              <a:rPr lang="en-GB" dirty="0" smtClean="0"/>
              <a:t>A powerful argument for free trade is that it can be simply thought of as a technology and hence it’d be silly to do without it</a:t>
            </a:r>
            <a:endParaRPr lang="en-GB" dirty="0"/>
          </a:p>
        </p:txBody>
      </p:sp>
    </p:spTree>
    <p:extLst>
      <p:ext uri="{BB962C8B-B14F-4D97-AF65-F5344CB8AC3E}">
        <p14:creationId xmlns:p14="http://schemas.microsoft.com/office/powerpoint/2010/main" val="4112271507"/>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normAutofit/>
          </a:bodyPr>
          <a:lstStyle/>
          <a:p>
            <a:pPr fontAlgn="base"/>
            <a:r>
              <a:rPr lang="en-GB" dirty="0">
                <a:hlinkClick r:id="rId2"/>
              </a:rPr>
              <a:t>RICARDO'S DIFFICULT </a:t>
            </a:r>
            <a:r>
              <a:rPr lang="en-GB" dirty="0" smtClean="0">
                <a:hlinkClick r:id="rId2"/>
              </a:rPr>
              <a:t>IDEA </a:t>
            </a:r>
            <a:r>
              <a:rPr lang="en-GB" dirty="0" smtClean="0"/>
              <a:t>(1996) by Paul Krugman</a:t>
            </a:r>
          </a:p>
          <a:p>
            <a:pPr fontAlgn="base"/>
            <a:r>
              <a:rPr lang="en-GB" dirty="0" smtClean="0"/>
              <a:t>“Ricardo's </a:t>
            </a:r>
            <a:r>
              <a:rPr lang="en-GB" dirty="0"/>
              <a:t>idea is truly, madly, deeply difficult. But it is also utterly true, immensely sophisticated -- and extremely relevant to the modern </a:t>
            </a:r>
            <a:r>
              <a:rPr lang="en-GB" dirty="0" smtClean="0"/>
              <a:t>world.”</a:t>
            </a:r>
            <a:r>
              <a:rPr lang="en-GB" dirty="0"/>
              <a:t/>
            </a:r>
            <a:br>
              <a:rPr lang="en-GB" dirty="0"/>
            </a:br>
            <a:endParaRPr lang="en-GB" dirty="0"/>
          </a:p>
        </p:txBody>
      </p:sp>
    </p:spTree>
    <p:extLst>
      <p:ext uri="{BB962C8B-B14F-4D97-AF65-F5344CB8AC3E}">
        <p14:creationId xmlns:p14="http://schemas.microsoft.com/office/powerpoint/2010/main" val="13983752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Comparative advantage</a:t>
            </a:r>
            <a:endParaRPr lang="en-GB" dirty="0"/>
          </a:p>
        </p:txBody>
      </p:sp>
      <p:sp>
        <p:nvSpPr>
          <p:cNvPr id="3" name="Content Placeholder 2"/>
          <p:cNvSpPr>
            <a:spLocks noGrp="1"/>
          </p:cNvSpPr>
          <p:nvPr>
            <p:ph idx="1"/>
          </p:nvPr>
        </p:nvSpPr>
        <p:spPr/>
        <p:txBody>
          <a:bodyPr>
            <a:normAutofit/>
          </a:bodyPr>
          <a:lstStyle/>
          <a:p>
            <a:r>
              <a:rPr lang="en-GB" dirty="0" smtClean="0"/>
              <a:t>He believed that the British "Corn Laws"—tariffs on agricultural products, were a terrible thing for Britain</a:t>
            </a:r>
          </a:p>
          <a:p>
            <a:r>
              <a:rPr lang="en-GB" dirty="0" smtClean="0"/>
              <a:t>He advocated free trade and the repeal of the Corn Laws</a:t>
            </a:r>
          </a:p>
          <a:p>
            <a:pPr lvl="1"/>
            <a:r>
              <a:rPr lang="en-GB" dirty="0" smtClean="0"/>
              <a:t>(the fight against the Corn Laws also gave rise to The Economist magazine in 1843)</a:t>
            </a:r>
          </a:p>
          <a:p>
            <a:endParaRPr lang="en-GB" dirty="0"/>
          </a:p>
        </p:txBody>
      </p:sp>
    </p:spTree>
    <p:extLst>
      <p:ext uri="{BB962C8B-B14F-4D97-AF65-F5344CB8AC3E}">
        <p14:creationId xmlns:p14="http://schemas.microsoft.com/office/powerpoint/2010/main" val="28891581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Comparative advantage</a:t>
            </a:r>
            <a:endParaRPr lang="en-GB" dirty="0"/>
          </a:p>
        </p:txBody>
      </p:sp>
      <p:sp>
        <p:nvSpPr>
          <p:cNvPr id="3" name="Content Placeholder 2"/>
          <p:cNvSpPr>
            <a:spLocks noGrp="1"/>
          </p:cNvSpPr>
          <p:nvPr>
            <p:ph idx="1"/>
          </p:nvPr>
        </p:nvSpPr>
        <p:spPr/>
        <p:txBody>
          <a:bodyPr>
            <a:normAutofit/>
          </a:bodyPr>
          <a:lstStyle/>
          <a:p>
            <a:r>
              <a:rPr lang="en-GB" dirty="0" smtClean="0"/>
              <a:t>How did he make his case for free trade?</a:t>
            </a:r>
          </a:p>
          <a:p>
            <a:r>
              <a:rPr lang="en-GB" dirty="0" smtClean="0"/>
              <a:t>Ricardo attempted to prove, using a simple numerical example, that international trade is always beneficial</a:t>
            </a:r>
          </a:p>
          <a:p>
            <a:pPr lvl="2"/>
            <a:r>
              <a:rPr lang="en-GB" b="1" dirty="0" smtClean="0"/>
              <a:t>The </a:t>
            </a:r>
            <a:r>
              <a:rPr lang="en-GB" b="1" dirty="0" err="1" smtClean="0"/>
              <a:t>Ricardian</a:t>
            </a:r>
            <a:r>
              <a:rPr lang="en-GB" b="1" dirty="0" smtClean="0"/>
              <a:t> model of trade</a:t>
            </a:r>
          </a:p>
        </p:txBody>
      </p:sp>
      <p:sp>
        <p:nvSpPr>
          <p:cNvPr id="4" name="Right Arrow 3"/>
          <p:cNvSpPr/>
          <p:nvPr/>
        </p:nvSpPr>
        <p:spPr>
          <a:xfrm>
            <a:off x="899592" y="3792387"/>
            <a:ext cx="72008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196" name="Picture 4" descr="http://d.gr-assets.com/books/1328864355l/3180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3501008"/>
            <a:ext cx="2022484" cy="321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3398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Comparative advantage</a:t>
            </a:r>
            <a:endParaRPr lang="en-GB" dirty="0"/>
          </a:p>
        </p:txBody>
      </p:sp>
      <p:sp>
        <p:nvSpPr>
          <p:cNvPr id="3" name="Content Placeholder 2"/>
          <p:cNvSpPr>
            <a:spLocks noGrp="1"/>
          </p:cNvSpPr>
          <p:nvPr>
            <p:ph idx="1"/>
          </p:nvPr>
        </p:nvSpPr>
        <p:spPr/>
        <p:txBody>
          <a:bodyPr>
            <a:normAutofit/>
          </a:bodyPr>
          <a:lstStyle/>
          <a:p>
            <a:pPr lvl="1"/>
            <a:r>
              <a:rPr lang="en-GB" dirty="0" smtClean="0"/>
              <a:t>The </a:t>
            </a:r>
            <a:r>
              <a:rPr lang="en-GB" dirty="0" err="1" smtClean="0"/>
              <a:t>Ricardian</a:t>
            </a:r>
            <a:r>
              <a:rPr lang="en-GB" dirty="0" smtClean="0"/>
              <a:t> model of trade in the words of Paul Samuelson: </a:t>
            </a:r>
          </a:p>
          <a:p>
            <a:pPr lvl="2"/>
            <a:r>
              <a:rPr lang="en-GB" dirty="0" smtClean="0"/>
              <a:t>"In spite of the fact that the Portuguese could produce both cloth and wine with less amount of </a:t>
            </a:r>
            <a:r>
              <a:rPr lang="en-GB" dirty="0" err="1" smtClean="0"/>
              <a:t>labor</a:t>
            </a:r>
            <a:r>
              <a:rPr lang="en-GB" dirty="0" smtClean="0"/>
              <a:t>, Ricardo suggested that theoretically both countries benefit from trade with each other."</a:t>
            </a:r>
            <a:endParaRPr lang="en-GB" dirty="0"/>
          </a:p>
        </p:txBody>
      </p:sp>
    </p:spTree>
    <p:extLst>
      <p:ext uri="{BB962C8B-B14F-4D97-AF65-F5344CB8AC3E}">
        <p14:creationId xmlns:p14="http://schemas.microsoft.com/office/powerpoint/2010/main" val="38714211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Ricardian</a:t>
            </a:r>
            <a:r>
              <a:rPr lang="en-GB" dirty="0" smtClean="0"/>
              <a:t> model</a:t>
            </a:r>
            <a:endParaRPr lang="en-GB" dirty="0"/>
          </a:p>
        </p:txBody>
      </p:sp>
      <p:sp>
        <p:nvSpPr>
          <p:cNvPr id="3" name="Content Placeholder 2"/>
          <p:cNvSpPr>
            <a:spLocks noGrp="1"/>
          </p:cNvSpPr>
          <p:nvPr>
            <p:ph idx="1"/>
          </p:nvPr>
        </p:nvSpPr>
        <p:spPr/>
        <p:txBody>
          <a:bodyPr/>
          <a:lstStyle/>
          <a:p>
            <a:r>
              <a:rPr lang="en-GB" dirty="0" smtClean="0"/>
              <a:t>2 countries: UK and Portugal</a:t>
            </a:r>
          </a:p>
        </p:txBody>
      </p:sp>
      <p:pic>
        <p:nvPicPr>
          <p:cNvPr id="10242" name="Picture 2" descr="http://www.arrl.org/images/view/News/UK-fla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3861048"/>
            <a:ext cx="3183508" cy="208823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http://upload.wikimedia.org/wikipedia/commons/5/5c/Flag_of_Portugal.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http://upload.wikimedia.org/wikipedia/commons/5/5c/Flag_of_Portugal.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8" descr="http://upload.wikimedia.org/wikipedia/commons/5/5c/Flag_of_Portugal.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50" name="Picture 10" descr="http://upload.wikimedia.org/wikipedia/commons/thumb/5/5c/Flag_of_Portugal.svg/600px-Flag_of_Portugal.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861048"/>
            <a:ext cx="3132348" cy="2088232"/>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2" descr="data:image/jpeg;base64,/9j/4AAQSkZJRgABAQAAAQABAAD/2wCEAAkGBxQQEhQUEhQVFRUXFxkWFRYXGBgYFxgYGhYWFxkeHxsYHSggGBwlHxgYIjEhJSkrLi4uGh8zODMsNygtLisBCgoKDg0OGxAQGywkICQsLDQsNDUsLCwsNCwsLCwsLCwsLCwtLCwsLCwsLSwsLCwsLCwsLCwsLCwsLCwsLCwsNP/AABEIAOEA4QMBEQACEQEDEQH/xAAcAAEAAgMBAQEAAAAAAAAAAAAABQYDBAcBAgj/xABEEAACAQIEAwUEBwUHAgcAAAABAgADEQQSITEFQVEGImFxgRMykaEHFEKxwdHwIzNScoIVYpKisuHxo7MWJDQ1U2Nz/8QAGgEBAAMBAQEAAAAAAAAAAAAAAAEDBAIFBv/EADQRAAIBAgUACQQBBQADAQAAAAABAgMRBBIhMUETIlFhcYGRsfAFocHR4RQjMkLxM0NSFf/aAAwDAQACEQMRAD8A7RKCwQBAEkCAIAgCAIAgCAIAgCAIAgCAIAgCAIAgCAIAgCAJAEAQBAEAQBJAgCAaPEOL0cOD7WoqkDNlvdyPBRqZVOrCH+TL6WGq1f8ACLft6lbxvbwIodMLWamSVFRiEUkXuBbNfY/CVvEpa20NUfp03LI5LN2LU2eE8YxWNKmmKNKlvUPeqOvRQTlXOd7WIUWvvYzTquo9Fouf1+9uO04rYeFC6ndvhbfvT3LSJoMIgCAIAgCAIAgCAIAgCAIAgCAIAgCQBAEAQBAEASQIBX+0/H6eFehTqNlWoxNQjUimAemvebKNOQaUVauS2lzbhMM6sZyW6Wnj/Cv52OYUMPRxQxztVNMIxGGpKbNUJc2JuLsLWGUa2JvymKCVKlFtXm8vfvv6a69p6bq4ms401dRWjt3Ldtdvp4nvH8fiaFGhg6q5PZgmmptc3vq1j7qgn7t5OTpKl5v/AB08L2fq9PlxTlSp3nQ1ctPTnwW79FuOD9tamCT2aVhlTdWTOASdSSBcXY7X3Mtiq6fV2fh/0VJfT5R/uvrLdq936aFz7KfSGmIcU67UkZtKbBgoY9CrNm15EXF9NDNMHU/3R5WIhQWtCTfj/wARe5aZBAEAQBAEAQBAEAQBAEAQBAEAQBIAgCAIAgCAfFesqKWdgqqLsxNgANySdobtuSk5OyKd2t7TsuEp1sO5QVKjIpy991W+ov7oJU7i9rbTHWrSvFQ5v9rfs9XBYelGrKNdXsk7X5fHf62Of8RNR6dOvUxAdnz927O9MKRo5Y87+6ANLEHWUPLmy7vn59z1qM5NzWVQilpZfL9j5vsavCqVWsx9mbZdmJsRY6WYkAHlrzU9CZZ0SbSW/wBiuWLdKDlJ6bbXb/Hc79hm472a4gC1cj27tozo/tn0F9MtrDUGwXfrz1wpQisvH579233tnz7xLTeTS/rbu2S8kQq4ypQp0KBT2bLUY1M62azN3b5hcCxYeQ3lrWZtlK0sagqI4FLLdfaXerbcMQmiqO6h6ak2Xa1pNmtQrPQ6p2E7YM1dMG4JBU5SffBGZ9QddVGYjdcw6GZ1Jx32+fbjyuaehjKnKV7SWvk/zt6nSZeZBAEAQBAEAQBAEAQBAEAQBAEASAIAgCAIAgHOO0PFzxPFU8HRbLRL2Z+TkXJI6qADl6nXpMs59JNQWx7WGw7w9GVeS1S9F/PsVfiNEUqrUjUd6KVSlxsNe/lUnKHsD52mGlJTtL5a/wCd/M92lGMqaqyspNXs/DRdtjX7QCm9SpUw9Nlw6lQtwxu1u7cm9rkE23+FpbTbvry3buX7tuZYuapKNRq+773fTyWnn4a2Hhn0XNVVWxNdkGUEUqYFxcAtmY6ZjzsPU2m2Msu2/wA9j57E1lUnzZbfvxe7JUfRhhBe9TEEEWsahtbe2lrj1kdI+70KV81NfG/Rtg8pCe1RiPezZh/hYEfj4x0skdZE+Cv0OyVXDZlNVno5lqZadP3mU5kzDNpY+fhYxOtfWxbCiu0+6rAU8lNPZEMXRwAjio1+/mUA3NyDbTKSu0yyk5aS1XZ3dhsjSSOj9huJvisHSep74BRj/FkJW/mba+N5spSurPj24PPxcFGpps9fUn5cZhAEAQBAEAQBAEAQBAEAQBAEgCAIAgCAYcZhhVRka+VhZrEqSOYuNRfbSGrqx1CTjJSXBSu03BsLTvTT2dApSauWGtUkHLTUFrtbMCTY30WYcSoU49W1+O1vhfPE9zAYjETeeSc7yUe7Xd9m3luUWvxR6lGhg1p5j7c1Qy3LsTTZMtgNTdt/IWnMFeNuzbza/RsxVKMMXGonw/BJJ/ssfYdWqt9XdQKVKr9Ze4OY1AAiIR0DLm/otznMdbSeyvbxf8aeZm+pwjFRqJ6yTXdbt87nRTW13nWfvPGyaHxXeTcmKNCtVvJuWqNiI4pVyqSZzKWhdTjdlJzPjKrpSOWnS/fVRbcDREvz6nltCioxzy52X5f4LXNylkjxu+/sX59CU7FdpDhK/sarfsKhZizWutS6qTpYBT3SdObHrLadSzT8vXb2sc1cP0qaiusldd6W68dbr07DrE2HkCAIBjNdQbXlbqRTtc6yStexklhyIAgCAIAgCAIAgCAJAEAQBAEAQDkn0p18uLLEXy00Hl7x/GYq0XKrZdh9V9JxEaOETltm17r21MHGqNPh2Lo1MKwqZKaPdiGBZswb3bWuLG3K8rVRRm1B7e9gukxdGU6ys02rbaXRLdlseyszVEynEmrVSp9lyrgMg6Fe8bHkSdbG0KDjSRj+oNdNGkv9IxX5/Rb6eNXIzsyqqi7MxAAHUk6DaV3VjBKDTsVziXbnCLolUuf7tOoV882W1vESxQm9l7L3szqEbPrfPS57wrjy4j3OXIqyXvfbOBm9PWQ7p2fz0LnTVrojO0hqGm9zlFrXGhBty8ZXd5lctill0KlW4v8AVqC0KRCs9iVGwDbXY7E72sTqCbXmuFGVWV3qvnzsM9StCiklubHZ3ELSrPT4ghKJdntcWGt/dsdDb0HkZ1UpQjJad1uRQxNVJzg7Nap+PidN7BcUNWm9I5mWi1qVQ656R1p3YaFgtvMFT1neHnJwtNaoj6lh4wlGrFq01ey4fNu6+3pwWkm28vbtueZuRPFOK5SqLoWIBPgxyj521mWpiOImujQus0jBj6baZGK25DbytMrRbTktboguNpUoN7enfI2lRQfcOxI6CQ8y1TL6bjNZJEv2a7VJictN+7VvlO1mNiQR0uATbkdOl91Kvm0a1MdfDOn1lsWSaDIIAgCAIAgCAIAkAQBAEAQBAOafSdSoH6wHzDEGlTekdSpUFlYaaA6HfoJlqySqx7br01PXwyrSwrUbZOtftvZNMguA0sM1PFfWGCsKJNC5Iu9mJtyLaLYc7mZdMsnzpb1Pex8q8VB01dX6/Omn23+xG8HxletWWmQfZ4cmoL/ZzJUUAfze0PoDNNVKNFd+h4E71MZKVra/wWtqxwwD1gSd0RrZBYbkW9/7h4kiYl1X3l8oqd7bIrnHu31WqLUqJVdVBOpJAu24toNSLXAF7i9puhhHNXkzA8SqX+KNng/DsRmoPUZCKoFRQrHOFIzAsMqhbeOvnKcRShTeVbo1YfEuom2nb7FuqYY43BsrL+0Uh11sHy8j0vt6gylPl7oidqdRW2ZCYLgWDxhF1rJUUZSbqNmLm5W2Y5iTqOnQWvhiKiWVaI5qYaKedpP1Jodl6FPMzBqjNcM1RizEEWN79QZW5WOoyvoRfAu1P1dvYLSXu1Vokr3dEqXzAAWuwdtPFZa6k1KLVrStc4hh1UhJN6xvbzX8Iv3FsaaZygBmyFwtwCwU2cgkgG2ZOY3lmJk0rIx0IRerOeVMRWr4zDq6VQhqC+ZSLqt3Cnkdr300v5zPThu5bm+UlFdUv9cXP65yDJHY+jSDKVOxFiORnataxF2ndHPe0nZ98O/tKN7XuCu6kG4+BFx6TjWLN1Ooqi7y7dju0QxtKz2FZLCoNr9GA6HmOR9L76VTOu883EUejlpsywS0oEAQBAEAQBAEgCAIAgCAIBTe1nAfrmLRM2S+GchrXuUfb/qCZa9PNO/c/sevgsSqOFk2rrMl5NP9FI+q4c4JmZrYpaguhvZkNlsORtqxI1010tMiccilF63+3Hz+D6CMq8q0YSjek46+Nufbs8yU7FcRVkKFCHpkZ77tcaaEaAaD16ky6pFpnzsOu21yXHEcOoYynaqgIIt4/PYzlaO5VNzhePBop2HwyqEQH2YJIpli9PW32WuCbgG++k6c5XbuyuNSKVnFehvf2WlMWQefiNBbynDiXKq5bms1b2VZUIGQIXc8lBJA+NjK20pa7IsSzwbW99CK4rVoNXU4VhmIJci4Q6qBmOynU689B5JNN6bFtFzjG1Q94njXVSNjb9a/GcyfBdCEd0afYnDUqlVldL1jWWuGIvZEVb2P2bsqA9QR0minLNKMEtnr4K/5f2M+IpzpQlVvpK683Ze1y38Wqk10XKSQQqtp3cy98k2N7jkf4JZiJXmo2+fEYqEFkcmzZGGynNcs1rZmy3t07oA/XhK7WWhClfTgBTecpE6WMiidJHLMeLw4dSD8JMldEwnldyk8Qwb4OsK9DRlO32WU7g+B/wB97SpSdOV0b7RrQszofDsYteklVNnUG3MdQfEG49J6cZKSujx5wcJOL4NidHIgCAIAgCAJAEAQBAEAQCJ7S8HGLpZQctRe9SbazW2v0Ox9DylVeiqscrNWExLoVL8PddxyX+zqrtVVabFqSsaigarl3v8A7TzVCWum259YsVTi03JWe3ffVHQ8HSRgUyrm9kuVwB3gFGhtzW36tLnK7aPm1eKUvU01q5dtNdvn1kJmy19zcwnE2Ftbj5wiqpQizaq44tt/xJK40Uhi+BU8So9pfZbroVbLmtdSNR32+XSRkV78lXTuDaSuiD4jwFaFNyaqoA4C3AAcWsAFW9iOnnK5ZUt/z87zXRrOpJRjHj0NRRnp2LBujDW485yaNmTfYPhhQ1azAjMFpoTzA1cjwJCj+kzXg4NXkzD9SrpxhSXF7lpxGFV7E3DD3WBsw9Ry8DoeYmudOM9zzYzcdjSrrXVrhadRPAlXt5G6k+omSVCondNNF0JUmrNtP1X7H12kN2Cnmrd1h6GVOpGOktGddFUeyv4amL+06eYC4I69JCrRud/088t7G863l+jM6diM4nhFYG43BHxlM0jVRqNGp2Tq+xqVMM2xJqU/lnH3H1aXYWe8BjIXSqLzLRNp54gCAIAgCAJAEAQBAEAQBJBWO0YbB1DjKNNXzJ7Kup00uMr3HkFPhbzmWvmhecVurP8AZ6OEy14/09R21vH8r8or3BqqVQpqJUpZHQLXR7JnComUkj9mWCqLbE9CbHJDrRzfLm/FUXRk1Fpp8c28ObEvilU1GVTbX4HmP11hNMzwclFNmWjhTyH5SxIh1EbVHBm9/nJ2K5VdDziFWuVyUlKm2tUi4ReZCjV26AetpTPM1tZc9vl+WcwVLNeTv3fvuKdxHApTZSEq1LEl2rd0MSDrpa1iSbEnbnKoys+rGy9T2Kc5ThackuzLwZeFUclLL1a+m3L/AHndnbUrqyTleJ0HglPLQpD+799z+M9OirQR4OJd6smb0tKBAPirRVxZlDDowBHzkNJ7kptbGm3BcOb/ALCkCeYRVPxAuJW6NN7xXoWKvVW0n6mDhYZC9FiT7MjIx3am18vqLFfSZXHI3H5YuqtSSqLnfxXy5sYmncSGmcU5JFW4yGotTrp71Nr+Y2IPmNPWZ23CSkj0adqkXB8lzw9YVFV1N1YAg+B1nrRkpK6PIlFxbT4Mk6ORAEAQBAEgCAIAgCAIAkg+alMMCrAMpBBBFwQdCCDuIBXMb2OplXWjUqUVf3qYJakTyJU6+gNvCZamFhLbT29NjdSx842zrNba+68H+yu8J4FiMKlSk+rI5ZMp0ZCFuVvry2PMHwlNeNpaF1ComrvklMBxDqf1+cqjItqUiWo4sTu5mlTZvLWDC07zXVihwsyKr8Dpkl6hCjYBQL363InDirXbNMcTL/GKuyDp4Yiv7JSTmawPMa67dJWleWVG1zSp532F/VQAANhoPKeqlbQ8Fu+rPZJAgCAIBo48ZXp1PEo3k2o/zAD+qZsQrJSL6PWjKHn6fx7GV9ZnTIRD8VoZlYeBlNRGyhKzua/YfiN1egx1Qkp4qTr8D9804OpeOVnOPpWlnXO5aZuPPEAQBAEASAIAgCAIAgCSATAInFdo8NT3qBv5AW+ai3zmiOFqy4M8sVSjyQOL7R0vbe1WnVa6Kt7KNi/jfnIn9LqTd3JIlfU6cY5UmR2M7SUahv7A5jzvlPnpv6yH9Fk/916fydQ+sZVpF+pk4bWevf2VNyAd9LDwzNlF/C95VU+k5P8A2L0/6aIfV83/AK36kg6V6ABNlU6XY6XvbcXA6akTK8BWv1Gn877Gn+vw8leomvndc0+KVKzqBUYBQb6G9/hpMdSnODtUT9Ddh50pK9LUkOyFNWqO1yxVR3jt3tNB5AiXYVJybtsU46TUEu0ts3nliAIAgCAYcXRzoy8yNPPcH42nE45otHdOWWSZr0q2ZQeonnKRdKFpWMGIW4iWqLIOzKZiqhwmJWovI3t1B94fAzPCbpzuj0sqq0rPk6LQrB1VlN1YAg9QdRPajJSV0eDKLi2nwfc6IEAQBAEgCAIAgCAIAkgx4miKiMh2ZSp9QR+MmMsrTIkrpo4lg8Xre1jqGHQjQ/jPo4yUo3R4E4uMrMnaeKTTkbfrXac2ZzY0uMC3eGt51HUhFv4zRFNaFBSQhDaAgBsqhrE23azG/UmeQ25NtnrK0VpwZuzVX2gqUm79LYXN7glwymwtfu8tr+M5lpqSik8X422GpFVPeZwqHqt+83TUa+om+pJOEW1e9jFTpvpJZXa1/HTYzdnu1LYREfKre1srA/3M2a1tu8Z4mFw66WcHwfQYyvmo05rk6Zwbi6YpAyEX5re5B/Xl5CXVaUqb1MlOrGexvM4G5tKHJLdlqTexifFoBfMLcra3+G85dSK3Z2qU3okY/wC0aelmvfwPz6esh1oLk6/p6nYbFKqre6bzuM1JXRXKLjufc6OSLpLlLr0YkeAPe+4zyqqy1GjY3mUX2r20PmqZxc6iiqdqEvYyie56GH/xsSXYHieZWoMdV7yfyk94eh19fCehgqumR+Rix9LVVF5lvm884QBAEASAIAgCAIAgCSAIBwioLV8Ta1hiKoAFy371rd0Da09zCu1NJnjYqzqNr+PU26lfKoJVyegX/eaLmaxp4ni7gC9OwG2Z7eelj0nLlJcfc7UIvn7f8J3hfaWvVprTfCmsqDutmKaKLDW2pA0v+ZvknRbldaGpVlGNm/nzvLA3EK3sitLDimW0zHEXYA7lbrbP0J23sbWNfQu+rJ/qILZFL7X8LxNd0dMPlp00ChabCpa2hNhYkWCjbZROpQbavshSqxSfayv4qrlWmo5F2I6E5ARY7Hu3/qlc4qNVzXNvsaKUnKioP/Vv72/kv3ZThTU6CVjWqrm76ikRYDxzKbk21nm4vHzjJwitEb8LgYTSm9/QttGucR7Rla9wmQ6i1gQdORuDeeZObnds9C0aSivG5h4XWNQITuCysP8AFY/5ZXB7FlZKN0vL55mwv70IV5Fr9NvxPykrcrlK0MyNLEYs4dwSSFWotyP4W1t5aEW8b/ZEU5ZJX7yxxVSFlyvv8+bluVgdtZ6yaaujyGrbmjUW1R/HKflb8J5+JXXuaYvqLzNeomszWLk9Cv8AaVLrK6m5swzK9wnFGhVSoPsm/mNiPUXEQqZJKS4L6lNTi4vk6tSqBgGU3BAIPUHUT3U01dHzzTTsz6kkCAIAkAQBAEAQBAEkFd7bcRehRUo2QMSGb7VrX06eJ8pswVKM5vNwY8ZVlCKy8nNKeILG1NbDSx5m/TpPZtY8e9zJVq3IWnY20d91B5hf4z8h42tOU77HVrb/AD587TPhOF0qZ9pUXO++Z2JPoIfcRe+ht1uIMASPdGut9B5SMqFjDUxbMuYMtvTeLK50aFLizodDJsgYeLY1MQoFVVLfZZCA4v15EeBlU6cWW05yg7ou/YipmwVJAM2UsrHawzFuu9mE+Ux9OUcRJcbn0uEmpUYzvx7aGzwtRg3rLVYKrWdCdmFyGtzuO7p4iZdkbKn922U1+HY5TWBS5QuRfb3iCD53AH9RnMFZ6ltVPISOKxKDE0wGGbXMBvaxGvxJ9IUrvQpjB9G7kZ2lx6V6VQUe8yWdjtYIbnffTNIjLM7Wsdwpyp6yJPsvxjNTphtichPQn3D6nu+ZE04arleRlOKo3vNeP7/ZP1x379VHyJ/OWYpdZGSD6tjUqmYmy+JA8cOZTpKajubaGjKoR3rSDUX3sZj/AGlI0zvTOn8rXI+Bv8p6eBqZoOL49jycdTyzUlyWGbjCIAgCQBAEAQBAEASQc/8ApSZGNBL95A7n+ViqqLeJQ2/lM9H6dF5pPuPP+oNZYrv+e5UqGHIp6nICbNb3strkDpfrvry5epJX0PMi7EnSYKLqgVVHdA89pFraEPUwljUe7G4Gw5SdkTYksLSBFiLqwIPjpOJBkXiuwzmxoVcoI7wq31PM3X7pnlK2zNEZprVfg107FZT/AOYxaAfw0xqf6nNh6AyP7j/5/wBOukpri/n+rGzieDYKlTLqhfS2Z6jkk9LAgX8LCdxp66nDqye2noRXCO0i4er+yBRF1qMXuNWCgW2tcjXznnY/CwxC6ujjz48eHsenga8qP+eqlx5brv8Ac6ZjsVQxNHvkEHYaZ1cdAdj+B6GfPSlKEnCas+V89z2qMZStKnqu3ixBUcN7BjezLextqNdPgRfyII3E4lfdG2LU42MNbDGjUFSncqbkNzPgejDn136gG7xuiIbuMtyH7U4ivhbV6LZ8PVOV0OopuRqtxrlYajXTUdBPVwWIjKOSST8UeVjaM4yupSXg37bGDsp2kTPkcEU2FmF9R5EdD+fKc43CQiumpeaJw2LqSfRVbX4f7Os4euHAObN3RrzOrb+MwTq9JZnUoZW0fFcyhvU7giC4qbgjqfwlczXS7SpV7hpytjUT3YzGZMQATo4K+u4+Yt6zThJZaq7zLjIZqV+w6FPZPGEAQBIAgCAIAgCAJION9uMRn4lWBOi5VA/lpqf9Rf4z3MBDLRv2niY6eatbsX8/kiKnEfaCwItt4jUX33udJsSMrNvHcWWl+y10Av1vvIUb6i6RhwfE1ABve+m2vwkuIzIlv/ECKlud7bbddPnr1lfRu5N0QPHu3NWsctAmmgFrj3j+Q+cxdIs2WGveb44e0c0/QrbVWJuSWJ3JNz85oV0ipqLYRncqi5mZiFVRqSToAPOV1KjS03LadNN3exJ8UwQoE4VSGdVZq7jY1AhbID/CtiPEk+Eq6P8AtuK7Lv8AB2qt5KT7bLw5JrhfGvYUqdZ2ZhlVbADNmAYeWwuG18bynF4aFeipy0lbR/OPbgvweJnQrSpx1i3qvyu/32fapfifaNXV6tN6YL07n7JZrrY+zbUE2ANrjnfQW8b/APPrKV6i6vb8/S8EeysdQcEoPrLZP5sZeGcOxmIVCTkXR7bC9uh1O5FvGZHCEW7Gx1NE5EviOzFeshp1HQUyQSigi9iCLm/UDbpOadoPMnqV1KsJq0tURCfRpldWWobAglTre3K42Hxmv+tlkcXbUyOjSzqUXsy5cIwrYdUQknT7v+RPPejNFSSmrkhX2MhlUSA4pV++58pVNmulEreOPOcxNKPjDVCrKy7qQR5g/wDE6u07oNXVmdaoVc6qw+0A3xF59AndXPnpKzaPuSQIAkAQBAEAQBAEkHAe2tcnH4lh/wDIwB8Acv4T6XDRtRj4I+bxDvVl4srxuGIO9z8byYvrW8TqS6t/D2PpmJ1Op8ZZcrSCmSiGrDFswXW+v42BldZ2g7HeHV5q5gw1C8z0KEUmzVXrybSNmnhGbZf1+jNGTXUzOppoXfgfDKWBpvimAeoiZU3OV3Um46HL3QeV39M04Kc0kWxqyjB6lOpK1Quz3u/eY3H8QJ0PiRNEIJLXkrqTd1bZGrVYimqcgW+INvzmSpC1FR7NPTQ2Up3rOXbb7q5K9ksOcTicOjksqkAg8lB28iSB6zy8ZWccOvQ9PCUU68n2K/zzO4odAOk+ebbPTe5mFSLleUFpDTCR81VuPESbExdmYqraTmx2tys8QOZrdbaSlrU2w0RF8WoZSLdLff8AlCLIu6NChVsbSWjtHVeBVM2Gon/60+SgT26H/ij4L2PArq1WXizelxUIAkAQBAEAQBAAkg4D2kpKcTU//SoD5h2VvmDPpqLvTj4L2PmqytUl4v3ILEsFrEjbMCPIgX+8zh6T80XxV6fkz4Jl10UZXya/1kdDMrxcIuzTNawkmtGjcNUOgA1M0qcakbxZmySpzSkjDhXtcTmk+DqvF6M3amOLaMTlHn853dIqyt2Pr+3GLgsSR7rgE95NdPMXJHMXI5zPKSzXRpjTeWz+P5v68GtVxhDbh1voQLXE6c5Rd90yI04yVtmj7xyhlzpsTfyuACPO4v6iRUjeLaFKWWaT8Df7FY0Uq5vuVup8VZXI9Qvynzv1Km8q7n7n0n06azNPlHY0r3API2I8iLzxjc1wff1kCCMgONENjoz5PEFXQmcZkieik9UaOL4qvIzly7C2FF8mjg/2ri/LUmIq7LJ9VGLjiA91d/1+Eh2uTTvbUga+HZTJ0LVqdK7HVM2Do66gMp81dhPYoP8Atqx4eJVqsiZlxQIAkAQBAEAQBAEkH567ZOUx2LS+1d2H9fe/Ge/haidOPgeHiaT6RvvK9iX1v1EmtLW/cd0I6WfaYnFjcbyqUbPNHRlqd1llsfVgwvz5zpxVRXZCbg7I+EYobg6+EqjGVJ3iWScaitI2Wq5zmFr8x9+k1KSl1omXI49WWxiNUzlzZ30aMJaZqr0L6a1M9KoCLHzl9GopxtIprU3CWaJ94arbuHY/fJpTyPJLZ/PucVoZ1njuvn2Pquj0X1urKbjqDylGIoZk0zRhq9rNHUOxvGRiaFibVKehHh5dJ8pXoujPK/I+npVVVipLz8SQqViCbct/l+vhMxpsjH9ZNt/neQTlMectIOrWMycNBOrcuU6scup3GdgaYy0xbr1Mht8HKs9WY6CBTmqGc6R3OndqyMlSrSqHkZLndkKMomXhWJbC1XC6oxVinmoBt0Nxf1l9Oq6crrbkpq041Y679pc8NXWooZTcH5eB8Z6kJqSujyZwcXZmWdnIkAQBAEAQBAEkHAvpYw3seJ1TyqpTqj1X2Z+dMz0MHPTKY8TDXMVJ3uJuk7rUzLQw55SqltGWON9Uehuk6vymc+J4z3nEpT7UdpR7zwNKelcXe5bkTWx6akujWUiqVNo9IB5idSipapkRdjxTb9XlCap8+zLWnPg+g45j9eU6VRNWa+eBy4NO6Zstjc6qr65dA3PL0PW3I/oXRrxayyKZUGpZomzwfiL4aqtSmb23HJh0P5/8SnE4KFeNm/BmjD4qdF7eJfsL2zwlb32agx3DLmW/8yX08TaeBV+nVYPh/Ox/s9ulj6clqSmHehWP7LEUXPQOmb/De/xEzTwlaO8X88LmmGMpS2aMlThjjkZncWtzQqsWtGeU6VVeRkWYbizBjcfVXQD1kJN8kqMSM9jUqHW/4SerE6uzNSxaUf77X2Gw8zI1eq+eRy9dD0cSJYsx1O/TS3TlaGhZWsWHgfFij6bHdeo/OW0asoS0MteipxLrQrB1DKbgz14SUldHkyi4uzMkkgQBAEAQBAEkHJfp3wH/AKWuNu/RbrfR0+6pLqMsrK6kbo5RnnpqZhseBb7TlwzLQlSsCsrdGyu3YsU78XPJmna+juXxuJwdCWQT8jibR5eXZIclWeQvOXGKJUpM9kNkpHsqbuWJHt5OZoZULwndh6I9JuJqrVLRSRRShrqZsLjqlL93Uen/ACMyf6SJ1GSa1Ry8yejLb2W7S4mqz0XrO5ZM1IuczZkNyoLanMuY2P8ACOs8X6nShLrJWs+NN/59z1/p9Rp5ZO9yVHHK38YPmo/KeR0S7/VnrOx81q9Sp77EjpsPgNIUYp3/AJOjCE6ToAAg6/q40kbg3cFibMNdJw1yHqrF+7LY25ycjr6gcptwk9cp5uKhpcss3mEQBAEAQBAEkFV+k7hRxXDq4UXemBWTS5vT1YDxKZx6yY7kM/Os206tjNOFxmmjO2uqU2SeovK+jctZMsz22ErlFJnUZMTldxLEm5FhJB7OHI6URObnVhIJPZBJ9+ybLnynJmy5rHLmtmtfa9he0lOxDVz4lk3eMX4nEVZtHhiEiJxN3gzEYigRuKtM/B1P4TLXf9ufg/Y00FepFd6LtxWiEfMnuPqvgeY9PuInjU3mWu57sroyYNr6GcyR2mbi0tZzYm59NSDC2m2h9ZK0ObkeyFCelz6TpgtnZOv+0pgfxAek6w+lRIy4lXizoU9U8oQBAEAQBAEkAi+8A/MPavgxwOLrUCLKrk0/Gm3epnx7pAPiDLk+StoibS6FRorlBM8l6q3KXTaErlKKO4xZ7KnJssUUhJSsQxIu2TZITlqx0nc9kAQBJB2ns92JFbgfsSAK1cfWVY3GWodaV+Y7gVT4M0qlLrFiWhyDiXD6uGqGlXptTqLurb2OxBGjDQ6gkG0ti7qxW1bU1YTsGrmXDVzTdXFrqb2O0iVPMnfYmFTLJNbounBOKLigKR947U/tEgE3Q/aIsTbffS08qthZU3mgexRxcKitLRmy2Hei1jt16eY5GZ9JeJovYkcNVvvOUjpn3Ubp6HnFhcU19oLHU8rn9eElEN2J/slgD7cWGinMT06D1MuoU253MmIqLIX6egeaIAgCAIAgCSBAOZfTZ2e9rQTGIO/RslW25pMdDtrkc+gdzyncHwRI4vOzg9kpkWEmwueSxJI4bYkpHLEnqoas9ErlJM7jFoTnQ6Egk3+AYD6ziaFA7VKqI1t8pYZv8t5F7A/UiqALAWA0A6CUlhHcZ4DhsYuXE0UqWBAJHeW++Vx3l9CITsCCxP0a8Pag1FaPs7kstUMzVVYi2juSSP7p7vhfWTmYKKn0N4n2hBxFAU+TgOXPnTsAP8ZlqrWVit003cufZ36NMNg69HELUrNUpA6EqKbOUZC2XKWGjHTNYaStybO0rFtx2Ap1xaqgYba7jyI1EqlCMt0WQqSg7xZWsV2KVRegx8n6dAQPvlEsN/8ALNcMY/8AZGtR7H1WPfZEH+I/AafOVrDSe53LFxWyuSuD7H0aepaox31IA+Qv85csNHkoli5sncNhlpjKgAH63O5l0YqKsjNKTk7syySBAEAQBAEASQIBixeGWqj06ihkdSjqdirAgj4GAfmTtTwJ+H4qph3ucpvTY/bpm+RvPQg+IaWp3KyKE6B7OkcsTo5PJy5HSiJwdCAIAgFw+iXCipxSgSf3YqVLdSKbKPm4PpIlsStz9Cyo7EAQBAEAQBAEAQBAEgCAIAgCAIAkgQBAKP8ASx2X+u4X2tNb16F2UDd6f208TYZh4rbmZ1F2IaOBKby1HB7Okcs8nLdyUhIJEAQBAEAt/wBE9fLxXDD+MVU/6FRvvUSJbErc/Q0qOxAEAQBAEAQBAEAQBIAgCAIAgCAJIEAQD1YB+T8X+8f+dv8AUZcisxTog8nJIgCAeyQeSAIBZvoy/wDdcH/O/wD2KsiWxK3P0fKjsQBAEAQBAEAQBAEASAIAgH//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50914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a:t>
            </a:r>
            <a:endParaRPr lang="en-GB" dirty="0"/>
          </a:p>
        </p:txBody>
      </p:sp>
      <p:sp>
        <p:nvSpPr>
          <p:cNvPr id="3" name="Content Placeholder 2"/>
          <p:cNvSpPr>
            <a:spLocks noGrp="1"/>
          </p:cNvSpPr>
          <p:nvPr>
            <p:ph idx="1"/>
          </p:nvPr>
        </p:nvSpPr>
        <p:spPr/>
        <p:txBody>
          <a:bodyPr/>
          <a:lstStyle/>
          <a:p>
            <a:r>
              <a:rPr lang="en-GB" dirty="0" smtClean="0"/>
              <a:t>The </a:t>
            </a:r>
            <a:r>
              <a:rPr lang="en-GB" dirty="0" err="1" smtClean="0"/>
              <a:t>Ricardian</a:t>
            </a:r>
            <a:r>
              <a:rPr lang="en-GB" dirty="0" smtClean="0"/>
              <a:t> model gives an explanation as to why countries would trade</a:t>
            </a:r>
          </a:p>
          <a:p>
            <a:r>
              <a:rPr lang="en-GB" dirty="0" smtClean="0"/>
              <a:t>It presents comparative advantage as a source of gain from trade</a:t>
            </a:r>
          </a:p>
          <a:p>
            <a:r>
              <a:rPr lang="en-GB" dirty="0" smtClean="0"/>
              <a:t>Countries gain from trade because they are different</a:t>
            </a:r>
          </a:p>
          <a:p>
            <a:r>
              <a:rPr lang="en-GB" dirty="0" smtClean="0"/>
              <a:t>But how are they different?</a:t>
            </a:r>
            <a:endParaRPr lang="en-GB" dirty="0"/>
          </a:p>
        </p:txBody>
      </p:sp>
    </p:spTree>
    <p:extLst>
      <p:ext uri="{BB962C8B-B14F-4D97-AF65-F5344CB8AC3E}">
        <p14:creationId xmlns:p14="http://schemas.microsoft.com/office/powerpoint/2010/main" val="4648971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Ricardian</a:t>
            </a:r>
            <a:r>
              <a:rPr lang="en-GB" dirty="0" smtClean="0"/>
              <a:t> model</a:t>
            </a:r>
            <a:endParaRPr lang="en-GB" dirty="0"/>
          </a:p>
        </p:txBody>
      </p:sp>
      <p:sp>
        <p:nvSpPr>
          <p:cNvPr id="3" name="Content Placeholder 2"/>
          <p:cNvSpPr>
            <a:spLocks noGrp="1"/>
          </p:cNvSpPr>
          <p:nvPr>
            <p:ph idx="1"/>
          </p:nvPr>
        </p:nvSpPr>
        <p:spPr/>
        <p:txBody>
          <a:bodyPr/>
          <a:lstStyle/>
          <a:p>
            <a:r>
              <a:rPr lang="en-GB" dirty="0" smtClean="0"/>
              <a:t>2 countries: UK and Portugal</a:t>
            </a:r>
          </a:p>
          <a:p>
            <a:r>
              <a:rPr lang="en-GB" dirty="0" err="1" smtClean="0"/>
              <a:t>Labor</a:t>
            </a:r>
            <a:r>
              <a:rPr lang="en-GB" dirty="0" smtClean="0"/>
              <a:t> is the only factor of production</a:t>
            </a:r>
          </a:p>
        </p:txBody>
      </p:sp>
      <p:sp>
        <p:nvSpPr>
          <p:cNvPr id="4" name="AutoShape 4" descr="http://upload.wikimedia.org/wikipedia/commons/5/5c/Flag_of_Portugal.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http://upload.wikimedia.org/wikipedia/commons/5/5c/Flag_of_Portugal.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8" descr="http://upload.wikimedia.org/wikipedia/commons/5/5c/Flag_of_Portugal.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2" descr="data:image/jpeg;base64,/9j/4AAQSkZJRgABAQAAAQABAAD/2wCEAAkGBxQQEhQUEhQVFRUXFxkWFRYXGBgYFxgYGhYWFxkeHxsYHSggGBwlHxgYIjEhJSkrLi4uGh8zODMsNygtLisBCgoKDg0OGxAQGywkICQsLDQsNDUsLCwsNCwsLCwsLCwsLCwtLCwsLCwsLSwsLCwsLCwsLCwsLCwsLCwsLCwsNP/AABEIAOEA4QMBEQACEQEDEQH/xAAcAAEAAgMBAQEAAAAAAAAAAAAABQYDBAcBAgj/xABEEAACAQIEAwUEBwUHAgcAAAABAgADEQQSITEFQVEGImFxgRMykaEHFEKxwdHwIzNScoIVYpKisuHxo7MWJDQ1U2Nz/8QAGgEBAAMBAQEAAAAAAAAAAAAAAAEDBAIFBv/EADQRAAIBAgUACQQBBQADAQAAAAABAgMRBBIhMUETIlFhcYGRsfAFocHR4RQjMkLxM0NSFf/aAAwDAQACEQMRAD8A7RKCwQBAEkCAIAgCAIAgCAIAgCAIAgCAIAgCAIAgCAIAgCAJAEAQBAEAQBJAgCAaPEOL0cOD7WoqkDNlvdyPBRqZVOrCH+TL6WGq1f8ACLft6lbxvbwIodMLWamSVFRiEUkXuBbNfY/CVvEpa20NUfp03LI5LN2LU2eE8YxWNKmmKNKlvUPeqOvRQTlXOd7WIUWvvYzTquo9Fouf1+9uO04rYeFC6ndvhbfvT3LSJoMIgCAIAgCAIAgCAIAgCAIAgCAIAgCQBAEAQBAEASQIBX+0/H6eFehTqNlWoxNQjUimAemvebKNOQaUVauS2lzbhMM6sZyW6Wnj/Cv52OYUMPRxQxztVNMIxGGpKbNUJc2JuLsLWGUa2JvymKCVKlFtXm8vfvv6a69p6bq4ms401dRWjt3Ldtdvp4nvH8fiaFGhg6q5PZgmmptc3vq1j7qgn7t5OTpKl5v/AB08L2fq9PlxTlSp3nQ1ctPTnwW79FuOD9tamCT2aVhlTdWTOASdSSBcXY7X3Mtiq6fV2fh/0VJfT5R/uvrLdq936aFz7KfSGmIcU67UkZtKbBgoY9CrNm15EXF9NDNMHU/3R5WIhQWtCTfj/wARe5aZBAEAQBAEAQBAEAQBAEAQBAEAQBIAgCAIAgCAfFesqKWdgqqLsxNgANySdobtuSk5OyKd2t7TsuEp1sO5QVKjIpy991W+ov7oJU7i9rbTHWrSvFQ5v9rfs9XBYelGrKNdXsk7X5fHf62Of8RNR6dOvUxAdnz927O9MKRo5Y87+6ANLEHWUPLmy7vn59z1qM5NzWVQilpZfL9j5vsavCqVWsx9mbZdmJsRY6WYkAHlrzU9CZZ0SbSW/wBiuWLdKDlJ6bbXb/Hc79hm472a4gC1cj27tozo/tn0F9MtrDUGwXfrz1wpQisvH579233tnz7xLTeTS/rbu2S8kQq4ypQp0KBT2bLUY1M62azN3b5hcCxYeQ3lrWZtlK0sagqI4FLLdfaXerbcMQmiqO6h6ak2Xa1pNmtQrPQ6p2E7YM1dMG4JBU5SffBGZ9QddVGYjdcw6GZ1Jx32+fbjyuaehjKnKV7SWvk/zt6nSZeZBAEAQBAEAQBAEAQBAEAQBAEASAIAgCAIAgHOO0PFzxPFU8HRbLRL2Z+TkXJI6qADl6nXpMs59JNQWx7WGw7w9GVeS1S9F/PsVfiNEUqrUjUd6KVSlxsNe/lUnKHsD52mGlJTtL5a/wCd/M92lGMqaqyspNXs/DRdtjX7QCm9SpUw9Nlw6lQtwxu1u7cm9rkE23+FpbTbvry3buX7tuZYuapKNRq+773fTyWnn4a2Hhn0XNVVWxNdkGUEUqYFxcAtmY6ZjzsPU2m2Msu2/wA9j57E1lUnzZbfvxe7JUfRhhBe9TEEEWsahtbe2lrj1kdI+70KV81NfG/Rtg8pCe1RiPezZh/hYEfj4x0skdZE+Cv0OyVXDZlNVno5lqZadP3mU5kzDNpY+fhYxOtfWxbCiu0+6rAU8lNPZEMXRwAjio1+/mUA3NyDbTKSu0yyk5aS1XZ3dhsjSSOj9huJvisHSep74BRj/FkJW/mba+N5spSurPj24PPxcFGpps9fUn5cZhAEAQBAEAQBAEAQBAEAQBAEgCAIAgCAYcZhhVRka+VhZrEqSOYuNRfbSGrqx1CTjJSXBSu03BsLTvTT2dApSauWGtUkHLTUFrtbMCTY30WYcSoU49W1+O1vhfPE9zAYjETeeSc7yUe7Xd9m3luUWvxR6lGhg1p5j7c1Qy3LsTTZMtgNTdt/IWnMFeNuzbza/RsxVKMMXGonw/BJJ/ssfYdWqt9XdQKVKr9Ze4OY1AAiIR0DLm/otznMdbSeyvbxf8aeZm+pwjFRqJ6yTXdbt87nRTW13nWfvPGyaHxXeTcmKNCtVvJuWqNiI4pVyqSZzKWhdTjdlJzPjKrpSOWnS/fVRbcDREvz6nltCioxzy52X5f4LXNylkjxu+/sX59CU7FdpDhK/sarfsKhZizWutS6qTpYBT3SdObHrLadSzT8vXb2sc1cP0qaiusldd6W68dbr07DrE2HkCAIBjNdQbXlbqRTtc6yStexklhyIAgCAIAgCAIAgCAJAEAQBAEAQDkn0p18uLLEXy00Hl7x/GYq0XKrZdh9V9JxEaOETltm17r21MHGqNPh2Lo1MKwqZKaPdiGBZswb3bWuLG3K8rVRRm1B7e9gukxdGU6ys02rbaXRLdlseyszVEynEmrVSp9lyrgMg6Fe8bHkSdbG0KDjSRj+oNdNGkv9IxX5/Rb6eNXIzsyqqi7MxAAHUk6DaV3VjBKDTsVziXbnCLolUuf7tOoV882W1vESxQm9l7L3szqEbPrfPS57wrjy4j3OXIqyXvfbOBm9PWQ7p2fz0LnTVrojO0hqGm9zlFrXGhBty8ZXd5lctill0KlW4v8AVqC0KRCs9iVGwDbXY7E72sTqCbXmuFGVWV3qvnzsM9StCiklubHZ3ELSrPT4ghKJdntcWGt/dsdDb0HkZ1UpQjJad1uRQxNVJzg7Nap+PidN7BcUNWm9I5mWi1qVQ656R1p3YaFgtvMFT1neHnJwtNaoj6lh4wlGrFq01ey4fNu6+3pwWkm28vbtueZuRPFOK5SqLoWIBPgxyj521mWpiOImujQus0jBj6baZGK25DbytMrRbTktboguNpUoN7enfI2lRQfcOxI6CQ8y1TL6bjNZJEv2a7VJictN+7VvlO1mNiQR0uATbkdOl91Kvm0a1MdfDOn1lsWSaDIIAgCAIAgCAIAkAQBAEAQBAOafSdSoH6wHzDEGlTekdSpUFlYaaA6HfoJlqySqx7br01PXwyrSwrUbZOtftvZNMguA0sM1PFfWGCsKJNC5Iu9mJtyLaLYc7mZdMsnzpb1Pex8q8VB01dX6/Omn23+xG8HxletWWmQfZ4cmoL/ZzJUUAfze0PoDNNVKNFd+h4E71MZKVra/wWtqxwwD1gSd0RrZBYbkW9/7h4kiYl1X3l8oqd7bIrnHu31WqLUqJVdVBOpJAu24toNSLXAF7i9puhhHNXkzA8SqX+KNng/DsRmoPUZCKoFRQrHOFIzAsMqhbeOvnKcRShTeVbo1YfEuom2nb7FuqYY43BsrL+0Uh11sHy8j0vt6gylPl7oidqdRW2ZCYLgWDxhF1rJUUZSbqNmLm5W2Y5iTqOnQWvhiKiWVaI5qYaKedpP1Jodl6FPMzBqjNcM1RizEEWN79QZW5WOoyvoRfAu1P1dvYLSXu1Vokr3dEqXzAAWuwdtPFZa6k1KLVrStc4hh1UhJN6xvbzX8Iv3FsaaZygBmyFwtwCwU2cgkgG2ZOY3lmJk0rIx0IRerOeVMRWr4zDq6VQhqC+ZSLqt3Cnkdr300v5zPThu5bm+UlFdUv9cXP65yDJHY+jSDKVOxFiORnataxF2ndHPe0nZ98O/tKN7XuCu6kG4+BFx6TjWLN1Ooqi7y7dju0QxtKz2FZLCoNr9GA6HmOR9L76VTOu883EUejlpsywS0oEAQBAEAQBAEgCAIAgCAIBTe1nAfrmLRM2S+GchrXuUfb/qCZa9PNO/c/sevgsSqOFk2rrMl5NP9FI+q4c4JmZrYpaguhvZkNlsORtqxI1010tMiccilF63+3Hz+D6CMq8q0YSjek46+Nufbs8yU7FcRVkKFCHpkZ77tcaaEaAaD16ky6pFpnzsOu21yXHEcOoYynaqgIIt4/PYzlaO5VNzhePBop2HwyqEQH2YJIpli9PW32WuCbgG++k6c5XbuyuNSKVnFehvf2WlMWQefiNBbynDiXKq5bms1b2VZUIGQIXc8lBJA+NjK20pa7IsSzwbW99CK4rVoNXU4VhmIJci4Q6qBmOynU689B5JNN6bFtFzjG1Q94njXVSNjb9a/GcyfBdCEd0afYnDUqlVldL1jWWuGIvZEVb2P2bsqA9QR0minLNKMEtnr4K/5f2M+IpzpQlVvpK683Ze1y38Wqk10XKSQQqtp3cy98k2N7jkf4JZiJXmo2+fEYqEFkcmzZGGynNcs1rZmy3t07oA/XhK7WWhClfTgBTecpE6WMiidJHLMeLw4dSD8JMldEwnldyk8Qwb4OsK9DRlO32WU7g+B/wB97SpSdOV0b7RrQszofDsYteklVNnUG3MdQfEG49J6cZKSujx5wcJOL4NidHIgCAIAgCAJAEAQBAEAQCJ7S8HGLpZQctRe9SbazW2v0Ox9DylVeiqscrNWExLoVL8PddxyX+zqrtVVabFqSsaigarl3v8A7TzVCWum259YsVTi03JWe3ffVHQ8HSRgUyrm9kuVwB3gFGhtzW36tLnK7aPm1eKUvU01q5dtNdvn1kJmy19zcwnE2Ftbj5wiqpQizaq44tt/xJK40Uhi+BU8So9pfZbroVbLmtdSNR32+XSRkV78lXTuDaSuiD4jwFaFNyaqoA4C3AAcWsAFW9iOnnK5ZUt/z87zXRrOpJRjHj0NRRnp2LBujDW485yaNmTfYPhhQ1azAjMFpoTzA1cjwJCj+kzXg4NXkzD9SrpxhSXF7lpxGFV7E3DD3WBsw9Ry8DoeYmudOM9zzYzcdjSrrXVrhadRPAlXt5G6k+omSVCondNNF0JUmrNtP1X7H12kN2Cnmrd1h6GVOpGOktGddFUeyv4amL+06eYC4I69JCrRud/088t7G863l+jM6diM4nhFYG43BHxlM0jVRqNGp2Tq+xqVMM2xJqU/lnH3H1aXYWe8BjIXSqLzLRNp54gCAIAgCAJAEAQBAEAQBJBWO0YbB1DjKNNXzJ7Kup00uMr3HkFPhbzmWvmhecVurP8AZ6OEy14/09R21vH8r8or3BqqVQpqJUpZHQLXR7JnComUkj9mWCqLbE9CbHJDrRzfLm/FUXRk1Fpp8c28ObEvilU1GVTbX4HmP11hNMzwclFNmWjhTyH5SxIh1EbVHBm9/nJ2K5VdDziFWuVyUlKm2tUi4ReZCjV26AetpTPM1tZc9vl+WcwVLNeTv3fvuKdxHApTZSEq1LEl2rd0MSDrpa1iSbEnbnKoys+rGy9T2Kc5ThackuzLwZeFUclLL1a+m3L/AHndnbUrqyTleJ0HglPLQpD+799z+M9OirQR4OJd6smb0tKBAPirRVxZlDDowBHzkNJ7kptbGm3BcOb/ALCkCeYRVPxAuJW6NN7xXoWKvVW0n6mDhYZC9FiT7MjIx3am18vqLFfSZXHI3H5YuqtSSqLnfxXy5sYmncSGmcU5JFW4yGotTrp71Nr+Y2IPmNPWZ23CSkj0adqkXB8lzw9YVFV1N1YAg+B1nrRkpK6PIlFxbT4Mk6ORAEAQBAEgCAIAgCAIAkg+alMMCrAMpBBBFwQdCCDuIBXMb2OplXWjUqUVf3qYJakTyJU6+gNvCZamFhLbT29NjdSx842zrNba+68H+yu8J4FiMKlSk+rI5ZMp0ZCFuVvry2PMHwlNeNpaF1ComrvklMBxDqf1+cqjItqUiWo4sTu5mlTZvLWDC07zXVihwsyKr8Dpkl6hCjYBQL363InDirXbNMcTL/GKuyDp4Yiv7JSTmawPMa67dJWleWVG1zSp532F/VQAANhoPKeqlbQ8Fu+rPZJAgCAIBo48ZXp1PEo3k2o/zAD+qZsQrJSL6PWjKHn6fx7GV9ZnTIRD8VoZlYeBlNRGyhKzua/YfiN1egx1Qkp4qTr8D9804OpeOVnOPpWlnXO5aZuPPEAQBAEASAIAgCAIAgCSATAInFdo8NT3qBv5AW+ai3zmiOFqy4M8sVSjyQOL7R0vbe1WnVa6Kt7KNi/jfnIn9LqTd3JIlfU6cY5UmR2M7SUahv7A5jzvlPnpv6yH9Fk/916fydQ+sZVpF+pk4bWevf2VNyAd9LDwzNlF/C95VU+k5P8A2L0/6aIfV83/AK36kg6V6ABNlU6XY6XvbcXA6akTK8BWv1Gn877Gn+vw8leomvndc0+KVKzqBUYBQb6G9/hpMdSnODtUT9Ddh50pK9LUkOyFNWqO1yxVR3jt3tNB5AiXYVJybtsU46TUEu0ts3nliAIAgCAYcXRzoy8yNPPcH42nE45otHdOWWSZr0q2ZQeonnKRdKFpWMGIW4iWqLIOzKZiqhwmJWovI3t1B94fAzPCbpzuj0sqq0rPk6LQrB1VlN1YAg9QdRPajJSV0eDKLi2nwfc6IEAQBAEgCAIAgCAIAkgx4miKiMh2ZSp9QR+MmMsrTIkrpo4lg8Xre1jqGHQjQ/jPo4yUo3R4E4uMrMnaeKTTkbfrXac2ZzY0uMC3eGt51HUhFv4zRFNaFBSQhDaAgBsqhrE23azG/UmeQ25NtnrK0VpwZuzVX2gqUm79LYXN7glwymwtfu8tr+M5lpqSik8X422GpFVPeZwqHqt+83TUa+om+pJOEW1e9jFTpvpJZXa1/HTYzdnu1LYREfKre1srA/3M2a1tu8Z4mFw66WcHwfQYyvmo05rk6Zwbi6YpAyEX5re5B/Xl5CXVaUqb1MlOrGexvM4G5tKHJLdlqTexifFoBfMLcra3+G85dSK3Z2qU3okY/wC0aelmvfwPz6esh1oLk6/p6nYbFKqre6bzuM1JXRXKLjufc6OSLpLlLr0YkeAPe+4zyqqy1GjY3mUX2r20PmqZxc6iiqdqEvYyie56GH/xsSXYHieZWoMdV7yfyk94eh19fCehgqumR+Rix9LVVF5lvm884QBAEASAIAgCAIAgCSAIBwioLV8Ta1hiKoAFy371rd0Da09zCu1NJnjYqzqNr+PU26lfKoJVyegX/eaLmaxp4ni7gC9OwG2Z7eelj0nLlJcfc7UIvn7f8J3hfaWvVprTfCmsqDutmKaKLDW2pA0v+ZvknRbldaGpVlGNm/nzvLA3EK3sitLDimW0zHEXYA7lbrbP0J23sbWNfQu+rJ/qILZFL7X8LxNd0dMPlp00ChabCpa2hNhYkWCjbZROpQbavshSqxSfayv4qrlWmo5F2I6E5ARY7Hu3/qlc4qNVzXNvsaKUnKioP/Vv72/kv3ZThTU6CVjWqrm76ikRYDxzKbk21nm4vHzjJwitEb8LgYTSm9/QttGucR7Rla9wmQ6i1gQdORuDeeZObnds9C0aSivG5h4XWNQITuCysP8AFY/5ZXB7FlZKN0vL55mwv70IV5Fr9NvxPykrcrlK0MyNLEYs4dwSSFWotyP4W1t5aEW8b/ZEU5ZJX7yxxVSFlyvv8+bluVgdtZ6yaaujyGrbmjUW1R/HKflb8J5+JXXuaYvqLzNeomszWLk9Cv8AaVLrK6m5swzK9wnFGhVSoPsm/mNiPUXEQqZJKS4L6lNTi4vk6tSqBgGU3BAIPUHUT3U01dHzzTTsz6kkCAIAkAQBAEAQBAEkFd7bcRehRUo2QMSGb7VrX06eJ8pswVKM5vNwY8ZVlCKy8nNKeILG1NbDSx5m/TpPZtY8e9zJVq3IWnY20d91B5hf4z8h42tOU77HVrb/AD587TPhOF0qZ9pUXO++Z2JPoIfcRe+ht1uIMASPdGut9B5SMqFjDUxbMuYMtvTeLK50aFLizodDJsgYeLY1MQoFVVLfZZCA4v15EeBlU6cWW05yg7ou/YipmwVJAM2UsrHawzFuu9mE+Ux9OUcRJcbn0uEmpUYzvx7aGzwtRg3rLVYKrWdCdmFyGtzuO7p4iZdkbKn922U1+HY5TWBS5QuRfb3iCD53AH9RnMFZ6ltVPISOKxKDE0wGGbXMBvaxGvxJ9IUrvQpjB9G7kZ2lx6V6VQUe8yWdjtYIbnffTNIjLM7Wsdwpyp6yJPsvxjNTphtichPQn3D6nu+ZE04arleRlOKo3vNeP7/ZP1x379VHyJ/OWYpdZGSD6tjUqmYmy+JA8cOZTpKajubaGjKoR3rSDUX3sZj/AGlI0zvTOn8rXI+Bv8p6eBqZoOL49jycdTyzUlyWGbjCIAgCQBAEAQBAEASQc/8ApSZGNBL95A7n+ViqqLeJQ2/lM9H6dF5pPuPP+oNZYrv+e5UqGHIp6nICbNb3strkDpfrvry5epJX0PMi7EnSYKLqgVVHdA89pFraEPUwljUe7G4Gw5SdkTYksLSBFiLqwIPjpOJBkXiuwzmxoVcoI7wq31PM3X7pnlK2zNEZprVfg107FZT/AOYxaAfw0xqf6nNh6AyP7j/5/wBOukpri/n+rGzieDYKlTLqhfS2Z6jkk9LAgX8LCdxp66nDqye2noRXCO0i4er+yBRF1qMXuNWCgW2tcjXznnY/CwxC6ujjz48eHsenga8qP+eqlx5brv8Ac6ZjsVQxNHvkEHYaZ1cdAdj+B6GfPSlKEnCas+V89z2qMZStKnqu3ixBUcN7BjezLextqNdPgRfyII3E4lfdG2LU42MNbDGjUFSncqbkNzPgejDn136gG7xuiIbuMtyH7U4ivhbV6LZ8PVOV0OopuRqtxrlYajXTUdBPVwWIjKOSST8UeVjaM4yupSXg37bGDsp2kTPkcEU2FmF9R5EdD+fKc43CQiumpeaJw2LqSfRVbX4f7Os4euHAObN3RrzOrb+MwTq9JZnUoZW0fFcyhvU7giC4qbgjqfwlczXS7SpV7hpytjUT3YzGZMQATo4K+u4+Yt6zThJZaq7zLjIZqV+w6FPZPGEAQBIAgCAIAgCAJION9uMRn4lWBOi5VA/lpqf9Rf4z3MBDLRv2niY6eatbsX8/kiKnEfaCwItt4jUX33udJsSMrNvHcWWl+y10Av1vvIUb6i6RhwfE1ABve+m2vwkuIzIlv/ECKlud7bbddPnr1lfRu5N0QPHu3NWsctAmmgFrj3j+Q+cxdIs2WGveb44e0c0/QrbVWJuSWJ3JNz85oV0ipqLYRncqi5mZiFVRqSToAPOV1KjS03LadNN3exJ8UwQoE4VSGdVZq7jY1AhbID/CtiPEk+Eq6P8AtuK7Lv8AB2qt5KT7bLw5JrhfGvYUqdZ2ZhlVbADNmAYeWwuG18bynF4aFeipy0lbR/OPbgvweJnQrSpx1i3qvyu/32fapfifaNXV6tN6YL07n7JZrrY+zbUE2ANrjnfQW8b/APPrKV6i6vb8/S8EeysdQcEoPrLZP5sZeGcOxmIVCTkXR7bC9uh1O5FvGZHCEW7Gx1NE5EviOzFeshp1HQUyQSigi9iCLm/UDbpOadoPMnqV1KsJq0tURCfRpldWWobAglTre3K42Hxmv+tlkcXbUyOjSzqUXsy5cIwrYdUQknT7v+RPPejNFSSmrkhX2MhlUSA4pV++58pVNmulEreOPOcxNKPjDVCrKy7qQR5g/wDE6u07oNXVmdaoVc6qw+0A3xF59AndXPnpKzaPuSQIAkAQBAEAQBAEkHAe2tcnH4lh/wDIwB8Acv4T6XDRtRj4I+bxDvVl4srxuGIO9z8byYvrW8TqS6t/D2PpmJ1Op8ZZcrSCmSiGrDFswXW+v42BldZ2g7HeHV5q5gw1C8z0KEUmzVXrybSNmnhGbZf1+jNGTXUzOppoXfgfDKWBpvimAeoiZU3OV3Um46HL3QeV39M04Kc0kWxqyjB6lOpK1Quz3u/eY3H8QJ0PiRNEIJLXkrqTd1bZGrVYimqcgW+INvzmSpC1FR7NPTQ2Up3rOXbb7q5K9ksOcTicOjksqkAg8lB28iSB6zy8ZWccOvQ9PCUU68n2K/zzO4odAOk+ebbPTe5mFSLleUFpDTCR81VuPESbExdmYqraTmx2tys8QOZrdbaSlrU2w0RF8WoZSLdLff8AlCLIu6NChVsbSWjtHVeBVM2Gon/60+SgT26H/ij4L2PArq1WXizelxUIAkAQBAEAQBAAkg4D2kpKcTU//SoD5h2VvmDPpqLvTj4L2PmqytUl4v3ILEsFrEjbMCPIgX+8zh6T80XxV6fkz4Jl10UZXya/1kdDMrxcIuzTNawkmtGjcNUOgA1M0qcakbxZmySpzSkjDhXtcTmk+DqvF6M3amOLaMTlHn853dIqyt2Pr+3GLgsSR7rgE95NdPMXJHMXI5zPKSzXRpjTeWz+P5v68GtVxhDbh1voQLXE6c5Rd90yI04yVtmj7xyhlzpsTfyuACPO4v6iRUjeLaFKWWaT8Df7FY0Uq5vuVup8VZXI9Qvynzv1Km8q7n7n0n06azNPlHY0r3API2I8iLzxjc1wff1kCCMgONENjoz5PEFXQmcZkieik9UaOL4qvIzly7C2FF8mjg/2ri/LUmIq7LJ9VGLjiA91d/1+Eh2uTTvbUga+HZTJ0LVqdK7HVM2Do66gMp81dhPYoP8Atqx4eJVqsiZlxQIAkAQBAEAQBAEkH567ZOUx2LS+1d2H9fe/Ge/haidOPgeHiaT6RvvK9iX1v1EmtLW/cd0I6WfaYnFjcbyqUbPNHRlqd1llsfVgwvz5zpxVRXZCbg7I+EYobg6+EqjGVJ3iWScaitI2Wq5zmFr8x9+k1KSl1omXI49WWxiNUzlzZ30aMJaZqr0L6a1M9KoCLHzl9GopxtIprU3CWaJ94arbuHY/fJpTyPJLZ/PucVoZ1njuvn2Pquj0X1urKbjqDylGIoZk0zRhq9rNHUOxvGRiaFibVKehHh5dJ8pXoujPK/I+npVVVipLz8SQqViCbct/l+vhMxpsjH9ZNt/neQTlMectIOrWMycNBOrcuU6scup3GdgaYy0xbr1Mht8HKs9WY6CBTmqGc6R3OndqyMlSrSqHkZLndkKMomXhWJbC1XC6oxVinmoBt0Nxf1l9Oq6crrbkpq041Y679pc8NXWooZTcH5eB8Z6kJqSujyZwcXZmWdnIkAQBAEAQBAEkHAvpYw3seJ1TyqpTqj1X2Z+dMz0MHPTKY8TDXMVJ3uJuk7rUzLQw55SqltGWON9Uehuk6vymc+J4z3nEpT7UdpR7zwNKelcXe5bkTWx6akujWUiqVNo9IB5idSipapkRdjxTb9XlCap8+zLWnPg+g45j9eU6VRNWa+eBy4NO6Zstjc6qr65dA3PL0PW3I/oXRrxayyKZUGpZomzwfiL4aqtSmb23HJh0P5/8SnE4KFeNm/BmjD4qdF7eJfsL2zwlb32agx3DLmW/8yX08TaeBV+nVYPh/Ox/s9ulj6clqSmHehWP7LEUXPQOmb/De/xEzTwlaO8X88LmmGMpS2aMlThjjkZncWtzQqsWtGeU6VVeRkWYbizBjcfVXQD1kJN8kqMSM9jUqHW/4SerE6uzNSxaUf77X2Gw8zI1eq+eRy9dD0cSJYsx1O/TS3TlaGhZWsWHgfFij6bHdeo/OW0asoS0MteipxLrQrB1DKbgz14SUldHkyi4uzMkkgQBAEAQBAEkHJfp3wH/AKWuNu/RbrfR0+6pLqMsrK6kbo5RnnpqZhseBb7TlwzLQlSsCsrdGyu3YsU78XPJmna+juXxuJwdCWQT8jibR5eXZIclWeQvOXGKJUpM9kNkpHsqbuWJHt5OZoZULwndh6I9JuJqrVLRSRRShrqZsLjqlL93Uen/ACMyf6SJ1GSa1Ry8yejLb2W7S4mqz0XrO5ZM1IuczZkNyoLanMuY2P8ACOs8X6nShLrJWs+NN/59z1/p9Rp5ZO9yVHHK38YPmo/KeR0S7/VnrOx81q9Sp77EjpsPgNIUYp3/AJOjCE6ToAAg6/q40kbg3cFibMNdJw1yHqrF+7LY25ycjr6gcptwk9cp5uKhpcss3mEQBAEAQBAEkFV+k7hRxXDq4UXemBWTS5vT1YDxKZx6yY7kM/Os206tjNOFxmmjO2uqU2SeovK+jctZMsz22ErlFJnUZMTldxLEm5FhJB7OHI6URObnVhIJPZBJ9+ybLnynJmy5rHLmtmtfa9he0lOxDVz4lk3eMX4nEVZtHhiEiJxN3gzEYigRuKtM/B1P4TLXf9ufg/Y00FepFd6LtxWiEfMnuPqvgeY9PuInjU3mWu57sroyYNr6GcyR2mbi0tZzYm59NSDC2m2h9ZK0ObkeyFCelz6TpgtnZOv+0pgfxAek6w+lRIy4lXizoU9U8oQBAEAQBAEkAi+8A/MPavgxwOLrUCLKrk0/Gm3epnx7pAPiDLk+StoibS6FRorlBM8l6q3KXTaErlKKO4xZ7KnJssUUhJSsQxIu2TZITlqx0nc9kAQBJB2ns92JFbgfsSAK1cfWVY3GWodaV+Y7gVT4M0qlLrFiWhyDiXD6uGqGlXptTqLurb2OxBGjDQ6gkG0ti7qxW1bU1YTsGrmXDVzTdXFrqb2O0iVPMnfYmFTLJNbounBOKLigKR947U/tEgE3Q/aIsTbffS08qthZU3mgexRxcKitLRmy2Hei1jt16eY5GZ9JeJovYkcNVvvOUjpn3Ubp6HnFhcU19oLHU8rn9eElEN2J/slgD7cWGinMT06D1MuoU253MmIqLIX6egeaIAgCAIAgCSBAOZfTZ2e9rQTGIO/RslW25pMdDtrkc+gdzyncHwRI4vOzg9kpkWEmwueSxJI4bYkpHLEnqoas9ErlJM7jFoTnQ6Egk3+AYD6ziaFA7VKqI1t8pYZv8t5F7A/UiqALAWA0A6CUlhHcZ4DhsYuXE0UqWBAJHeW++Vx3l9CITsCCxP0a8Pag1FaPs7kstUMzVVYi2juSSP7p7vhfWTmYKKn0N4n2hBxFAU+TgOXPnTsAP8ZlqrWVit003cufZ36NMNg69HELUrNUpA6EqKbOUZC2XKWGjHTNYaStybO0rFtx2Ap1xaqgYba7jyI1EqlCMt0WQqSg7xZWsV2KVRegx8n6dAQPvlEsN/8ALNcMY/8AZGtR7H1WPfZEH+I/AafOVrDSe53LFxWyuSuD7H0aepaox31IA+Qv85csNHkoli5sncNhlpjKgAH63O5l0YqKsjNKTk7syySBAEAQBAEASQIBixeGWqj06ihkdSjqdirAgj4GAfmTtTwJ+H4qph3ucpvTY/bpm+RvPQg+IaWp3KyKE6B7OkcsTo5PJy5HSiJwdCAIAgFw+iXCipxSgSf3YqVLdSKbKPm4PpIlsStz9Cyo7EAQBAEAQBAEAQBAEgCAIAgCAIAkgQBAKP8ASx2X+u4X2tNb16F2UDd6f208TYZh4rbmZ1F2IaOBKby1HB7Okcs8nLdyUhIJEAQBAEAt/wBE9fLxXDD+MVU/6FRvvUSJbErc/Q0qOxAEAQBAEAQBAEAQBIAgCAIAgCAJIEAQD1YB+T8X+8f+dv8AUZcisxTog8nJIgCAeyQeSAIBZvoy/wDdcH/O/wD2KsiWxK3P0fKjsQBAEAQBAEAQBAEASAIAgH//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54" name="Picture 14" descr="http://kboo.fm/sites/default/files/nodeimages/rosie_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3501008"/>
            <a:ext cx="2160240"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696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Ricardian</a:t>
            </a:r>
            <a:r>
              <a:rPr lang="en-GB" dirty="0" smtClean="0"/>
              <a:t> model</a:t>
            </a:r>
            <a:endParaRPr lang="en-GB" dirty="0"/>
          </a:p>
        </p:txBody>
      </p:sp>
      <p:sp>
        <p:nvSpPr>
          <p:cNvPr id="3" name="Content Placeholder 2"/>
          <p:cNvSpPr>
            <a:spLocks noGrp="1"/>
          </p:cNvSpPr>
          <p:nvPr>
            <p:ph idx="1"/>
          </p:nvPr>
        </p:nvSpPr>
        <p:spPr/>
        <p:txBody>
          <a:bodyPr/>
          <a:lstStyle/>
          <a:p>
            <a:r>
              <a:rPr lang="en-GB" dirty="0" smtClean="0"/>
              <a:t>2 countries: UK and Portugal</a:t>
            </a:r>
          </a:p>
          <a:p>
            <a:r>
              <a:rPr lang="en-GB" dirty="0" smtClean="0"/>
              <a:t>Labour is the only factor of production</a:t>
            </a:r>
          </a:p>
          <a:p>
            <a:r>
              <a:rPr lang="en-GB" dirty="0" smtClean="0"/>
              <a:t>Only two goods (wine and cloth) </a:t>
            </a:r>
          </a:p>
        </p:txBody>
      </p:sp>
      <p:sp>
        <p:nvSpPr>
          <p:cNvPr id="4" name="AutoShape 4" descr="http://upload.wikimedia.org/wikipedia/commons/5/5c/Flag_of_Portugal.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http://upload.wikimedia.org/wikipedia/commons/5/5c/Flag_of_Portugal.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8" descr="http://upload.wikimedia.org/wikipedia/commons/5/5c/Flag_of_Portugal.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2" descr="data:image/jpeg;base64,/9j/4AAQSkZJRgABAQAAAQABAAD/2wCEAAkGBxQQEhQUEhQVFRUXFxkWFRYXGBgYFxgYGhYWFxkeHxsYHSggGBwlHxgYIjEhJSkrLi4uGh8zODMsNygtLisBCgoKDg0OGxAQGywkICQsLDQsNDUsLCwsNCwsLCwsLCwsLCwtLCwsLCwsLSwsLCwsLCwsLCwsLCwsLCwsLCwsNP/AABEIAOEA4QMBEQACEQEDEQH/xAAcAAEAAgMBAQEAAAAAAAAAAAAABQYDBAcBAgj/xABEEAACAQIEAwUEBwUHAgcAAAABAgADEQQSITEFQVEGImFxgRMykaEHFEKxwdHwIzNScoIVYpKisuHxo7MWJDQ1U2Nz/8QAGgEBAAMBAQEAAAAAAAAAAAAAAAEDBAIFBv/EADQRAAIBAgUACQQBBQADAQAAAAABAgMRBBIhMUETIlFhcYGRsfAFocHR4RQjMkLxM0NSFf/aAAwDAQACEQMRAD8A7RKCwQBAEkCAIAgCAIAgCAIAgCAIAgCAIAgCAIAgCAIAgCAJAEAQBAEAQBJAgCAaPEOL0cOD7WoqkDNlvdyPBRqZVOrCH+TL6WGq1f8ACLft6lbxvbwIodMLWamSVFRiEUkXuBbNfY/CVvEpa20NUfp03LI5LN2LU2eE8YxWNKmmKNKlvUPeqOvRQTlXOd7WIUWvvYzTquo9Fouf1+9uO04rYeFC6ndvhbfvT3LSJoMIgCAIAgCAIAgCAIAgCAIAgCAIAgCQBAEAQBAEASQIBX+0/H6eFehTqNlWoxNQjUimAemvebKNOQaUVauS2lzbhMM6sZyW6Wnj/Cv52OYUMPRxQxztVNMIxGGpKbNUJc2JuLsLWGUa2JvymKCVKlFtXm8vfvv6a69p6bq4ms401dRWjt3Ldtdvp4nvH8fiaFGhg6q5PZgmmptc3vq1j7qgn7t5OTpKl5v/AB08L2fq9PlxTlSp3nQ1ctPTnwW79FuOD9tamCT2aVhlTdWTOASdSSBcXY7X3Mtiq6fV2fh/0VJfT5R/uvrLdq936aFz7KfSGmIcU67UkZtKbBgoY9CrNm15EXF9NDNMHU/3R5WIhQWtCTfj/wARe5aZBAEAQBAEAQBAEAQBAEAQBAEAQBIAgCAIAgCAfFesqKWdgqqLsxNgANySdobtuSk5OyKd2t7TsuEp1sO5QVKjIpy991W+ov7oJU7i9rbTHWrSvFQ5v9rfs9XBYelGrKNdXsk7X5fHf62Of8RNR6dOvUxAdnz927O9MKRo5Y87+6ANLEHWUPLmy7vn59z1qM5NzWVQilpZfL9j5vsavCqVWsx9mbZdmJsRY6WYkAHlrzU9CZZ0SbSW/wBiuWLdKDlJ6bbXb/Hc79hm472a4gC1cj27tozo/tn0F9MtrDUGwXfrz1wpQisvH579233tnz7xLTeTS/rbu2S8kQq4ypQp0KBT2bLUY1M62azN3b5hcCxYeQ3lrWZtlK0sagqI4FLLdfaXerbcMQmiqO6h6ak2Xa1pNmtQrPQ6p2E7YM1dMG4JBU5SffBGZ9QddVGYjdcw6GZ1Jx32+fbjyuaehjKnKV7SWvk/zt6nSZeZBAEAQBAEAQBAEAQBAEAQBAEASAIAgCAIAgHOO0PFzxPFU8HRbLRL2Z+TkXJI6qADl6nXpMs59JNQWx7WGw7w9GVeS1S9F/PsVfiNEUqrUjUd6KVSlxsNe/lUnKHsD52mGlJTtL5a/wCd/M92lGMqaqyspNXs/DRdtjX7QCm9SpUw9Nlw6lQtwxu1u7cm9rkE23+FpbTbvry3buX7tuZYuapKNRq+773fTyWnn4a2Hhn0XNVVWxNdkGUEUqYFxcAtmY6ZjzsPU2m2Msu2/wA9j57E1lUnzZbfvxe7JUfRhhBe9TEEEWsahtbe2lrj1kdI+70KV81NfG/Rtg8pCe1RiPezZh/hYEfj4x0skdZE+Cv0OyVXDZlNVno5lqZadP3mU5kzDNpY+fhYxOtfWxbCiu0+6rAU8lNPZEMXRwAjio1+/mUA3NyDbTKSu0yyk5aS1XZ3dhsjSSOj9huJvisHSep74BRj/FkJW/mba+N5spSurPj24PPxcFGpps9fUn5cZhAEAQBAEAQBAEAQBAEAQBAEgCAIAgCAYcZhhVRka+VhZrEqSOYuNRfbSGrqx1CTjJSXBSu03BsLTvTT2dApSauWGtUkHLTUFrtbMCTY30WYcSoU49W1+O1vhfPE9zAYjETeeSc7yUe7Xd9m3luUWvxR6lGhg1p5j7c1Qy3LsTTZMtgNTdt/IWnMFeNuzbza/RsxVKMMXGonw/BJJ/ssfYdWqt9XdQKVKr9Ze4OY1AAiIR0DLm/otznMdbSeyvbxf8aeZm+pwjFRqJ6yTXdbt87nRTW13nWfvPGyaHxXeTcmKNCtVvJuWqNiI4pVyqSZzKWhdTjdlJzPjKrpSOWnS/fVRbcDREvz6nltCioxzy52X5f4LXNylkjxu+/sX59CU7FdpDhK/sarfsKhZizWutS6qTpYBT3SdObHrLadSzT8vXb2sc1cP0qaiusldd6W68dbr07DrE2HkCAIBjNdQbXlbqRTtc6yStexklhyIAgCAIAgCAIAgCAJAEAQBAEAQDkn0p18uLLEXy00Hl7x/GYq0XKrZdh9V9JxEaOETltm17r21MHGqNPh2Lo1MKwqZKaPdiGBZswb3bWuLG3K8rVRRm1B7e9gukxdGU6ys02rbaXRLdlseyszVEynEmrVSp9lyrgMg6Fe8bHkSdbG0KDjSRj+oNdNGkv9IxX5/Rb6eNXIzsyqqi7MxAAHUk6DaV3VjBKDTsVziXbnCLolUuf7tOoV882W1vESxQm9l7L3szqEbPrfPS57wrjy4j3OXIqyXvfbOBm9PWQ7p2fz0LnTVrojO0hqGm9zlFrXGhBty8ZXd5lctill0KlW4v8AVqC0KRCs9iVGwDbXY7E72sTqCbXmuFGVWV3qvnzsM9StCiklubHZ3ELSrPT4ghKJdntcWGt/dsdDb0HkZ1UpQjJad1uRQxNVJzg7Nap+PidN7BcUNWm9I5mWi1qVQ656R1p3YaFgtvMFT1neHnJwtNaoj6lh4wlGrFq01ey4fNu6+3pwWkm28vbtueZuRPFOK5SqLoWIBPgxyj521mWpiOImujQus0jBj6baZGK25DbytMrRbTktboguNpUoN7enfI2lRQfcOxI6CQ8y1TL6bjNZJEv2a7VJictN+7VvlO1mNiQR0uATbkdOl91Kvm0a1MdfDOn1lsWSaDIIAgCAIAgCAIAkAQBAEAQBAOafSdSoH6wHzDEGlTekdSpUFlYaaA6HfoJlqySqx7br01PXwyrSwrUbZOtftvZNMguA0sM1PFfWGCsKJNC5Iu9mJtyLaLYc7mZdMsnzpb1Pex8q8VB01dX6/Omn23+xG8HxletWWmQfZ4cmoL/ZzJUUAfze0PoDNNVKNFd+h4E71MZKVra/wWtqxwwD1gSd0RrZBYbkW9/7h4kiYl1X3l8oqd7bIrnHu31WqLUqJVdVBOpJAu24toNSLXAF7i9puhhHNXkzA8SqX+KNng/DsRmoPUZCKoFRQrHOFIzAsMqhbeOvnKcRShTeVbo1YfEuom2nb7FuqYY43BsrL+0Uh11sHy8j0vt6gylPl7oidqdRW2ZCYLgWDxhF1rJUUZSbqNmLm5W2Y5iTqOnQWvhiKiWVaI5qYaKedpP1Jodl6FPMzBqjNcM1RizEEWN79QZW5WOoyvoRfAu1P1dvYLSXu1Vokr3dEqXzAAWuwdtPFZa6k1KLVrStc4hh1UhJN6xvbzX8Iv3FsaaZygBmyFwtwCwU2cgkgG2ZOY3lmJk0rIx0IRerOeVMRWr4zDq6VQhqC+ZSLqt3Cnkdr300v5zPThu5bm+UlFdUv9cXP65yDJHY+jSDKVOxFiORnataxF2ndHPe0nZ98O/tKN7XuCu6kG4+BFx6TjWLN1Ooqi7y7dju0QxtKz2FZLCoNr9GA6HmOR9L76VTOu883EUejlpsywS0oEAQBAEAQBAEgCAIAgCAIBTe1nAfrmLRM2S+GchrXuUfb/qCZa9PNO/c/sevgsSqOFk2rrMl5NP9FI+q4c4JmZrYpaguhvZkNlsORtqxI1010tMiccilF63+3Hz+D6CMq8q0YSjek46+Nufbs8yU7FcRVkKFCHpkZ77tcaaEaAaD16ky6pFpnzsOu21yXHEcOoYynaqgIIt4/PYzlaO5VNzhePBop2HwyqEQH2YJIpli9PW32WuCbgG++k6c5XbuyuNSKVnFehvf2WlMWQefiNBbynDiXKq5bms1b2VZUIGQIXc8lBJA+NjK20pa7IsSzwbW99CK4rVoNXU4VhmIJci4Q6qBmOynU689B5JNN6bFtFzjG1Q94njXVSNjb9a/GcyfBdCEd0afYnDUqlVldL1jWWuGIvZEVb2P2bsqA9QR0minLNKMEtnr4K/5f2M+IpzpQlVvpK683Ze1y38Wqk10XKSQQqtp3cy98k2N7jkf4JZiJXmo2+fEYqEFkcmzZGGynNcs1rZmy3t07oA/XhK7WWhClfTgBTecpE6WMiidJHLMeLw4dSD8JMldEwnldyk8Qwb4OsK9DRlO32WU7g+B/wB97SpSdOV0b7RrQszofDsYteklVNnUG3MdQfEG49J6cZKSujx5wcJOL4NidHIgCAIAgCAJAEAQBAEAQCJ7S8HGLpZQctRe9SbazW2v0Ox9DylVeiqscrNWExLoVL8PddxyX+zqrtVVabFqSsaigarl3v8A7TzVCWum259YsVTi03JWe3ffVHQ8HSRgUyrm9kuVwB3gFGhtzW36tLnK7aPm1eKUvU01q5dtNdvn1kJmy19zcwnE2Ftbj5wiqpQizaq44tt/xJK40Uhi+BU8So9pfZbroVbLmtdSNR32+XSRkV78lXTuDaSuiD4jwFaFNyaqoA4C3AAcWsAFW9iOnnK5ZUt/z87zXRrOpJRjHj0NRRnp2LBujDW485yaNmTfYPhhQ1azAjMFpoTzA1cjwJCj+kzXg4NXkzD9SrpxhSXF7lpxGFV7E3DD3WBsw9Ry8DoeYmudOM9zzYzcdjSrrXVrhadRPAlXt5G6k+omSVCondNNF0JUmrNtP1X7H12kN2Cnmrd1h6GVOpGOktGddFUeyv4amL+06eYC4I69JCrRud/088t7G863l+jM6diM4nhFYG43BHxlM0jVRqNGp2Tq+xqVMM2xJqU/lnH3H1aXYWe8BjIXSqLzLRNp54gCAIAgCAJAEAQBAEAQBJBWO0YbB1DjKNNXzJ7Kup00uMr3HkFPhbzmWvmhecVurP8AZ6OEy14/09R21vH8r8or3BqqVQpqJUpZHQLXR7JnComUkj9mWCqLbE9CbHJDrRzfLm/FUXRk1Fpp8c28ObEvilU1GVTbX4HmP11hNMzwclFNmWjhTyH5SxIh1EbVHBm9/nJ2K5VdDziFWuVyUlKm2tUi4ReZCjV26AetpTPM1tZc9vl+WcwVLNeTv3fvuKdxHApTZSEq1LEl2rd0MSDrpa1iSbEnbnKoys+rGy9T2Kc5ThackuzLwZeFUclLL1a+m3L/AHndnbUrqyTleJ0HglPLQpD+799z+M9OirQR4OJd6smb0tKBAPirRVxZlDDowBHzkNJ7kptbGm3BcOb/ALCkCeYRVPxAuJW6NN7xXoWKvVW0n6mDhYZC9FiT7MjIx3am18vqLFfSZXHI3H5YuqtSSqLnfxXy5sYmncSGmcU5JFW4yGotTrp71Nr+Y2IPmNPWZ23CSkj0adqkXB8lzw9YVFV1N1YAg+B1nrRkpK6PIlFxbT4Mk6ORAEAQBAEgCAIAgCAIAkg+alMMCrAMpBBBFwQdCCDuIBXMb2OplXWjUqUVf3qYJakTyJU6+gNvCZamFhLbT29NjdSx842zrNba+68H+yu8J4FiMKlSk+rI5ZMp0ZCFuVvry2PMHwlNeNpaF1ComrvklMBxDqf1+cqjItqUiWo4sTu5mlTZvLWDC07zXVihwsyKr8Dpkl6hCjYBQL363InDirXbNMcTL/GKuyDp4Yiv7JSTmawPMa67dJWleWVG1zSp532F/VQAANhoPKeqlbQ8Fu+rPZJAgCAIBo48ZXp1PEo3k2o/zAD+qZsQrJSL6PWjKHn6fx7GV9ZnTIRD8VoZlYeBlNRGyhKzua/YfiN1egx1Qkp4qTr8D9804OpeOVnOPpWlnXO5aZuPPEAQBAEASAIAgCAIAgCSATAInFdo8NT3qBv5AW+ai3zmiOFqy4M8sVSjyQOL7R0vbe1WnVa6Kt7KNi/jfnIn9LqTd3JIlfU6cY5UmR2M7SUahv7A5jzvlPnpv6yH9Fk/916fydQ+sZVpF+pk4bWevf2VNyAd9LDwzNlF/C95VU+k5P8A2L0/6aIfV83/AK36kg6V6ABNlU6XY6XvbcXA6akTK8BWv1Gn877Gn+vw8leomvndc0+KVKzqBUYBQb6G9/hpMdSnODtUT9Ddh50pK9LUkOyFNWqO1yxVR3jt3tNB5AiXYVJybtsU46TUEu0ts3nliAIAgCAYcXRzoy8yNPPcH42nE45otHdOWWSZr0q2ZQeonnKRdKFpWMGIW4iWqLIOzKZiqhwmJWovI3t1B94fAzPCbpzuj0sqq0rPk6LQrB1VlN1YAg9QdRPajJSV0eDKLi2nwfc6IEAQBAEgCAIAgCAIAkgx4miKiMh2ZSp9QR+MmMsrTIkrpo4lg8Xre1jqGHQjQ/jPo4yUo3R4E4uMrMnaeKTTkbfrXac2ZzY0uMC3eGt51HUhFv4zRFNaFBSQhDaAgBsqhrE23azG/UmeQ25NtnrK0VpwZuzVX2gqUm79LYXN7glwymwtfu8tr+M5lpqSik8X422GpFVPeZwqHqt+83TUa+om+pJOEW1e9jFTpvpJZXa1/HTYzdnu1LYREfKre1srA/3M2a1tu8Z4mFw66WcHwfQYyvmo05rk6Zwbi6YpAyEX5re5B/Xl5CXVaUqb1MlOrGexvM4G5tKHJLdlqTexifFoBfMLcra3+G85dSK3Z2qU3okY/wC0aelmvfwPz6esh1oLk6/p6nYbFKqre6bzuM1JXRXKLjufc6OSLpLlLr0YkeAPe+4zyqqy1GjY3mUX2r20PmqZxc6iiqdqEvYyie56GH/xsSXYHieZWoMdV7yfyk94eh19fCehgqumR+Rix9LVVF5lvm884QBAEASAIAgCAIAgCSAIBwioLV8Ta1hiKoAFy371rd0Da09zCu1NJnjYqzqNr+PU26lfKoJVyegX/eaLmaxp4ni7gC9OwG2Z7eelj0nLlJcfc7UIvn7f8J3hfaWvVprTfCmsqDutmKaKLDW2pA0v+ZvknRbldaGpVlGNm/nzvLA3EK3sitLDimW0zHEXYA7lbrbP0J23sbWNfQu+rJ/qILZFL7X8LxNd0dMPlp00ChabCpa2hNhYkWCjbZROpQbavshSqxSfayv4qrlWmo5F2I6E5ARY7Hu3/qlc4qNVzXNvsaKUnKioP/Vv72/kv3ZThTU6CVjWqrm76ikRYDxzKbk21nm4vHzjJwitEb8LgYTSm9/QttGucR7Rla9wmQ6i1gQdORuDeeZObnds9C0aSivG5h4XWNQITuCysP8AFY/5ZXB7FlZKN0vL55mwv70IV5Fr9NvxPykrcrlK0MyNLEYs4dwSSFWotyP4W1t5aEW8b/ZEU5ZJX7yxxVSFlyvv8+bluVgdtZ6yaaujyGrbmjUW1R/HKflb8J5+JXXuaYvqLzNeomszWLk9Cv8AaVLrK6m5swzK9wnFGhVSoPsm/mNiPUXEQqZJKS4L6lNTi4vk6tSqBgGU3BAIPUHUT3U01dHzzTTsz6kkCAIAkAQBAEAQBAEkFd7bcRehRUo2QMSGb7VrX06eJ8pswVKM5vNwY8ZVlCKy8nNKeILG1NbDSx5m/TpPZtY8e9zJVq3IWnY20d91B5hf4z8h42tOU77HVrb/AD587TPhOF0qZ9pUXO++Z2JPoIfcRe+ht1uIMASPdGut9B5SMqFjDUxbMuYMtvTeLK50aFLizodDJsgYeLY1MQoFVVLfZZCA4v15EeBlU6cWW05yg7ou/YipmwVJAM2UsrHawzFuu9mE+Ux9OUcRJcbn0uEmpUYzvx7aGzwtRg3rLVYKrWdCdmFyGtzuO7p4iZdkbKn922U1+HY5TWBS5QuRfb3iCD53AH9RnMFZ6ltVPISOKxKDE0wGGbXMBvaxGvxJ9IUrvQpjB9G7kZ2lx6V6VQUe8yWdjtYIbnffTNIjLM7Wsdwpyp6yJPsvxjNTphtichPQn3D6nu+ZE04arleRlOKo3vNeP7/ZP1x379VHyJ/OWYpdZGSD6tjUqmYmy+JA8cOZTpKajubaGjKoR3rSDUX3sZj/AGlI0zvTOn8rXI+Bv8p6eBqZoOL49jycdTyzUlyWGbjCIAgCQBAEAQBAEASQc/8ApSZGNBL95A7n+ViqqLeJQ2/lM9H6dF5pPuPP+oNZYrv+e5UqGHIp6nICbNb3strkDpfrvry5epJX0PMi7EnSYKLqgVVHdA89pFraEPUwljUe7G4Gw5SdkTYksLSBFiLqwIPjpOJBkXiuwzmxoVcoI7wq31PM3X7pnlK2zNEZprVfg107FZT/AOYxaAfw0xqf6nNh6AyP7j/5/wBOukpri/n+rGzieDYKlTLqhfS2Z6jkk9LAgX8LCdxp66nDqye2noRXCO0i4er+yBRF1qMXuNWCgW2tcjXznnY/CwxC6ujjz48eHsenga8qP+eqlx5brv8Ac6ZjsVQxNHvkEHYaZ1cdAdj+B6GfPSlKEnCas+V89z2qMZStKnqu3ixBUcN7BjezLextqNdPgRfyII3E4lfdG2LU42MNbDGjUFSncqbkNzPgejDn136gG7xuiIbuMtyH7U4ivhbV6LZ8PVOV0OopuRqtxrlYajXTUdBPVwWIjKOSST8UeVjaM4yupSXg37bGDsp2kTPkcEU2FmF9R5EdD+fKc43CQiumpeaJw2LqSfRVbX4f7Os4euHAObN3RrzOrb+MwTq9JZnUoZW0fFcyhvU7giC4qbgjqfwlczXS7SpV7hpytjUT3YzGZMQATo4K+u4+Yt6zThJZaq7zLjIZqV+w6FPZPGEAQBIAgCAIAgCAJION9uMRn4lWBOi5VA/lpqf9Rf4z3MBDLRv2niY6eatbsX8/kiKnEfaCwItt4jUX33udJsSMrNvHcWWl+y10Av1vvIUb6i6RhwfE1ABve+m2vwkuIzIlv/ECKlud7bbddPnr1lfRu5N0QPHu3NWsctAmmgFrj3j+Q+cxdIs2WGveb44e0c0/QrbVWJuSWJ3JNz85oV0ipqLYRncqi5mZiFVRqSToAPOV1KjS03LadNN3exJ8UwQoE4VSGdVZq7jY1AhbID/CtiPEk+Eq6P8AtuK7Lv8AB2qt5KT7bLw5JrhfGvYUqdZ2ZhlVbADNmAYeWwuG18bynF4aFeipy0lbR/OPbgvweJnQrSpx1i3qvyu/32fapfifaNXV6tN6YL07n7JZrrY+zbUE2ANrjnfQW8b/APPrKV6i6vb8/S8EeysdQcEoPrLZP5sZeGcOxmIVCTkXR7bC9uh1O5FvGZHCEW7Gx1NE5EviOzFeshp1HQUyQSigi9iCLm/UDbpOadoPMnqV1KsJq0tURCfRpldWWobAglTre3K42Hxmv+tlkcXbUyOjSzqUXsy5cIwrYdUQknT7v+RPPejNFSSmrkhX2MhlUSA4pV++58pVNmulEreOPOcxNKPjDVCrKy7qQR5g/wDE6u07oNXVmdaoVc6qw+0A3xF59AndXPnpKzaPuSQIAkAQBAEAQBAEkHAe2tcnH4lh/wDIwB8Acv4T6XDRtRj4I+bxDvVl4srxuGIO9z8byYvrW8TqS6t/D2PpmJ1Op8ZZcrSCmSiGrDFswXW+v42BldZ2g7HeHV5q5gw1C8z0KEUmzVXrybSNmnhGbZf1+jNGTXUzOppoXfgfDKWBpvimAeoiZU3OV3Um46HL3QeV39M04Kc0kWxqyjB6lOpK1Quz3u/eY3H8QJ0PiRNEIJLXkrqTd1bZGrVYimqcgW+INvzmSpC1FR7NPTQ2Up3rOXbb7q5K9ksOcTicOjksqkAg8lB28iSB6zy8ZWccOvQ9PCUU68n2K/zzO4odAOk+ebbPTe5mFSLleUFpDTCR81VuPESbExdmYqraTmx2tys8QOZrdbaSlrU2w0RF8WoZSLdLff8AlCLIu6NChVsbSWjtHVeBVM2Gon/60+SgT26H/ij4L2PArq1WXizelxUIAkAQBAEAQBAAkg4D2kpKcTU//SoD5h2VvmDPpqLvTj4L2PmqytUl4v3ILEsFrEjbMCPIgX+8zh6T80XxV6fkz4Jl10UZXya/1kdDMrxcIuzTNawkmtGjcNUOgA1M0qcakbxZmySpzSkjDhXtcTmk+DqvF6M3amOLaMTlHn853dIqyt2Pr+3GLgsSR7rgE95NdPMXJHMXI5zPKSzXRpjTeWz+P5v68GtVxhDbh1voQLXE6c5Rd90yI04yVtmj7xyhlzpsTfyuACPO4v6iRUjeLaFKWWaT8Df7FY0Uq5vuVup8VZXI9Qvynzv1Km8q7n7n0n06azNPlHY0r3API2I8iLzxjc1wff1kCCMgONENjoz5PEFXQmcZkieik9UaOL4qvIzly7C2FF8mjg/2ri/LUmIq7LJ9VGLjiA91d/1+Eh2uTTvbUga+HZTJ0LVqdK7HVM2Do66gMp81dhPYoP8Atqx4eJVqsiZlxQIAkAQBAEAQBAEkH567ZOUx2LS+1d2H9fe/Ge/haidOPgeHiaT6RvvK9iX1v1EmtLW/cd0I6WfaYnFjcbyqUbPNHRlqd1llsfVgwvz5zpxVRXZCbg7I+EYobg6+EqjGVJ3iWScaitI2Wq5zmFr8x9+k1KSl1omXI49WWxiNUzlzZ30aMJaZqr0L6a1M9KoCLHzl9GopxtIprU3CWaJ94arbuHY/fJpTyPJLZ/PucVoZ1njuvn2Pquj0X1urKbjqDylGIoZk0zRhq9rNHUOxvGRiaFibVKehHh5dJ8pXoujPK/I+npVVVipLz8SQqViCbct/l+vhMxpsjH9ZNt/neQTlMectIOrWMycNBOrcuU6scup3GdgaYy0xbr1Mht8HKs9WY6CBTmqGc6R3OndqyMlSrSqHkZLndkKMomXhWJbC1XC6oxVinmoBt0Nxf1l9Oq6crrbkpq041Y679pc8NXWooZTcH5eB8Z6kJqSujyZwcXZmWdnIkAQBAEAQBAEkHAvpYw3seJ1TyqpTqj1X2Z+dMz0MHPTKY8TDXMVJ3uJuk7rUzLQw55SqltGWON9Uehuk6vymc+J4z3nEpT7UdpR7zwNKelcXe5bkTWx6akujWUiqVNo9IB5idSipapkRdjxTb9XlCap8+zLWnPg+g45j9eU6VRNWa+eBy4NO6Zstjc6qr65dA3PL0PW3I/oXRrxayyKZUGpZomzwfiL4aqtSmb23HJh0P5/8SnE4KFeNm/BmjD4qdF7eJfsL2zwlb32agx3DLmW/8yX08TaeBV+nVYPh/Ox/s9ulj6clqSmHehWP7LEUXPQOmb/De/xEzTwlaO8X88LmmGMpS2aMlThjjkZncWtzQqsWtGeU6VVeRkWYbizBjcfVXQD1kJN8kqMSM9jUqHW/4SerE6uzNSxaUf77X2Gw8zI1eq+eRy9dD0cSJYsx1O/TS3TlaGhZWsWHgfFij6bHdeo/OW0asoS0MteipxLrQrB1DKbgz14SUldHkyi4uzMkkgQBAEAQBAEkHJfp3wH/AKWuNu/RbrfR0+6pLqMsrK6kbo5RnnpqZhseBb7TlwzLQlSsCsrdGyu3YsU78XPJmna+juXxuJwdCWQT8jibR5eXZIclWeQvOXGKJUpM9kNkpHsqbuWJHt5OZoZULwndh6I9JuJqrVLRSRRShrqZsLjqlL93Uen/ACMyf6SJ1GSa1Ry8yejLb2W7S4mqz0XrO5ZM1IuczZkNyoLanMuY2P8ACOs8X6nShLrJWs+NN/59z1/p9Rp5ZO9yVHHK38YPmo/KeR0S7/VnrOx81q9Sp77EjpsPgNIUYp3/AJOjCE6ToAAg6/q40kbg3cFibMNdJw1yHqrF+7LY25ycjr6gcptwk9cp5uKhpcss3mEQBAEAQBAEkFV+k7hRxXDq4UXemBWTS5vT1YDxKZx6yY7kM/Os206tjNOFxmmjO2uqU2SeovK+jctZMsz22ErlFJnUZMTldxLEm5FhJB7OHI6URObnVhIJPZBJ9+ybLnynJmy5rHLmtmtfa9he0lOxDVz4lk3eMX4nEVZtHhiEiJxN3gzEYigRuKtM/B1P4TLXf9ufg/Y00FepFd6LtxWiEfMnuPqvgeY9PuInjU3mWu57sroyYNr6GcyR2mbi0tZzYm59NSDC2m2h9ZK0ObkeyFCelz6TpgtnZOv+0pgfxAek6w+lRIy4lXizoU9U8oQBAEAQBAEkAi+8A/MPavgxwOLrUCLKrk0/Gm3epnx7pAPiDLk+StoibS6FRorlBM8l6q3KXTaErlKKO4xZ7KnJssUUhJSsQxIu2TZITlqx0nc9kAQBJB2ns92JFbgfsSAK1cfWVY3GWodaV+Y7gVT4M0qlLrFiWhyDiXD6uGqGlXptTqLurb2OxBGjDQ6gkG0ti7qxW1bU1YTsGrmXDVzTdXFrqb2O0iVPMnfYmFTLJNbounBOKLigKR947U/tEgE3Q/aIsTbffS08qthZU3mgexRxcKitLRmy2Hei1jt16eY5GZ9JeJovYkcNVvvOUjpn3Ubp6HnFhcU19oLHU8rn9eElEN2J/slgD7cWGinMT06D1MuoU253MmIqLIX6egeaIAgCAIAgCSBAOZfTZ2e9rQTGIO/RslW25pMdDtrkc+gdzyncHwRI4vOzg9kpkWEmwueSxJI4bYkpHLEnqoas9ErlJM7jFoTnQ6Egk3+AYD6ziaFA7VKqI1t8pYZv8t5F7A/UiqALAWA0A6CUlhHcZ4DhsYuXE0UqWBAJHeW++Vx3l9CITsCCxP0a8Pag1FaPs7kstUMzVVYi2juSSP7p7vhfWTmYKKn0N4n2hBxFAU+TgOXPnTsAP8ZlqrWVit003cufZ36NMNg69HELUrNUpA6EqKbOUZC2XKWGjHTNYaStybO0rFtx2Ap1xaqgYba7jyI1EqlCMt0WQqSg7xZWsV2KVRegx8n6dAQPvlEsN/8ALNcMY/8AZGtR7H1WPfZEH+I/AafOVrDSe53LFxWyuSuD7H0aepaox31IA+Qv85csNHkoli5sncNhlpjKgAH63O5l0YqKsjNKTk7syySBAEAQBAEASQIBixeGWqj06ihkdSjqdirAgj4GAfmTtTwJ+H4qph3ucpvTY/bpm+RvPQg+IaWp3KyKE6B7OkcsTo5PJy5HSiJwdCAIAgFw+iXCipxSgSf3YqVLdSKbKPm4PpIlsStz9Cyo7EAQBAEAQBAEAQBAEgCAIAgCAIAkgQBAKP8ASx2X+u4X2tNb16F2UDd6f208TYZh4rbmZ1F2IaOBKby1HB7Okcs8nLdyUhIJEAQBAEAt/wBE9fLxXDD+MVU/6FRvvUSJbErc/Q0qOxAEAQBAEAQBAEAQBIAgCAIAgCAJIEAQD1YB+T8X+8f+dv8AUZcisxTog8nJIgCAeyQeSAIBZvoy/wDdcH/O/wD2KsiWxK3P0fKjsQBAEAQBAEAQBAEASAIAgH//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56" name="Picture 16" descr="http://blogs-images.forbes.com/katiebell/files/2012/11/row-of-wine-bottles-x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933056"/>
            <a:ext cx="2532365" cy="2532365"/>
          </a:xfrm>
          <a:prstGeom prst="rect">
            <a:avLst/>
          </a:prstGeom>
          <a:noFill/>
          <a:extLst>
            <a:ext uri="{909E8E84-426E-40DD-AFC4-6F175D3DCCD1}">
              <a14:hiddenFill xmlns:a14="http://schemas.microsoft.com/office/drawing/2010/main">
                <a:solidFill>
                  <a:srgbClr val="FFFFFF"/>
                </a:solidFill>
              </a14:hiddenFill>
            </a:ext>
          </a:extLst>
        </p:spPr>
      </p:pic>
      <p:pic>
        <p:nvPicPr>
          <p:cNvPr id="10258" name="Picture 18" descr="http://static.guim.co.uk/sys-images/Guardian/Pix/pictures/2013/4/29/1367244562115/Tootsa-MacGinty-0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3717032"/>
            <a:ext cx="43815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696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Ricardian</a:t>
            </a:r>
            <a:r>
              <a:rPr lang="en-GB" dirty="0" smtClean="0"/>
              <a:t> model</a:t>
            </a:r>
            <a:endParaRPr lang="en-GB" dirty="0"/>
          </a:p>
        </p:txBody>
      </p:sp>
      <p:sp>
        <p:nvSpPr>
          <p:cNvPr id="3" name="Content Placeholder 2"/>
          <p:cNvSpPr>
            <a:spLocks noGrp="1"/>
          </p:cNvSpPr>
          <p:nvPr>
            <p:ph idx="1"/>
          </p:nvPr>
        </p:nvSpPr>
        <p:spPr/>
        <p:txBody>
          <a:bodyPr/>
          <a:lstStyle/>
          <a:p>
            <a:r>
              <a:rPr lang="en-GB" dirty="0" smtClean="0"/>
              <a:t>2 countries: UK and Portugal</a:t>
            </a:r>
          </a:p>
          <a:p>
            <a:r>
              <a:rPr lang="en-GB" dirty="0" err="1" smtClean="0"/>
              <a:t>Labor</a:t>
            </a:r>
            <a:r>
              <a:rPr lang="en-GB" dirty="0" smtClean="0"/>
              <a:t> is the only factor of production</a:t>
            </a:r>
          </a:p>
          <a:p>
            <a:r>
              <a:rPr lang="en-GB" dirty="0" smtClean="0"/>
              <a:t>Only two goods (wine and cloth) </a:t>
            </a:r>
          </a:p>
          <a:p>
            <a:r>
              <a:rPr lang="en-GB" b="1" dirty="0" smtClean="0"/>
              <a:t>The only difference between the 2 countries is technology (or labour productivity)</a:t>
            </a:r>
          </a:p>
        </p:txBody>
      </p:sp>
      <p:sp>
        <p:nvSpPr>
          <p:cNvPr id="4" name="AutoShape 2" descr="data:image/jpeg;base64,/9j/4AAQSkZJRgABAQAAAQABAAD/2wCEAAkGBhMGERMTEhIVFBUWGBUXGBgYFxgYHBYdGhwXFBgbHhYZJyceICAkHBQXHzAgIycrLi4tGSAxODErNSYrLCoBCQoKDgwOGg8PGjYkHyUwLCwvLCo1Lyw1NCwsLCwsLC8uMiwpNDApNi8sKiwsLC8qLCwsKTQsKSw0NS0sLCwsLP/AABEIALYBFQMBIgACEQEDEQH/xAAcAAEBAAIDAQEAAAAAAAAAAAAABwUGAQIIBAP/xABKEAABAwEEBQULCwQBAwUBAAABAAIDEQQGITEFBxJBYRdRU3FyEyIyVGKBkZKTstIUFjQ1QlJzobHR0yMzdLODQ2PwgqLB4fFE/8QAGwEAAgMBAQEAAAAAAAAAAAAAAAYEBQcDAgH/xAA9EQABAwEDBwgKAgIDAQEAAAABAAIDBAURURIhMUFScbEGExaRocHR8BQVIjI0U2FygeEzskKSYoLSVCP/2gAMAwEAAhEDEQA/AM/dfWg6yUitlXsyEoFXDtNHhDiMeBVNstrZbmB8bmva7EOaag+cKFXjutPdp9JW1YTRsjcWu+E8D5q5rpoC8s92n7ULu9Jq6M4sf1jceIx/RV7J3MOS9PlbYkFYzn6MgE4aD4HzcFfUWuXXvxBeUBoPc5qYxuOJ5y0/aH584C2NTmuDheEkzwSQPMcrbisTeK69nvTH3O0Rh33XDB7DztfmP0O8FRC+erO03T2pG1ns+J7o0YsH/cbu7Qw6sl6FXBFVcWfa09Ebm527J7sFFfGHLyWDVFa76anYtJ7Uti2YZczGcIn9QHgHqw4DNR3SGjpdEyOinjdFI3NrhQ9Y3EcRUFP9DaMFa2+M59YOkecQojmFulfMiIrBeEREQhEREIXpq4/1bYf8aD/W1TDWX9ZS9mL3Qqfcf6tsP+NB/raphrL+spezF7oWMWp77/uPEp35L/FH7TxatXREVKtDRVjVD9Em/HPuRqTqsaofok3459yNSKb+QKg5RfAu3jitZ19f3LF2bR+sKlSquvr+5YuzaP1hUqWxWH8BH+f7FZTL75RERW65IiIhCIuWNMhDQCS4gAAVJJwAAGJJ5lUbl6mnWnZm0hVrd1nB753MZHtOA8luOOJGIUSrrYaRmXKbsBrO4eQvTWl2haXdS5Vpvg+kLdmMGj5XVDG84H3neSPORmrndG4Vmue3+m3blIo6Z4G2ecD7rfJHCtTis/ZbKyxMayNrWMaKNa0ABo5gBgFhb0Xzguw2jjtykVbE04nmJP2RxPmBWfWnbctVeL8lmGO/HdoVjTUj5XhkYynFZm2Wxmj2Okke1jG4lzjQBS29es1+kaxWSsceIMmT39n7o4+F1LWrwXmnvK/amd3oPexjwWdQ3nyjj1DBfpdu6c953UjGywGjpHV2W84H3ncB5yEqyTukOSxPdDYsFEzn6sgkY6B4nyMVirPZ3Wt7WMaXvcaBoFS4qmXT1YNs1JbYA92BEObW9o5OPDLrW0XbunBdhtI21efCkdi53Cu4cB/9rNLtFTAZ3KttPlA+a+Om9luOs+HHguANnAIuUUtKq0q6usSyX1b3CVrY5nAtdDJQtk59gnBw4Gh4b1hr06rTBWSxVcN8JOI7Djn2XGvHco0/Anr9GPOqNcvXDLorZitu1NFgBKMZGbu+++OPhdpNdqcmQ4F9Nn/46/wde49q7Wfa09G69h3jUd479K1wtdA6hBa5p4tc0j8wQVv11taLrJSO2Ve3ISgVcO00eEOIx4FbVpW71jv9E2aN7SSO8njIJ6nc9DhsnEY5FS28V1Z7supK2rCaNkbi13wngfNXNIb4pKdx89afYayitiPmpRc7DX/1OvzeLldLLa2W5gfG9r2OxDmmoPnC/ZQHQF5Z7tv2oX4E1cw4sf1jceIoVW7r34gvKA0Huc1MY3HPn2T9ofnzgKTFO1+Y5ilq0bEmo73t9pmOG8d+jctjWIvHdWzXqj7naIw6ldl4wewne1+Y3YZGmIKy6KXHI6Nwew3EawqAi9eeL56trTdIl4Bms9cJGjFgz/qNHg9od71VotRBqvWhG0ppfTU7HpLamsOzDJmYjhE/n2aDvHdXe4ZCpKdLO5QtddHVZjtavzhv0blGfDraosi+i32CTRUjopo3RyNza4UPNUc4O5wqDuK+dNoIIvGhR0REX1C9NXH+rbD/AI0H+tqmGsv6yl7MXuhU+4/1bYf8aD/W1TDWX9ZS9mL3QsYtT33/AHHiU78l/ij9p4tWroiKlWhoqxqh+iTfjn3I1J1WNUP0Sb8c+5GpFN/IFQcovgXbxxWs6+v7li7No/WFSpVXX1/csXZtH6wqVLYrD+Aj/P8AYrKZffKIi5A2iAMScABiSTkAOdW65LhZm7F0bTe2TYs7O9Bo+R2DI+s7z5IqeoYrcrlanZNJbM1u2oozQiEVbI7f35+wPJHfdlWOw2GPRsbY4mNjY0UDWgADzBLNpW/HBfHB7TsdQ8eHBd2RE5ytcubq8s10BtNHdZyKOlcMeIY3Jg6sTvJW0PeIwSSABiScAB1rG6evJBdxm3M+hNdlgxe+m5rfRjkK4lSK9N9Z7zktP9OGuEQOdMQXn7R4ZDm3rP6utc95fKcpx8/hMVm2PNWZx7LMT3Yrab2a0NmsViIJxDpiMB2Ac+0cOYHNTh73Wl1XFz3uOZJc5xPHMkr7NDaDmvBJ3OBm0RTaOTWA73O3dWZpgCq5dW4cN26PP9WbpHDwd1GDd15nn3KtDXzm86E3ST0Vix5DBe86tZ3nUPIC1S6mq91rpLbKsZmIRg53bcMWjyRjxGSp1ns7bI0MY0Na0UDQKADmAC/RdJpm2dpc5wa1oJJJAAAxJJOACnxxBmZqSa60J61+VKc2oah5x0rutcvdfyzXPb/UdtykVbCwgvO4E/db5R5jSpwWkX11y0rDo+hzDp3DD/jac+07DmBzUnmmdaXF73Oe5xq5ziXOcecuOJTfZvJ98t0lTmGGs78OO5VL5rszVsV4NYltvBJtmd8LRXZjhe5gaDzlpBccMz5gMlytZRObKaGNoa1gAH0UYuJXZ+Z6yuq7PzPWV1XcLystd29FpurJ3SzybNfCYalj+0yv5ihHOrXdTWJZL7t7jI1scrhR0MlCJMKnYJweOGeGW9eflyDTHIjEHm5jVVNoWTBWi9wudtDvxXWOVzDeFZ706rTFWSxYjMwk4jsOOfZPp3KeEOgdQgtc08WuaR+YIK2S5euGTRezFbtqaLACUYyM3d/98cfC7SoulbvWO/sQmje0kjvJ4yCcNx+8AcC04jHIrNLSsWajdnGbURoPhuKd7L5Slt0dTnGOsb8eO9andbWi+yUjtlXsyEoFXN7QHhDiMetU2yWtluYHxva9jsQ5pqD5woXeK6k92XUlbVhNGyNxa74TwPmqvz0BeWe7b9qF+B8JhxY/rHPxGKq453MOS9WVbYkFYzn6MgE4aD4HzcFfkWuXXvzBeUBoPc5t8bjnzlp+0Pz5wFsanNcHC8JJngkgeY5W3FYe8t07NeuPYtEdSAdl4oHx13tduyGGINMQVD75at7TdEl9O7WeuErQasH/AHGjwe14PVWi9ELgjawKubPtaeiNwzt2T3YKK+MOXktFaL56m47ftS2DZhk3wnCJ3ZoO8P8A7eAxKj9usEmi5HRTRujkbm1woeviDuIwO5P9FaMFY2+M59YOkecVEcwt0r0lcf6tsP8AjQf62qYay/rKXsxe6FT7j/Vth/xoP9bVMNZf1lL2YvdCye1Pff8AceJTpyX+KP2ni1auiIqVaGirGqH6JN+OfcjUnVY1Q/RJvxz7kakU38gVByi+BdvHFazr6/uWLs2j9YVKlVNfjtl9ir920frCvguXqhm0xsy2zaghwIjykkHH7g6++4DNaxZtXFS2bG+U3DP+faOjFZU9pc8gLT7vXYtF6ZO52ePap4TzUMZ2n7uoVJ5lcLmatLPdOkh/rWjpXAd5uIjb9kZ44k1zpgtm0ZouLQ0bYoI2xxtya0UHXxJ3k4lNJ6Ui0PGZJnhjBvO/gBmTwCWbStyWqvYz2Wdp3nu0b1JigvIAF5K+paRezWVHomsVmpLKMC77EfnHhHgPOcKLU72axZdPbUcNYYDgdz39ojIeSPOTktXsGj5NJvEcLC95ya39TuA4nBKctTfmYnezuT7WDnqzfk/+j3deCW63yaSeZJnl7zm536cwHAYLabp6updObMk1YYTjzPf1A5Dyj5hjVbZdPVtHoiktp2ZZcCBTvI+oHwjxPmG9bsiKmvzvRaPKANHM0e7K/wDI7+rFfLo3RkWiIxHCwMYNw/UnMnicV9S4c4MBJNAMSTuUtvrrkbZtqHR9HuxBnOLGHLvGnB5z7497l4SuaOhmq35ELfAb0lySZy55vJW63qvpZroM2p31e7wI24vf1DcPKNAoZe+/tpviaSHucO6Fp73gXHAvPXhzALAWq1Ptz3SSPc97zVznGpceJ/Km5fkn+zrGho7nn2n44bvHTu0KE+QuRERXa5IiIhC7PzPWV1XZ+Z6yuqAhEREIRZa7t6bTdSTbs8lK+Ex1TG/tMqMfKFDxWJReJI2yNLHi8HUV9BuXoK6msOyX3b3GRrY5XCjoZKESYVOwTg8Z4UBwypisLenVaY6yWLEZmEnEdhxz7J9O5RgHZIIwINQRgQRkQdxVJuXrik0Zsw27amjwAlGMjN3f/fHEd9gfCJSRavJm8F9NnGzr/B17j2q3s+1pqN17DvGo7x3rWnNdZ3UIc1zTkatc0j8wQt9utrQfY6R2yr2ZCUYvb2h9ocRj1rbNLXdsd/ImzMc0kjvJ4yCcNx3OAOBacRjkVLLxXUnuy6krasJo2RuLXfCeB81Uhvjkp3ee1PsNZRWxHzUoudhr/wCp1+bxcrpZLYy3sD43tex2Ic01B84X7KA6AvJPdt+1C/A+Ew4sf1jn4jFVu69+YLygNr3ObfG458+yftD8+cKTFO1+Y5ilq0rEmo73t9pmOG8d+jctjWGvNdKzXsj2LRHUgHYkFA+Ou9rvRgag0xBWZRS45HxOD2G4jWFQEX6V8WhtGjQ9nhgDtoRRsjDiKV2GhtaeZSLWX9ZS9mL3QrUorrL+spezF7oUSscXNyjpJTPyY+Ld9p4hauiIqtaEirGqH6JN+OfcjUnVY1Q/RJvxz7kakU38gVByi+BdvHFbbatDQ22aKaSNr5Ig4Rk47G1s7RAyr3oxzG7Mr7V+dotDbI0ve4Na0VLnGgA4kqYXs1nutu1FYyWMOBlxDndgHFo8o49WaspZ8kDKOjQEi0NnTVr8mIZtZ1DzhpW13qv7DdurG0lm+4Dg3i927qzP5qR6Z03Np+Tuk79o47IyawHc1u79TTElfJHG60uo0Oe9xwABc5xPAYkqkXT1XhlJbaATgRCDgO2Rn2Rhz1yVcXPnNw0J2jhorFjy3m9516zuGoeSVqt1bkzXnIcP6cNcZCM6Zhg+0eOQ/JV7QN3ILuR7ELKVptPOL303udvzOGQrgAskxgjAAAAGAAwA8yE0U2KFrN6UrRteatNxzM2R34rlYa817bNdOPbtD6E12IxQvkpua30YmgFcSFpl9dcUejdqGw7M0uRlOMTOfZp4burvRznEKPW+3yaUkdLNI6SR2bnGp6uAG4DAbk2WbYEk90k/stw1nw48VQPlAzBbFfLWJab3ksJ7lZ64RNPhfiO+11ZcDSq1VETzDBHAwRxC4KKSTnKIiLsviIiIQiIiEK/cjejT/wBOT20n7rjkb0b0cntpP3U9N77aP/65vWXHzwtvjc3rLHfX1V8x3X+099E5dtvb4Kh8jejejk9tJ+6cjejejk9tJ+6nnzwtvjc3rJ88Lb43N6yPX1V8x3X+0dE5dtvb4Kh8jejejk9tJ+6cjejejk9tJ+6nnzwtvjc3rJ88Lb43N6yPX1V8x3X+0dE5dtvb4Kh8jejejk9tJ+6cjejejk9tJ+6nnzwtvjc3rJ88Lb43N6yPX1V8x3X+0dE5dtvb4KtXeuLZrrOLrN3Vm14TTK9zXcSxxIrhnnxWdns7bU0se0Oa4ULXAEEcxBUI+eFt8bm9ZPnhbfG5vWUSW0XTOypLycSvbeS07dEje3wVOfqvsDyTsPFdwkdQdSN1X2FhBDZAQQQRK6oIyIKmPzwtvjc3rJ88Lb43N6yjc7FscFYeqrT/APp7XK7WWD5K0N2nOphVxqfOd/WcV+qgnzwtvjc3rJ88Lb43N6y6+ltwUA8l6gm8yN7fBXtRXWX9ZS9mL3Qsd88Lb43N6yx1stsmkHl8r3PeaVc7EmmAXGacSNuAVrZNiy0M5le4EXEZr8R4L8URFFTMirGqH6JN+OfcjUnX3WDTto0U0thnfG0naIaaAmgFfQB6F1ifkOyiq206N1ZTmJpuN40/RWzTt1obx07uZC1uIaHlrQeegzPErE8lth+7J7RymXzwtvjc3rJ88Lb43N6y7meMm8t4KhjsW0Im5Ec9wwBI7lYtB3Rs13SXQx0ccNpxLnU5gTkOAWZUE+eFt8bm9ZPnhbfG5vWXoVLGi4NUeXk5Vyuy5JQTibz3K9rG6d0DHeKPuUzpO5nwmse5m1wcW4kcK0UW+eFt8bm9ZPnhbfG5vWXRldkODm3ghcui05/zb2+CoY1NaMH/AEpPbSfunI3o3o5PbSfup588Lb43N6yfPC2+Nzespvr6q+Y7r/a89E5dtvb4Kh8jejejk9tJ+6cjejejk9tJ+6nnzwtvjc3rJ88Lb43N6yPX1V8x3X+0dE5dtvb4Kh8jejejk9tJ+6cjejejk9tJ+6nnzwtvjc3rJ88Lb43N6yPX1V8x3X+0dE5dtvb4Kh8jejejk9tJ+6cjejejk9tJ+6nnzwtvjc3rJ88Lb43N6yPX1V8x3X+0dE5dtvb4Kh8jejejk9tJ+65U7+eFt8bm9ZEevqr5juv9o6Jy7be3wWJdmVwuXZlcKhT+iIi+IRERCEREQhEREIRERCEREQhEREIRERCEREQhEREIRERCEREQhEREIRERCEREQhEREIRERCFy7MrhVfkhsx/68/pj+FOSGzdNP6Y/hUj0eTBUHSGh2j1FShFV+SGzdNP6Y/hTkhs3TT+mP4UejyYI6RUO0eoqUIqvyQ2bpp/TH8KckNm6af0x/Cj0eTBHSKh2j1FShFV+SGzdNP6Y/hTkhs3TT+mP4UejyYI6RUO0eoqUIqvyQ2bpp/TH8KckNm6af0x/Cj0eTBHSKh2j1FShFV+SGzdNP6Y/hTkhs3TT+mP4UejyYI6RUO0eoqUIqvyQ2bpp/TH8KckNm6af0x/Cj0eTBHSKh2j1FShFV+SGzdNP6Y/hWgXt0Ky79rfAxznNaGEF1K98KnIAfkvD4nMF5UuktWmq383ETfdfou86Vh0RFyVoiIt0uPcaG9MMkkkkrS2QsAYW0pssd9oHHvivbWlxuCjVVVHSx87LoWloqvyQ2bpp/TH8KckNm6af0x/Cuvo8mCqekVDtHqKlCKr8kNm6af0x/CnJDZumn9Mfwo9HkwR0iodo9RUoRVfkhs3TT+mP4U5IbN00/pj+FHo8mCOkVDtHqKlCKr8kNm6af0x/CnJDZumn9Mfwo9HkwR0iodo9RUoRVfkhs3TT+mP4U5IbN00/pj+FHo8mCOkVDtHqKlCKr8kNm6af0x/CnJDZumn9Mfwo9HkwR0iodo9RUoRVfkhs3TT+mP4U5IbN00/pj+FHo8mCOkVDtHqKlCKr8kNm6af0x/CiPR5MEdIqHaPUVox13aQB/t2X2cv8ict+kOjsvs5f5FoD8z1ldVs/qqj+UFk/OOxVB5b9IdHZfZy/yJy36Q6Oy+zl/kU+RHqqi+UEc47FUHlv0h0dl9nL/InLfpDo7L7OX+RT5EeqqL5QRzjsVQeW/SHR2X2cv8i/Sy65tJ257Y44LM97zRrWxSkuPAd0/wDxa7dG4dpvi6sY7nDXvpnDveIaM3ngMBvIV0urcqzXQZSFlXnw5XYvf59w8kUCpbRksyjvaIg5+GG/DdpXVge7Wv0uw63Sx7dv7g17gKRxNd3naeXuBOWDRQc5WaRcPeIwSSABiSdySpH5bi64D6DMFKA1LlYG898YLsN787cpFWxNPfHmJ+63ifNVavevWiGVisVHHEGYjAbu8Bz7Rw5qqbSSOtLiXFz3uOJJLnOJ4nElV8tSBmYmuzOTz5bpKnM3Z1nfhx3LejrftHi8XrOWYu1fW3XnfSOzQhgNHSEv2W8OJpuHCtM1ibp6sHW2ktsBYw4iLEPd2yMWjgMerJU+z2ZtjaGMaGtaKBrRQAcAERNldnccy+WnNZsF8dPEHOxz3Dtz8N+hd21AFc9+78lFtZf1lL2YvdCtSiusv6yl7MXuheqr3PyufJn4t32niFq6IirVoSKsaofok3459yNSdVjVD9Em/HPuRqRTfyBUHKL4F28cVvSIitFmy069N5bfdqrxZ4pYekbt972247PXiOIrRa1yv2jxeH1nqqkbS0K9Oq9ltrJY9mJ++M4Ru6qeCfy4DNRZWSDOw/hMdm1NnvujqogDtZ7vznzbxm3L7br6yYdNkRzAQSmgFT3jycg1xyPknzVW4OxGC86W2xP0e8xyscx4za4UPXxHEYFbTdbWNNoKkc1ZoRznv2dlxzHknzEZLnFU3ZnqwtDk6HDnaP8A18D49ayt8b4aZueS58VkkgwpM2KWmOFHt7pVhyzqDUY1wWs8t+kOjsvs5f5FZtG6VgvBFtxPbIw4OHNXNrmnEGhyKnF9NTTZtqbR9GOxJgJ71xz7xx8A+Se9y8GidbNrKCW5lTG0Ha1Hfhv0bkjzRSRuIN4I1FYDlv0h0dl9nL/InLfpDo7L7OX+RaHarK+wvdHIxzHsNHNcKFp4j/yq/JNgsqiIvEYUbnHYqg8t+kOjsvs5f5E5b9IdHZfZy/yKfIj1VRfKC+c47FUHlv0h0dl9nL/InLfpDo7L7OX+RT5EeqqL5QRzjsVQeW/SHR2X2cv8i4U/RHqqi+UEc47Fdn5nrK6rs/M9ZXVWQXhERZ66lyrTe99IW7MYNHyuqGN5wPvO8kecjNc5ZWRNL5DcBrK+gE5gsJDC60ODWNc9zjRrWguc48waMSVV7lamvBm0hwLYGnD/AJHDPstw5yclu90bhWa57f6bduUijpngbZ5wPut8kcwrU4rZEk2lyhfLfHTZhtazuw47lKZDdncukMLbM0NY0Na0ABrQAABgAAMAF3RaTezWTHoisVn2ZZRUE/YjPEjwj5I85GSUnyBovcVY0tJLVP5uJt54b8FsenbxQXcj25n0z2WjFzzzNbv68hvIUivVfaa85LT/AE4a4Rg50xBeftHfTIfmsJb9ISaTeZJnl7zm536AZAcBgtounq7l09SSasMBx5nv7IOQ8o+YHNV75XzHJbo86U8UtnUtlM5+ocC7H6/8Rj9dO5a9ofQk2n5O5wM2jhtHJrAd7nbh+ZpgCq5dS4UN3KPdSWf75GDeDG7uvM/ks7ozRUWh4xHCwMaNw38ScyeJWBvlrDs1zxsuPdJyKthaceBc7Jg4nE7gVPpKB8jw1gynefN5S7aluyVV7GeyztO/wHatitttj0cx0kr2xsaKuc4gAecqO311xP0jtQ2DaijNQZjVsjt3eD7A8o992Vpt573Wm90m1O/vQasibgyPqG8+UanqGCwq0KzbAjgukqPadhqHjw4pUfKTmC9N3KeZNHWIkkk2eAknEkljSTVS/WX9ZS9mL3Qqfcf6tsP+NB/raphrL+spezF7oWe2n77/ALj3pw5L/FH7TxatXREVMtDRVjVD9Em/HPuRqTqsaofok3459yNSKb+QKg5RfAu3jivk1pXvtF0bRYnwOGy5s+3G7FsgBioDvBG0aEYjiKg5y52sOzXwGy09znAq6Fxx4lrsnjiMecCq0jX1/csXZtH6wqVscYyHAkFpBBBIIIxBBGII5wtKpLIgrbPjccz8/tD7jpx4rLXSFryvWiKN3M1yusmzFpCr27pwKuHNtsaO+HlNxyqDiVX7Ja2W5jZI3texwq1zSCCOcEJYrbPno3ZMozaiNB84aV2a8O0L4NPXbgvGzYmZUiuy8YPZXe127dhkaYgqS3ouJPdsl4HdYd0jRi0eW3d15dVaK3LgiqqpIWv3q6s+156I3DO3ZPdgvPOi9LS6GkEkDyx3DJw5nNyI61VLq6yItNbMc9IZsBn3jz5JOR8k+YlfJenVey21ksezE/fHlG7qp4B/LgM1MbbYn6PeY5WOY8ZtcKHr4jiMCoV8kB+ibi2htqO8Znj/AGHiPOYq33puZZr3s2Z2d+3wJG4PZ1HePJNRwUMvfcC03OJdIO6Q4UmaKNxwAc3EsPXhjgTktsutrGm0FSOas0I5zV7Oy45jyT5iMlVdG6VgvDFtRObIw4OHNXNrmnLqKZrKt2Wm9kZ27J7sOH0SVaVjTUh9sXjU4aPzgvLKKv301NNm2ptH0a7EmAnvXb/6bj4J8k972VJbTZn2J7o5GOY9po5rhQtPEFaJRV8FY3KiO8ax56lQOYW6V+SIinLwiIiELs/M9ZRjTIQ0AkuIAAFSScAABiSeYLM3bujab3SllnZ3oJD5HYMj6zvPkip6hirjc3V5ZrnjaaO6zkUdK4Y8QxuTBwGJ3kqotC14KIXHO/ZHfhxXRkZctFuVqadadmbSFWtzFnBxdzd0e3IeS3HnIxCr1msrLExrI2tYxoo1rQAGjmAGAX6os/rbQmrH5UpzagNA89altYG6EXy6S0nFoiMyTPDGDef0AzJ4DFYK9V/Ibt1YP6s3RtPg7wXn7PVmebepHprTs14JO6Tv2iK7IGDWA7mt3deZ3lVEtQGZhnKY7MsOWrufJ7LMdZ3ePFbDezWLLpzajgrDDlXJ7+sjwR5I85xotWsNhk0i8RxMc95ya0fnzAcTgFmbrXKnvQQ5v9OGuMpGdMCGj7R/Ic+5V7QN24LuM2IWUJptPOL303ud/wDGQ3BRmRvmOU7R50JiqbRpLKZzFO292H1xce7TuWt3T1aR6K2ZbTSWUYhv2Iz1faPE4cwwqtztNpZYmOfI5rGNFXOcQA0DeScAsDe6/lmue3+o7blIq2FhBedwJ+63yjzGlTgoZeu+1pvg+sztmMGrImVDG8xP3neUfMBkmqy7DlqbjdksxOvdjv0cEhVtoSVD8uV154bsFut9dcjrRtQ6PJa3I2gjE8/c2Oy7ThXmAwKljnGQlxJJcSSSSS4nEkk4knnK4RaFSUUNIzIiF2J1nefIVU5xcc6IiKWvK9NXH+rbD/jQf62qYay/rKXsxe6FT7j/AFbYf8aD/W1TDWX9ZS9mL3QsYtT33/ceJTvyX+KP2ni1auiIqVaGirGqH6JN+OfcjUnVY1Q/RJvxz7kakU38gVByi+BdvHFazr6/uWLs2j9YVKlVdfX9yxdm0frCpUtisP4CP8/2KymX3yizd1r42m6D9qB/eE1fE7Fj92X2Tl3zccBWowWERWkkTJWljxeDqK5g3aF6NudrCs18BssPc5wKuhccRzlrsnjiMRhUCq2heTGOMZDgSHNIcCCQWkYggjEEHeFUbma5nWfZi0h3zd07RiObujBn2m484OaSrR5POZfJS5xs6/xjx3qSya/M5WJYzT13ILxs2JmVpXZeMHsrva7duwyNMQV91ltTLaxr43texwq1zSCHDnBGC/VKTm/4uClxyOjcHsNxGsKJXouJPdsl4HdYa4PaMWjy27u1l1VosLovS0uhpBJBIWO4ZOHM5uRHAr0MRVaHenVey3VksmzE/fHlG7qp4B6sOAzUCSmIzsTpQcoGSjmawac1+o7x5G5fVdXWRFpnZjnpDNgBj3kh8knI+SfMSsreq5VmveykzKPHgStwezz7x5JqFEbbYpNHvMcrHMeM2uFD18RxGBW0XW1izaCpHNWaEbie/Z2XHMeSfMQutNXSQvDr7iNYXO0eTrXjnaTOD/j4Hx69S1O99wbTc41kHdId0zR3vMA4Ylh68DuJWtL1No7SkF4oi6JzZWHBwzpXNrmnLqKm99NTIk2ptH0acSYCe9P4bj4PZOHMWrQ7N5RMluZU5jtajvw4bkiTUzo3EEXEajpUhRfpabO+xvdHI1zHtNHNcKOaeIKJsBvzhRV6qsVhj0bG2OJjY2NFGtaAAPMF+6LC3kvZBdhlZDtPPgxtoXO403DifzOCxp79LnFW0UL5nhkYvJ1BZa0WhtlaXvcGtaKlxNABzklTK9ms91qrFYyWtyM2Tj2AfBHlHHmAzWsXkvZPed1ZDssBq2NtdkcxP3ncT5gF+V37sz3lfswt70GjpDgxnWd54DH9VXyTueclid6Gw4aRvP1hBIz3HQN+J7N6xrGOtDqAOe9xyALnOJ4ZklUe6eq/ZpLbQDkWwg4f+sjPsjDnJyW03XuZBdhtWjblIo6VwxPOGj7I4Dzkrm9V9LNdBm1O+rz4EbcXv824eUaBSKWhdI4NAvcdQVfafKJ0l8dN7LdrWd2HHcs05zLGypLWMaMzRrWgfkAApTfXXLSsOj6HMOncMP8Ajac+07DmBzWkXvv7ab4upIe5w7oWnveBccC89eA3ALW1odm8nmRXSVOc7Oob8eG9JT5idC7zTOtDi97nPc41c5xLnOPOXHEldERNWhR0REQhEREIXpq4/wBW2H/Gg/1tUw1l/WUvZi90Kn3H+rbD/jQf62qYay/rKXsxe6FjFqe+/wC48Snfkv8AFH7TxatXREVKtDRVjVD9Em/HPuRqTqsaofok3459yNSKb+QKg5RfAu3jitZ19f3LF2bR+sKlSquvr+5YuzaP1hUqWxWH8BH+f7FZTL75RERW65IiIhCzt1b52m576wOqwmr4nVLH8afZd5Q89clcrn6wLNfBtGHucwFXQuI2hzlpyc3iPOAvOC7RyGFwc0lrmkEOaSC0jIgjEHqVPaFkQVoyvdfiO/HiurJC1es0UfuXrmMOzFpDEZCdoxH4jBn2m+cZlVuzWpltY18bmvY4Va5pBDgd4IwKQK2gno3ZMo3HUfPWpbXh2hfDp27kF42bEzK57Lxg9ld7Xbt2GRpiCpLem4k92yXgd1h3PaMWjy27u1l1VorauCKqrkhbJvVzZ9rz0RuGduye7BeedF6Vl0NIJIZCxw5snDmcMiOBVUurrJi0zSOekM2AGPeSHyScj5J8xK+W9Oq9lurJZNmJ++PKN3VTwD1YcBmphbbDJo55jlY5jxm1wp5+I4jAqF/+kB+ibi2htqO8Znj/AGHiPOYq86WuxZdOua60WeKVzRQFzQSBzVXCkuh9YVs0LH3NrmSNHg91DnFo5g4EGnA1puXKsGWm9rQA9w+gJ8Uuv5M1QcQ24jFbtfu/b9BuNngbSUtDu6OoQwGoFG7zgc8BxUrtDn2t7nvcXvcauc4kk+dEVfMS5xvTTY9PFDTMexudwBJ1+fotquPcMXjBlmfSJrtnZbXaeRQkE7hjuxPBVqx2KPRzBHExrGNya0UA3rlFMgY1rbwk626uWWpdG93stOYaloGsfWTJd97rLZmUm2A4yuoQwOrTZbjtOwPhYDDByjNqdJbnukkeXveauc4klx4n/wAoiLUbJp44KZjmNzuAJOvP50JWkcS5fl8nPBPk54Iitsormnyc8E+TngiIyihPk54J8nPBERlFCfJzwT5OeCIjKKF6VuR9W2H/ABoP9bVMtZMe1pGXsxe6ERY9aQvkf9x4lOvJk3VR+08WrWO4lO4lcoqe4LQcorjuJVV1RDZss345/wBcSIu8AueFQ8oDfRO3jitb17s25LF2bR+sKlvyc8ERa5YriKGP8/2KyyX3ynyc8E+TngiK2yiuSfJzwT5OeCIjKKE+Tngnyc8ERGUUJ8nPBZ66t7LVdB9YXgxk1fE4ksdz0+67yh565Ii5ytbK0skF4Oor6CRnCvV1LyMvZZm2hjHMDi5pa6lQWnZOIzFRgcOoLMIiy6uibDUyRs0AkDrU9pvaCixmnbuwXiZsTMrSuy4YOZXe127IYZGmIKIoZAIuK6xyPjcHsNxGsKN3wuw66UoYXh7XglhGBoMO+GVcdxx4ZIiKrkYGuIC1iypXVFJHLJnJGfrIX//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7228392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Ricardian</a:t>
            </a:r>
            <a:r>
              <a:rPr lang="en-GB" dirty="0" smtClean="0"/>
              <a:t> model</a:t>
            </a:r>
            <a:endParaRPr lang="en-GB" dirty="0"/>
          </a:p>
        </p:txBody>
      </p:sp>
      <p:sp>
        <p:nvSpPr>
          <p:cNvPr id="3" name="Content Placeholder 2"/>
          <p:cNvSpPr>
            <a:spLocks noGrp="1"/>
          </p:cNvSpPr>
          <p:nvPr>
            <p:ph idx="1"/>
          </p:nvPr>
        </p:nvSpPr>
        <p:spPr/>
        <p:txBody>
          <a:bodyPr/>
          <a:lstStyle/>
          <a:p>
            <a:r>
              <a:rPr lang="en-GB" dirty="0" smtClean="0"/>
              <a:t>Technology can be expressed in terms of </a:t>
            </a:r>
          </a:p>
          <a:p>
            <a:pPr lvl="1"/>
            <a:r>
              <a:rPr lang="en-GB" b="1" dirty="0" smtClean="0"/>
              <a:t>unit labour requirement: </a:t>
            </a:r>
            <a:r>
              <a:rPr lang="en-GB" dirty="0" smtClean="0"/>
              <a:t>Number of hours of labour required to produce one unit (a bottle of wine, a sweater)</a:t>
            </a:r>
          </a:p>
          <a:p>
            <a:pPr lvl="1"/>
            <a:r>
              <a:rPr lang="en-GB" dirty="0" smtClean="0"/>
              <a:t>The higher the unit labour requirement, the lower the productivity</a:t>
            </a:r>
            <a:endParaRPr lang="en-GB" dirty="0"/>
          </a:p>
        </p:txBody>
      </p:sp>
    </p:spTree>
    <p:extLst>
      <p:ext uri="{BB962C8B-B14F-4D97-AF65-F5344CB8AC3E}">
        <p14:creationId xmlns:p14="http://schemas.microsoft.com/office/powerpoint/2010/main" val="31730694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Ricardian</a:t>
            </a:r>
            <a:r>
              <a:rPr lang="en-GB" dirty="0" smtClean="0"/>
              <a:t> model</a:t>
            </a:r>
            <a:endParaRPr lang="en-GB" dirty="0"/>
          </a:p>
        </p:txBody>
      </p:sp>
      <p:sp>
        <p:nvSpPr>
          <p:cNvPr id="3" name="Content Placeholder 2"/>
          <p:cNvSpPr>
            <a:spLocks noGrp="1"/>
          </p:cNvSpPr>
          <p:nvPr>
            <p:ph idx="1"/>
          </p:nvPr>
        </p:nvSpPr>
        <p:spPr/>
        <p:txBody>
          <a:bodyPr/>
          <a:lstStyle/>
          <a:p>
            <a:r>
              <a:rPr lang="en-GB" dirty="0" smtClean="0"/>
              <a:t>Unit labour requirements (hours required to produce)</a:t>
            </a:r>
          </a:p>
          <a:p>
            <a:endParaRPr lang="en-GB" dirty="0" smtClean="0"/>
          </a:p>
          <a:p>
            <a:pPr marL="0" indent="0">
              <a:buNone/>
            </a:pP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521898588"/>
              </p:ext>
            </p:extLst>
          </p:nvPr>
        </p:nvGraphicFramePr>
        <p:xfrm>
          <a:off x="2123728" y="3068960"/>
          <a:ext cx="5112567" cy="1992223"/>
        </p:xfrm>
        <a:graphic>
          <a:graphicData uri="http://schemas.openxmlformats.org/drawingml/2006/table">
            <a:tbl>
              <a:tblPr firstRow="1" bandRow="1">
                <a:tableStyleId>{69012ECD-51FC-41F1-AA8D-1B2483CD663E}</a:tableStyleId>
              </a:tblPr>
              <a:tblGrid>
                <a:gridCol w="1704189"/>
                <a:gridCol w="1704189"/>
                <a:gridCol w="1704189"/>
              </a:tblGrid>
              <a:tr h="648073">
                <a:tc>
                  <a:txBody>
                    <a:bodyPr/>
                    <a:lstStyle/>
                    <a:p>
                      <a:pPr algn="ctr"/>
                      <a:endParaRPr lang="en-GB" dirty="0"/>
                    </a:p>
                  </a:txBody>
                  <a:tcPr anchor="ctr"/>
                </a:tc>
                <a:tc>
                  <a:txBody>
                    <a:bodyPr/>
                    <a:lstStyle/>
                    <a:p>
                      <a:pPr algn="ctr"/>
                      <a:r>
                        <a:rPr lang="en-GB" dirty="0" smtClean="0"/>
                        <a:t>UK</a:t>
                      </a:r>
                      <a:endParaRPr lang="en-GB" dirty="0"/>
                    </a:p>
                  </a:txBody>
                  <a:tcPr anchor="ctr"/>
                </a:tc>
                <a:tc>
                  <a:txBody>
                    <a:bodyPr/>
                    <a:lstStyle/>
                    <a:p>
                      <a:pPr algn="ctr"/>
                      <a:r>
                        <a:rPr lang="en-GB" dirty="0" smtClean="0"/>
                        <a:t>Portugal</a:t>
                      </a:r>
                      <a:endParaRPr lang="en-GB" dirty="0"/>
                    </a:p>
                  </a:txBody>
                  <a:tcPr anchor="ctr"/>
                </a:tc>
              </a:tr>
              <a:tr h="672075">
                <a:tc>
                  <a:txBody>
                    <a:bodyPr/>
                    <a:lstStyle/>
                    <a:p>
                      <a:r>
                        <a:rPr lang="en-GB" dirty="0" smtClean="0"/>
                        <a:t>A bottle of wine</a:t>
                      </a:r>
                      <a:endParaRPr lang="en-GB" dirty="0"/>
                    </a:p>
                  </a:txBody>
                  <a:tcPr anchor="ctr"/>
                </a:tc>
                <a:tc>
                  <a:txBody>
                    <a:bodyPr/>
                    <a:lstStyle/>
                    <a:p>
                      <a:pPr algn="ctr"/>
                      <a:r>
                        <a:rPr lang="en-US" altLang="en-US" i="1" dirty="0" err="1" smtClean="0"/>
                        <a:t>a</a:t>
                      </a:r>
                      <a:r>
                        <a:rPr lang="en-US" altLang="en-US" i="1" baseline="-25000" dirty="0" err="1" smtClean="0"/>
                        <a:t>W</a:t>
                      </a:r>
                      <a:r>
                        <a:rPr lang="en-GB" dirty="0" smtClean="0"/>
                        <a:t>=3</a:t>
                      </a:r>
                      <a:endParaRPr lang="en-GB" dirty="0"/>
                    </a:p>
                  </a:txBody>
                  <a:tcPr anchor="ctr"/>
                </a:tc>
                <a:tc>
                  <a:txBody>
                    <a:bodyPr/>
                    <a:lstStyle/>
                    <a:p>
                      <a:pPr algn="ctr"/>
                      <a:r>
                        <a:rPr lang="en-US" altLang="en-US" i="1" dirty="0" err="1" smtClean="0"/>
                        <a:t>a</a:t>
                      </a:r>
                      <a:r>
                        <a:rPr lang="en-US" altLang="en-US" i="1" baseline="-25000" dirty="0" err="1" smtClean="0"/>
                        <a:t>W</a:t>
                      </a:r>
                      <a:r>
                        <a:rPr lang="en-US" altLang="en-US" i="1" baseline="30000" dirty="0" smtClean="0"/>
                        <a:t>*</a:t>
                      </a:r>
                      <a:r>
                        <a:rPr lang="en-GB" dirty="0" smtClean="0"/>
                        <a:t>=2</a:t>
                      </a:r>
                      <a:endParaRPr lang="en-GB" dirty="0"/>
                    </a:p>
                  </a:txBody>
                  <a:tcPr anchor="ctr"/>
                </a:tc>
              </a:tr>
              <a:tr h="672075">
                <a:tc>
                  <a:txBody>
                    <a:bodyPr/>
                    <a:lstStyle/>
                    <a:p>
                      <a:r>
                        <a:rPr lang="en-GB" dirty="0" smtClean="0"/>
                        <a:t>A sweater</a:t>
                      </a:r>
                      <a:endParaRPr lang="en-GB" dirty="0"/>
                    </a:p>
                  </a:txBody>
                  <a:tcPr anchor="ctr"/>
                </a:tc>
                <a:tc>
                  <a:txBody>
                    <a:bodyPr/>
                    <a:lstStyle/>
                    <a:p>
                      <a:pPr algn="ctr"/>
                      <a:r>
                        <a:rPr lang="en-US" altLang="en-US" i="1" dirty="0" smtClean="0"/>
                        <a:t>a</a:t>
                      </a:r>
                      <a:r>
                        <a:rPr lang="en-US" altLang="en-US" i="1" baseline="-25000" dirty="0" smtClean="0"/>
                        <a:t>c</a:t>
                      </a:r>
                      <a:r>
                        <a:rPr lang="en-GB" dirty="0" smtClean="0"/>
                        <a:t>=2</a:t>
                      </a:r>
                      <a:endParaRPr lang="en-GB" dirty="0"/>
                    </a:p>
                  </a:txBody>
                  <a:tcPr anchor="ctr"/>
                </a:tc>
                <a:tc>
                  <a:txBody>
                    <a:bodyPr/>
                    <a:lstStyle/>
                    <a:p>
                      <a:pPr algn="ctr"/>
                      <a:r>
                        <a:rPr lang="en-US" altLang="en-US" i="1" dirty="0" smtClean="0"/>
                        <a:t>a</a:t>
                      </a:r>
                      <a:r>
                        <a:rPr lang="en-US" altLang="en-US" i="1" baseline="-25000" dirty="0" smtClean="0"/>
                        <a:t>c</a:t>
                      </a:r>
                      <a:r>
                        <a:rPr lang="en-US" altLang="en-US" i="1" baseline="30000" dirty="0" smtClean="0"/>
                        <a:t>*</a:t>
                      </a:r>
                      <a:r>
                        <a:rPr lang="en-GB" dirty="0" smtClean="0"/>
                        <a:t>=1</a:t>
                      </a:r>
                      <a:endParaRPr lang="en-GB" dirty="0"/>
                    </a:p>
                  </a:txBody>
                  <a:tcPr anchor="ctr"/>
                </a:tc>
              </a:tr>
            </a:tbl>
          </a:graphicData>
        </a:graphic>
      </p:graphicFrame>
    </p:spTree>
    <p:extLst>
      <p:ext uri="{BB962C8B-B14F-4D97-AF65-F5344CB8AC3E}">
        <p14:creationId xmlns:p14="http://schemas.microsoft.com/office/powerpoint/2010/main" val="3104973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Ricardian</a:t>
            </a:r>
            <a:r>
              <a:rPr lang="en-GB" dirty="0" smtClean="0"/>
              <a:t> model</a:t>
            </a:r>
            <a:endParaRPr lang="en-GB" dirty="0"/>
          </a:p>
        </p:txBody>
      </p:sp>
      <p:sp>
        <p:nvSpPr>
          <p:cNvPr id="3" name="Content Placeholder 2"/>
          <p:cNvSpPr>
            <a:spLocks noGrp="1"/>
          </p:cNvSpPr>
          <p:nvPr>
            <p:ph idx="1"/>
          </p:nvPr>
        </p:nvSpPr>
        <p:spPr/>
        <p:txBody>
          <a:bodyPr/>
          <a:lstStyle/>
          <a:p>
            <a:r>
              <a:rPr lang="en-GB" dirty="0" smtClean="0"/>
              <a:t>Unit labour requirements (hours required to produce)</a:t>
            </a:r>
          </a:p>
          <a:p>
            <a:endParaRPr lang="en-GB" dirty="0" smtClean="0"/>
          </a:p>
          <a:p>
            <a:pPr marL="0" indent="0">
              <a:buNone/>
            </a:pP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849340442"/>
              </p:ext>
            </p:extLst>
          </p:nvPr>
        </p:nvGraphicFramePr>
        <p:xfrm>
          <a:off x="2123728" y="3068960"/>
          <a:ext cx="5112567" cy="1992223"/>
        </p:xfrm>
        <a:graphic>
          <a:graphicData uri="http://schemas.openxmlformats.org/drawingml/2006/table">
            <a:tbl>
              <a:tblPr firstRow="1" bandRow="1">
                <a:tableStyleId>{69012ECD-51FC-41F1-AA8D-1B2483CD663E}</a:tableStyleId>
              </a:tblPr>
              <a:tblGrid>
                <a:gridCol w="1704189"/>
                <a:gridCol w="1704189"/>
                <a:gridCol w="1704189"/>
              </a:tblGrid>
              <a:tr h="648073">
                <a:tc>
                  <a:txBody>
                    <a:bodyPr/>
                    <a:lstStyle/>
                    <a:p>
                      <a:pPr algn="ctr"/>
                      <a:endParaRPr lang="en-GB" dirty="0"/>
                    </a:p>
                  </a:txBody>
                  <a:tcPr anchor="ctr"/>
                </a:tc>
                <a:tc>
                  <a:txBody>
                    <a:bodyPr/>
                    <a:lstStyle/>
                    <a:p>
                      <a:pPr algn="ctr"/>
                      <a:r>
                        <a:rPr lang="en-GB" dirty="0" smtClean="0"/>
                        <a:t>UK</a:t>
                      </a:r>
                      <a:endParaRPr lang="en-GB" dirty="0"/>
                    </a:p>
                  </a:txBody>
                  <a:tcPr anchor="ctr"/>
                </a:tc>
                <a:tc>
                  <a:txBody>
                    <a:bodyPr/>
                    <a:lstStyle/>
                    <a:p>
                      <a:pPr algn="ctr"/>
                      <a:r>
                        <a:rPr lang="en-GB" dirty="0" smtClean="0"/>
                        <a:t>Portugal</a:t>
                      </a:r>
                      <a:endParaRPr lang="en-GB" dirty="0"/>
                    </a:p>
                  </a:txBody>
                  <a:tcPr anchor="ctr"/>
                </a:tc>
              </a:tr>
              <a:tr h="672075">
                <a:tc>
                  <a:txBody>
                    <a:bodyPr/>
                    <a:lstStyle/>
                    <a:p>
                      <a:r>
                        <a:rPr lang="en-GB" dirty="0" smtClean="0"/>
                        <a:t>A bottle of wine</a:t>
                      </a:r>
                      <a:endParaRPr lang="en-GB" dirty="0"/>
                    </a:p>
                  </a:txBody>
                  <a:tcPr anchor="ctr"/>
                </a:tc>
                <a:tc>
                  <a:txBody>
                    <a:bodyPr/>
                    <a:lstStyle/>
                    <a:p>
                      <a:pPr algn="ctr"/>
                      <a:r>
                        <a:rPr lang="en-US" altLang="en-US" i="1" dirty="0" err="1" smtClean="0"/>
                        <a:t>a</a:t>
                      </a:r>
                      <a:r>
                        <a:rPr lang="en-US" altLang="en-US" i="1" baseline="-25000" dirty="0" err="1" smtClean="0"/>
                        <a:t>W</a:t>
                      </a:r>
                      <a:r>
                        <a:rPr lang="en-GB" dirty="0" smtClean="0"/>
                        <a:t>=3</a:t>
                      </a:r>
                      <a:endParaRPr lang="en-GB" dirty="0"/>
                    </a:p>
                  </a:txBody>
                  <a:tcPr anchor="ctr"/>
                </a:tc>
                <a:tc>
                  <a:txBody>
                    <a:bodyPr/>
                    <a:lstStyle/>
                    <a:p>
                      <a:pPr algn="ctr"/>
                      <a:r>
                        <a:rPr lang="en-US" altLang="en-US" i="1" dirty="0" err="1" smtClean="0"/>
                        <a:t>a</a:t>
                      </a:r>
                      <a:r>
                        <a:rPr lang="en-US" altLang="en-US" i="1" baseline="-25000" dirty="0" err="1" smtClean="0"/>
                        <a:t>W</a:t>
                      </a:r>
                      <a:r>
                        <a:rPr lang="en-US" altLang="en-US" i="1" baseline="30000" dirty="0" smtClean="0"/>
                        <a:t>*</a:t>
                      </a:r>
                      <a:r>
                        <a:rPr lang="en-GB" dirty="0" smtClean="0"/>
                        <a:t>=2</a:t>
                      </a:r>
                      <a:endParaRPr lang="en-GB" dirty="0"/>
                    </a:p>
                  </a:txBody>
                  <a:tcPr anchor="ctr"/>
                </a:tc>
              </a:tr>
              <a:tr h="672075">
                <a:tc>
                  <a:txBody>
                    <a:bodyPr/>
                    <a:lstStyle/>
                    <a:p>
                      <a:r>
                        <a:rPr lang="en-GB" dirty="0" smtClean="0"/>
                        <a:t>A sweater</a:t>
                      </a:r>
                      <a:endParaRPr lang="en-GB" dirty="0"/>
                    </a:p>
                  </a:txBody>
                  <a:tcPr anchor="ctr"/>
                </a:tc>
                <a:tc>
                  <a:txBody>
                    <a:bodyPr/>
                    <a:lstStyle/>
                    <a:p>
                      <a:pPr algn="ctr"/>
                      <a:r>
                        <a:rPr lang="en-US" altLang="en-US" i="1" dirty="0" smtClean="0"/>
                        <a:t>a</a:t>
                      </a:r>
                      <a:r>
                        <a:rPr lang="en-US" altLang="en-US" i="1" baseline="-25000" dirty="0" smtClean="0"/>
                        <a:t>c</a:t>
                      </a:r>
                      <a:r>
                        <a:rPr lang="en-GB" dirty="0" smtClean="0"/>
                        <a:t>=2</a:t>
                      </a:r>
                      <a:endParaRPr lang="en-GB" dirty="0"/>
                    </a:p>
                  </a:txBody>
                  <a:tcPr anchor="ctr"/>
                </a:tc>
                <a:tc>
                  <a:txBody>
                    <a:bodyPr/>
                    <a:lstStyle/>
                    <a:p>
                      <a:pPr algn="ctr"/>
                      <a:r>
                        <a:rPr lang="en-US" altLang="en-US" i="1" dirty="0" smtClean="0"/>
                        <a:t>a</a:t>
                      </a:r>
                      <a:r>
                        <a:rPr lang="en-US" altLang="en-US" i="1" baseline="-25000" dirty="0" smtClean="0"/>
                        <a:t>c</a:t>
                      </a:r>
                      <a:r>
                        <a:rPr lang="en-US" altLang="en-US" i="1" baseline="30000" dirty="0" smtClean="0"/>
                        <a:t>*</a:t>
                      </a:r>
                      <a:r>
                        <a:rPr lang="en-GB" dirty="0" smtClean="0"/>
                        <a:t>=1</a:t>
                      </a:r>
                      <a:endParaRPr lang="en-GB" dirty="0"/>
                    </a:p>
                  </a:txBody>
                  <a:tcPr anchor="ctr"/>
                </a:tc>
              </a:tr>
            </a:tbl>
          </a:graphicData>
        </a:graphic>
      </p:graphicFrame>
      <p:sp>
        <p:nvSpPr>
          <p:cNvPr id="4" name="Oval 3"/>
          <p:cNvSpPr/>
          <p:nvPr/>
        </p:nvSpPr>
        <p:spPr>
          <a:xfrm>
            <a:off x="5868144" y="3861048"/>
            <a:ext cx="1152128" cy="11521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p:cNvCxnSpPr/>
          <p:nvPr/>
        </p:nvCxnSpPr>
        <p:spPr>
          <a:xfrm flipV="1">
            <a:off x="5580112" y="5157192"/>
            <a:ext cx="504056"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635896" y="5949280"/>
            <a:ext cx="4680520" cy="369332"/>
          </a:xfrm>
          <a:prstGeom prst="rect">
            <a:avLst/>
          </a:prstGeom>
          <a:noFill/>
        </p:spPr>
        <p:txBody>
          <a:bodyPr wrap="square" rtlCol="0">
            <a:spAutoFit/>
          </a:bodyPr>
          <a:lstStyle/>
          <a:p>
            <a:r>
              <a:rPr lang="en-GB" dirty="0" smtClean="0"/>
              <a:t>The stars (*) are for Portugal, remember that!</a:t>
            </a:r>
            <a:endParaRPr lang="en-GB" dirty="0"/>
          </a:p>
        </p:txBody>
      </p:sp>
    </p:spTree>
    <p:extLst>
      <p:ext uri="{BB962C8B-B14F-4D97-AF65-F5344CB8AC3E}">
        <p14:creationId xmlns:p14="http://schemas.microsoft.com/office/powerpoint/2010/main" val="3304000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Ricardian</a:t>
            </a:r>
            <a:r>
              <a:rPr lang="en-GB" dirty="0" smtClean="0"/>
              <a:t> model</a:t>
            </a:r>
            <a:endParaRPr lang="en-GB" dirty="0"/>
          </a:p>
        </p:txBody>
      </p:sp>
      <p:sp>
        <p:nvSpPr>
          <p:cNvPr id="3" name="Content Placeholder 2"/>
          <p:cNvSpPr>
            <a:spLocks noGrp="1"/>
          </p:cNvSpPr>
          <p:nvPr>
            <p:ph idx="1"/>
          </p:nvPr>
        </p:nvSpPr>
        <p:spPr/>
        <p:txBody>
          <a:bodyPr/>
          <a:lstStyle/>
          <a:p>
            <a:r>
              <a:rPr lang="en-GB" b="1" dirty="0" smtClean="0"/>
              <a:t>Production possibilities</a:t>
            </a:r>
          </a:p>
          <a:p>
            <a:pPr lvl="1"/>
            <a:r>
              <a:rPr lang="en-US" altLang="en-US" dirty="0" smtClean="0"/>
              <a:t>The UK can produce:</a:t>
            </a:r>
          </a:p>
          <a:p>
            <a:pPr lvl="2"/>
            <a:r>
              <a:rPr lang="en-US" altLang="en-US" i="1" dirty="0" smtClean="0"/>
              <a:t>a certain quantity of sweaters Q</a:t>
            </a:r>
            <a:r>
              <a:rPr lang="en-US" altLang="en-US" i="1" baseline="-25000" dirty="0" smtClean="0"/>
              <a:t>C </a:t>
            </a:r>
            <a:r>
              <a:rPr lang="en-US" altLang="en-US" dirty="0" smtClean="0"/>
              <a:t> </a:t>
            </a:r>
          </a:p>
          <a:p>
            <a:pPr lvl="2"/>
            <a:r>
              <a:rPr lang="en-US" altLang="en-US" i="1" dirty="0" smtClean="0"/>
              <a:t>a certain quantity of bottles of wine</a:t>
            </a:r>
            <a:r>
              <a:rPr lang="en-US" altLang="en-US" i="1" baseline="-25000" dirty="0" smtClean="0"/>
              <a:t> </a:t>
            </a:r>
            <a:r>
              <a:rPr lang="en-US" altLang="en-US" i="1" dirty="0" smtClean="0"/>
              <a:t>Q</a:t>
            </a:r>
            <a:r>
              <a:rPr lang="en-US" altLang="en-US" i="1" baseline="-25000" dirty="0" smtClean="0"/>
              <a:t>W</a:t>
            </a:r>
            <a:r>
              <a:rPr lang="en-US" altLang="en-US" dirty="0" smtClean="0"/>
              <a:t> </a:t>
            </a:r>
            <a:r>
              <a:rPr lang="en-US" altLang="en-US" i="1" dirty="0" smtClean="0"/>
              <a:t>	</a:t>
            </a:r>
            <a:endParaRPr lang="en-GB" dirty="0"/>
          </a:p>
        </p:txBody>
      </p:sp>
    </p:spTree>
    <p:extLst>
      <p:ext uri="{BB962C8B-B14F-4D97-AF65-F5344CB8AC3E}">
        <p14:creationId xmlns:p14="http://schemas.microsoft.com/office/powerpoint/2010/main" val="13064064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Ricardian</a:t>
            </a:r>
            <a:r>
              <a:rPr lang="en-GB" dirty="0" smtClean="0"/>
              <a:t> model</a:t>
            </a:r>
            <a:endParaRPr lang="en-GB" dirty="0"/>
          </a:p>
        </p:txBody>
      </p:sp>
      <p:sp>
        <p:nvSpPr>
          <p:cNvPr id="3" name="Content Placeholder 2"/>
          <p:cNvSpPr>
            <a:spLocks noGrp="1"/>
          </p:cNvSpPr>
          <p:nvPr>
            <p:ph idx="1"/>
          </p:nvPr>
        </p:nvSpPr>
        <p:spPr/>
        <p:txBody>
          <a:bodyPr/>
          <a:lstStyle/>
          <a:p>
            <a:r>
              <a:rPr lang="en-GB" dirty="0" smtClean="0"/>
              <a:t>Production possibilities</a:t>
            </a:r>
          </a:p>
          <a:p>
            <a:pPr lvl="1"/>
            <a:r>
              <a:rPr lang="en-US" altLang="en-US" dirty="0" smtClean="0"/>
              <a:t>The UK can produce:</a:t>
            </a:r>
          </a:p>
          <a:p>
            <a:pPr lvl="2"/>
            <a:r>
              <a:rPr lang="en-US" altLang="en-US" i="1" dirty="0" smtClean="0"/>
              <a:t>a certain quantity of sweaters Q</a:t>
            </a:r>
            <a:r>
              <a:rPr lang="en-US" altLang="en-US" i="1" baseline="-25000" dirty="0" smtClean="0"/>
              <a:t>C </a:t>
            </a:r>
            <a:r>
              <a:rPr lang="en-US" altLang="en-US" dirty="0" smtClean="0"/>
              <a:t> </a:t>
            </a:r>
          </a:p>
          <a:p>
            <a:pPr lvl="2"/>
            <a:r>
              <a:rPr lang="en-US" altLang="en-US" i="1" dirty="0" smtClean="0"/>
              <a:t>a certain quantity of bottles of wine</a:t>
            </a:r>
            <a:r>
              <a:rPr lang="en-US" altLang="en-US" i="1" baseline="-25000" dirty="0" smtClean="0"/>
              <a:t> </a:t>
            </a:r>
            <a:r>
              <a:rPr lang="en-US" altLang="en-US" i="1" dirty="0" smtClean="0"/>
              <a:t>Q</a:t>
            </a:r>
            <a:r>
              <a:rPr lang="en-US" altLang="en-US" i="1" baseline="-25000" dirty="0" smtClean="0"/>
              <a:t>W</a:t>
            </a:r>
            <a:r>
              <a:rPr lang="en-US" altLang="en-US" dirty="0" smtClean="0"/>
              <a:t> </a:t>
            </a:r>
            <a:r>
              <a:rPr lang="en-US" altLang="en-US" i="1" dirty="0" smtClean="0"/>
              <a:t>	</a:t>
            </a:r>
            <a:endParaRPr lang="en-GB" dirty="0"/>
          </a:p>
        </p:txBody>
      </p:sp>
      <p:sp>
        <p:nvSpPr>
          <p:cNvPr id="4" name="Oval 3"/>
          <p:cNvSpPr/>
          <p:nvPr/>
        </p:nvSpPr>
        <p:spPr>
          <a:xfrm>
            <a:off x="6060436" y="2852936"/>
            <a:ext cx="792088"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10" name="Straight Arrow Connector 9"/>
          <p:cNvCxnSpPr/>
          <p:nvPr/>
        </p:nvCxnSpPr>
        <p:spPr>
          <a:xfrm flipV="1">
            <a:off x="5364088" y="3861048"/>
            <a:ext cx="696348" cy="792088"/>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sp>
        <p:nvSpPr>
          <p:cNvPr id="11" name="TextBox 10"/>
          <p:cNvSpPr txBox="1"/>
          <p:nvPr/>
        </p:nvSpPr>
        <p:spPr>
          <a:xfrm>
            <a:off x="3984070" y="4758545"/>
            <a:ext cx="1728192" cy="369332"/>
          </a:xfrm>
          <a:prstGeom prst="rect">
            <a:avLst/>
          </a:prstGeom>
          <a:noFill/>
        </p:spPr>
        <p:txBody>
          <a:bodyPr wrap="square" rtlCol="0">
            <a:spAutoFit/>
          </a:bodyPr>
          <a:lstStyle/>
          <a:p>
            <a:r>
              <a:rPr lang="en-GB" dirty="0" smtClean="0">
                <a:solidFill>
                  <a:srgbClr val="FF0000"/>
                </a:solidFill>
              </a:rPr>
              <a:t>Q is for Quantity</a:t>
            </a:r>
            <a:endParaRPr lang="en-GB" dirty="0">
              <a:solidFill>
                <a:srgbClr val="FF0000"/>
              </a:solidFill>
            </a:endParaRPr>
          </a:p>
        </p:txBody>
      </p:sp>
    </p:spTree>
    <p:extLst>
      <p:ext uri="{BB962C8B-B14F-4D97-AF65-F5344CB8AC3E}">
        <p14:creationId xmlns:p14="http://schemas.microsoft.com/office/powerpoint/2010/main" val="39729556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Ricardian</a:t>
            </a:r>
            <a:r>
              <a:rPr lang="en-GB" dirty="0" smtClean="0"/>
              <a:t> model</a:t>
            </a:r>
            <a:endParaRPr lang="en-GB" dirty="0"/>
          </a:p>
        </p:txBody>
      </p:sp>
      <p:sp>
        <p:nvSpPr>
          <p:cNvPr id="3" name="Content Placeholder 2"/>
          <p:cNvSpPr>
            <a:spLocks noGrp="1"/>
          </p:cNvSpPr>
          <p:nvPr>
            <p:ph idx="1"/>
          </p:nvPr>
        </p:nvSpPr>
        <p:spPr/>
        <p:txBody>
          <a:bodyPr/>
          <a:lstStyle/>
          <a:p>
            <a:r>
              <a:rPr lang="en-GB" dirty="0" smtClean="0"/>
              <a:t>Production possibilities</a:t>
            </a:r>
          </a:p>
          <a:p>
            <a:pPr lvl="1"/>
            <a:r>
              <a:rPr lang="en-US" altLang="en-US" dirty="0" smtClean="0"/>
              <a:t>The UK can produce:</a:t>
            </a:r>
          </a:p>
          <a:p>
            <a:pPr lvl="2"/>
            <a:r>
              <a:rPr lang="en-US" altLang="en-US" i="1" dirty="0" smtClean="0"/>
              <a:t>a certain quantity of sweaters Q</a:t>
            </a:r>
            <a:r>
              <a:rPr lang="en-US" altLang="en-US" i="1" baseline="-25000" dirty="0" smtClean="0"/>
              <a:t>C </a:t>
            </a:r>
            <a:r>
              <a:rPr lang="en-US" altLang="en-US" dirty="0" smtClean="0"/>
              <a:t> </a:t>
            </a:r>
          </a:p>
          <a:p>
            <a:pPr lvl="2"/>
            <a:r>
              <a:rPr lang="en-US" altLang="en-US" i="1" dirty="0" smtClean="0"/>
              <a:t>a certain quantity of bottles of wine</a:t>
            </a:r>
            <a:r>
              <a:rPr lang="en-US" altLang="en-US" i="1" baseline="-25000" dirty="0" smtClean="0"/>
              <a:t> </a:t>
            </a:r>
            <a:r>
              <a:rPr lang="en-US" altLang="en-US" i="1" dirty="0" smtClean="0"/>
              <a:t>Q</a:t>
            </a:r>
            <a:r>
              <a:rPr lang="en-US" altLang="en-US" i="1" baseline="-25000" dirty="0" smtClean="0"/>
              <a:t>W</a:t>
            </a:r>
            <a:r>
              <a:rPr lang="en-US" altLang="en-US" dirty="0" smtClean="0"/>
              <a:t> </a:t>
            </a:r>
            <a:endParaRPr lang="en-US" altLang="en-US" i="1" dirty="0" smtClean="0"/>
          </a:p>
          <a:p>
            <a:pPr lvl="1"/>
            <a:r>
              <a:rPr lang="en-US" altLang="en-US" i="1" dirty="0" smtClean="0"/>
              <a:t>We have:</a:t>
            </a:r>
          </a:p>
          <a:p>
            <a:pPr marL="457200" lvl="1" indent="0" algn="ctr">
              <a:buNone/>
            </a:pPr>
            <a:r>
              <a:rPr lang="en-US" altLang="en-US" sz="4000" i="1" dirty="0" err="1" smtClean="0"/>
              <a:t>a</a:t>
            </a:r>
            <a:r>
              <a:rPr lang="en-US" altLang="en-US" sz="4000" i="1" baseline="-25000" dirty="0" err="1" smtClean="0"/>
              <a:t>C</a:t>
            </a:r>
            <a:r>
              <a:rPr lang="en-US" altLang="en-US" sz="4000" i="1" dirty="0" err="1" smtClean="0"/>
              <a:t>Q</a:t>
            </a:r>
            <a:r>
              <a:rPr lang="en-US" altLang="en-US" sz="4000" i="1" baseline="-25000" dirty="0" err="1" smtClean="0"/>
              <a:t>C</a:t>
            </a:r>
            <a:r>
              <a:rPr lang="en-US" altLang="en-US" sz="4000" dirty="0" smtClean="0"/>
              <a:t> + </a:t>
            </a:r>
            <a:r>
              <a:rPr lang="en-US" altLang="en-US" sz="4000" i="1" dirty="0" err="1" smtClean="0"/>
              <a:t>a</a:t>
            </a:r>
            <a:r>
              <a:rPr lang="en-US" altLang="en-US" sz="4000" i="1" baseline="-25000" dirty="0" err="1" smtClean="0"/>
              <a:t>W</a:t>
            </a:r>
            <a:r>
              <a:rPr lang="en-US" altLang="en-US" sz="4000" i="1" dirty="0" err="1" smtClean="0"/>
              <a:t>Q</a:t>
            </a:r>
            <a:r>
              <a:rPr lang="en-US" altLang="en-US" sz="4000" i="1" baseline="-25000" dirty="0" err="1" smtClean="0"/>
              <a:t>W</a:t>
            </a:r>
            <a:r>
              <a:rPr lang="en-US" altLang="en-US" sz="4000" dirty="0" smtClean="0"/>
              <a:t> = </a:t>
            </a:r>
            <a:r>
              <a:rPr lang="en-US" altLang="en-US" sz="4000" i="1" dirty="0" smtClean="0"/>
              <a:t>L</a:t>
            </a:r>
            <a:r>
              <a:rPr lang="en-US" altLang="en-US" i="1" dirty="0" smtClean="0"/>
              <a:t>	</a:t>
            </a:r>
            <a:endParaRPr lang="en-GB" dirty="0"/>
          </a:p>
        </p:txBody>
      </p:sp>
    </p:spTree>
    <p:extLst>
      <p:ext uri="{BB962C8B-B14F-4D97-AF65-F5344CB8AC3E}">
        <p14:creationId xmlns:p14="http://schemas.microsoft.com/office/powerpoint/2010/main" val="24239852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Ricardian</a:t>
            </a:r>
            <a:r>
              <a:rPr lang="en-GB" dirty="0" smtClean="0"/>
              <a:t> model</a:t>
            </a:r>
            <a:endParaRPr lang="en-GB" dirty="0"/>
          </a:p>
        </p:txBody>
      </p:sp>
      <p:sp>
        <p:nvSpPr>
          <p:cNvPr id="3" name="Content Placeholder 2"/>
          <p:cNvSpPr>
            <a:spLocks noGrp="1"/>
          </p:cNvSpPr>
          <p:nvPr>
            <p:ph idx="1"/>
          </p:nvPr>
        </p:nvSpPr>
        <p:spPr/>
        <p:txBody>
          <a:bodyPr/>
          <a:lstStyle/>
          <a:p>
            <a:r>
              <a:rPr lang="en-GB" dirty="0" smtClean="0"/>
              <a:t>Production possibilities</a:t>
            </a:r>
          </a:p>
          <a:p>
            <a:pPr lvl="1"/>
            <a:r>
              <a:rPr lang="en-US" altLang="en-US" dirty="0" smtClean="0"/>
              <a:t>The UK can produce:</a:t>
            </a:r>
          </a:p>
          <a:p>
            <a:pPr lvl="2"/>
            <a:r>
              <a:rPr lang="en-US" altLang="en-US" i="1" dirty="0" smtClean="0"/>
              <a:t>a certain quantity of sweaters Q</a:t>
            </a:r>
            <a:r>
              <a:rPr lang="en-US" altLang="en-US" i="1" baseline="-25000" dirty="0" smtClean="0"/>
              <a:t>C </a:t>
            </a:r>
            <a:r>
              <a:rPr lang="en-US" altLang="en-US" dirty="0" smtClean="0"/>
              <a:t> </a:t>
            </a:r>
          </a:p>
          <a:p>
            <a:pPr lvl="2"/>
            <a:r>
              <a:rPr lang="en-US" altLang="en-US" i="1" dirty="0" smtClean="0"/>
              <a:t>a certain quantity of bottles of wine</a:t>
            </a:r>
            <a:r>
              <a:rPr lang="en-US" altLang="en-US" i="1" baseline="-25000" dirty="0" smtClean="0"/>
              <a:t> </a:t>
            </a:r>
            <a:r>
              <a:rPr lang="en-US" altLang="en-US" i="1" dirty="0" smtClean="0"/>
              <a:t>Q</a:t>
            </a:r>
            <a:r>
              <a:rPr lang="en-US" altLang="en-US" i="1" baseline="-25000" dirty="0" smtClean="0"/>
              <a:t>W</a:t>
            </a:r>
            <a:r>
              <a:rPr lang="en-US" altLang="en-US" dirty="0" smtClean="0"/>
              <a:t> </a:t>
            </a:r>
            <a:endParaRPr lang="en-US" altLang="en-US" i="1" dirty="0" smtClean="0"/>
          </a:p>
          <a:p>
            <a:pPr lvl="1"/>
            <a:r>
              <a:rPr lang="en-US" altLang="en-US" i="1" dirty="0" smtClean="0"/>
              <a:t>We have:</a:t>
            </a:r>
          </a:p>
          <a:p>
            <a:pPr marL="457200" lvl="1" indent="0" algn="ctr">
              <a:buNone/>
            </a:pPr>
            <a:r>
              <a:rPr lang="en-US" altLang="en-US" sz="4000" i="1" dirty="0" err="1" smtClean="0"/>
              <a:t>a</a:t>
            </a:r>
            <a:r>
              <a:rPr lang="en-US" altLang="en-US" sz="4000" i="1" baseline="-25000" dirty="0" err="1" smtClean="0"/>
              <a:t>C</a:t>
            </a:r>
            <a:r>
              <a:rPr lang="en-US" altLang="en-US" sz="4000" i="1" dirty="0" err="1" smtClean="0"/>
              <a:t>Q</a:t>
            </a:r>
            <a:r>
              <a:rPr lang="en-US" altLang="en-US" sz="4000" i="1" baseline="-25000" dirty="0" err="1" smtClean="0"/>
              <a:t>C</a:t>
            </a:r>
            <a:r>
              <a:rPr lang="en-US" altLang="en-US" sz="4000" dirty="0" smtClean="0"/>
              <a:t> + </a:t>
            </a:r>
            <a:r>
              <a:rPr lang="en-US" altLang="en-US" sz="4000" i="1" dirty="0" err="1" smtClean="0"/>
              <a:t>a</a:t>
            </a:r>
            <a:r>
              <a:rPr lang="en-US" altLang="en-US" sz="4000" i="1" baseline="-25000" dirty="0" err="1" smtClean="0"/>
              <a:t>W</a:t>
            </a:r>
            <a:r>
              <a:rPr lang="en-US" altLang="en-US" sz="4000" i="1" dirty="0" err="1" smtClean="0"/>
              <a:t>Q</a:t>
            </a:r>
            <a:r>
              <a:rPr lang="en-US" altLang="en-US" sz="4000" i="1" baseline="-25000" dirty="0" err="1" smtClean="0"/>
              <a:t>W</a:t>
            </a:r>
            <a:r>
              <a:rPr lang="en-US" altLang="en-US" sz="4000" dirty="0" smtClean="0"/>
              <a:t> = </a:t>
            </a:r>
            <a:r>
              <a:rPr lang="en-US" altLang="en-US" sz="4000" i="1" dirty="0" smtClean="0"/>
              <a:t>L</a:t>
            </a:r>
            <a:r>
              <a:rPr lang="en-US" altLang="en-US" i="1" dirty="0" smtClean="0"/>
              <a:t>	</a:t>
            </a:r>
            <a:endParaRPr lang="en-GB" dirty="0"/>
          </a:p>
        </p:txBody>
      </p:sp>
      <p:sp>
        <p:nvSpPr>
          <p:cNvPr id="4" name="Oval 3"/>
          <p:cNvSpPr/>
          <p:nvPr/>
        </p:nvSpPr>
        <p:spPr>
          <a:xfrm>
            <a:off x="5580112" y="4005064"/>
            <a:ext cx="792088"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5" name="Straight Arrow Connector 4"/>
          <p:cNvCxnSpPr/>
          <p:nvPr/>
        </p:nvCxnSpPr>
        <p:spPr>
          <a:xfrm flipV="1">
            <a:off x="5015914" y="4922710"/>
            <a:ext cx="696348" cy="792088"/>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sp>
        <p:nvSpPr>
          <p:cNvPr id="6" name="TextBox 5"/>
          <p:cNvSpPr txBox="1"/>
          <p:nvPr/>
        </p:nvSpPr>
        <p:spPr>
          <a:xfrm>
            <a:off x="3636706" y="5805264"/>
            <a:ext cx="2339449" cy="646331"/>
          </a:xfrm>
          <a:prstGeom prst="rect">
            <a:avLst/>
          </a:prstGeom>
          <a:noFill/>
        </p:spPr>
        <p:txBody>
          <a:bodyPr wrap="square" rtlCol="0">
            <a:spAutoFit/>
          </a:bodyPr>
          <a:lstStyle/>
          <a:p>
            <a:r>
              <a:rPr lang="en-GB" dirty="0" smtClean="0">
                <a:solidFill>
                  <a:srgbClr val="FF0000"/>
                </a:solidFill>
              </a:rPr>
              <a:t>L is the total number of labour hours</a:t>
            </a:r>
            <a:endParaRPr lang="en-GB" dirty="0">
              <a:solidFill>
                <a:srgbClr val="FF0000"/>
              </a:solidFill>
            </a:endParaRPr>
          </a:p>
        </p:txBody>
      </p:sp>
    </p:spTree>
    <p:extLst>
      <p:ext uri="{BB962C8B-B14F-4D97-AF65-F5344CB8AC3E}">
        <p14:creationId xmlns:p14="http://schemas.microsoft.com/office/powerpoint/2010/main" val="7134221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Warning</a:t>
            </a:r>
            <a:endParaRPr lang="en-GB" dirty="0"/>
          </a:p>
        </p:txBody>
      </p:sp>
      <p:sp>
        <p:nvSpPr>
          <p:cNvPr id="3" name="Content Placeholder 2"/>
          <p:cNvSpPr>
            <a:spLocks noGrp="1"/>
          </p:cNvSpPr>
          <p:nvPr>
            <p:ph idx="1"/>
          </p:nvPr>
        </p:nvSpPr>
        <p:spPr/>
        <p:txBody>
          <a:bodyPr/>
          <a:lstStyle/>
          <a:p>
            <a:r>
              <a:rPr lang="en-GB" dirty="0" smtClean="0"/>
              <a:t>By the end of today’s lecture, you still won’t understand the concept of </a:t>
            </a:r>
            <a:r>
              <a:rPr lang="en-GB" b="1" dirty="0" smtClean="0"/>
              <a:t>comparative advantage</a:t>
            </a:r>
          </a:p>
          <a:p>
            <a:r>
              <a:rPr lang="en-GB" dirty="0" smtClean="0"/>
              <a:t>It is simple yet not obvious, and intelligent people usually don’t get it</a:t>
            </a:r>
            <a:endParaRPr lang="en-GB" dirty="0"/>
          </a:p>
        </p:txBody>
      </p:sp>
    </p:spTree>
    <p:extLst>
      <p:ext uri="{BB962C8B-B14F-4D97-AF65-F5344CB8AC3E}">
        <p14:creationId xmlns:p14="http://schemas.microsoft.com/office/powerpoint/2010/main" val="37150065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Ricardian</a:t>
            </a:r>
            <a:r>
              <a:rPr lang="en-GB" dirty="0" smtClean="0"/>
              <a:t> model</a:t>
            </a:r>
            <a:endParaRPr lang="en-GB" dirty="0"/>
          </a:p>
        </p:txBody>
      </p:sp>
      <p:sp>
        <p:nvSpPr>
          <p:cNvPr id="3" name="Content Placeholder 2"/>
          <p:cNvSpPr>
            <a:spLocks noGrp="1"/>
          </p:cNvSpPr>
          <p:nvPr>
            <p:ph idx="1"/>
          </p:nvPr>
        </p:nvSpPr>
        <p:spPr/>
        <p:txBody>
          <a:bodyPr/>
          <a:lstStyle/>
          <a:p>
            <a:r>
              <a:rPr lang="en-GB" dirty="0" smtClean="0"/>
              <a:t>Production possibilities</a:t>
            </a:r>
          </a:p>
          <a:p>
            <a:pPr lvl="1"/>
            <a:r>
              <a:rPr lang="en-US" altLang="en-US" dirty="0" smtClean="0"/>
              <a:t>The UK can produce:</a:t>
            </a:r>
          </a:p>
          <a:p>
            <a:pPr lvl="2"/>
            <a:r>
              <a:rPr lang="en-US" altLang="en-US" i="1" dirty="0" smtClean="0"/>
              <a:t>a certain quantity of sweaters Q</a:t>
            </a:r>
            <a:r>
              <a:rPr lang="en-US" altLang="en-US" i="1" baseline="-25000" dirty="0" smtClean="0"/>
              <a:t>C </a:t>
            </a:r>
            <a:r>
              <a:rPr lang="en-US" altLang="en-US" dirty="0" smtClean="0"/>
              <a:t> </a:t>
            </a:r>
          </a:p>
          <a:p>
            <a:pPr lvl="2"/>
            <a:r>
              <a:rPr lang="en-US" altLang="en-US" i="1" dirty="0" smtClean="0"/>
              <a:t>a certain quantity of bottles of wine</a:t>
            </a:r>
            <a:r>
              <a:rPr lang="en-US" altLang="en-US" i="1" baseline="-25000" dirty="0" smtClean="0"/>
              <a:t> </a:t>
            </a:r>
            <a:r>
              <a:rPr lang="en-US" altLang="en-US" i="1" dirty="0" smtClean="0"/>
              <a:t>Q</a:t>
            </a:r>
            <a:r>
              <a:rPr lang="en-US" altLang="en-US" i="1" baseline="-25000" dirty="0" smtClean="0"/>
              <a:t>W</a:t>
            </a:r>
            <a:r>
              <a:rPr lang="en-US" altLang="en-US" dirty="0" smtClean="0"/>
              <a:t> </a:t>
            </a:r>
            <a:endParaRPr lang="en-US" altLang="en-US" i="1" dirty="0" smtClean="0"/>
          </a:p>
          <a:p>
            <a:pPr lvl="1"/>
            <a:r>
              <a:rPr lang="en-US" altLang="en-US" i="1" dirty="0" smtClean="0"/>
              <a:t>We have:</a:t>
            </a:r>
          </a:p>
          <a:p>
            <a:pPr marL="457200" lvl="1" indent="0" algn="ctr">
              <a:buNone/>
            </a:pPr>
            <a:r>
              <a:rPr lang="en-US" altLang="en-US" sz="4000" i="1" dirty="0" err="1" smtClean="0"/>
              <a:t>a</a:t>
            </a:r>
            <a:r>
              <a:rPr lang="en-US" altLang="en-US" sz="4000" i="1" baseline="-25000" dirty="0" err="1" smtClean="0"/>
              <a:t>C</a:t>
            </a:r>
            <a:r>
              <a:rPr lang="en-US" altLang="en-US" sz="4000" i="1" dirty="0" err="1" smtClean="0"/>
              <a:t>Q</a:t>
            </a:r>
            <a:r>
              <a:rPr lang="en-US" altLang="en-US" sz="4000" i="1" baseline="-25000" dirty="0" err="1" smtClean="0"/>
              <a:t>C</a:t>
            </a:r>
            <a:r>
              <a:rPr lang="en-US" altLang="en-US" sz="4000" dirty="0" smtClean="0"/>
              <a:t> + </a:t>
            </a:r>
            <a:r>
              <a:rPr lang="en-US" altLang="en-US" sz="4000" i="1" dirty="0" err="1" smtClean="0"/>
              <a:t>a</a:t>
            </a:r>
            <a:r>
              <a:rPr lang="en-US" altLang="en-US" sz="4000" i="1" baseline="-25000" dirty="0" err="1" smtClean="0"/>
              <a:t>W</a:t>
            </a:r>
            <a:r>
              <a:rPr lang="en-US" altLang="en-US" sz="4000" i="1" dirty="0" err="1" smtClean="0"/>
              <a:t>Q</a:t>
            </a:r>
            <a:r>
              <a:rPr lang="en-US" altLang="en-US" sz="4000" i="1" baseline="-25000" dirty="0" err="1" smtClean="0"/>
              <a:t>W</a:t>
            </a:r>
            <a:r>
              <a:rPr lang="en-US" altLang="en-US" sz="4000" dirty="0" smtClean="0"/>
              <a:t> = </a:t>
            </a:r>
            <a:r>
              <a:rPr lang="en-US" altLang="en-US" sz="4000" i="1" dirty="0" smtClean="0"/>
              <a:t>L</a:t>
            </a:r>
            <a:r>
              <a:rPr lang="en-US" altLang="en-US" i="1" dirty="0" smtClean="0"/>
              <a:t>	</a:t>
            </a:r>
            <a:endParaRPr lang="en-GB" dirty="0"/>
          </a:p>
        </p:txBody>
      </p:sp>
      <p:sp>
        <p:nvSpPr>
          <p:cNvPr id="4" name="Oval 3"/>
          <p:cNvSpPr/>
          <p:nvPr/>
        </p:nvSpPr>
        <p:spPr>
          <a:xfrm>
            <a:off x="5580112" y="4005064"/>
            <a:ext cx="792088"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5" name="Straight Arrow Connector 4"/>
          <p:cNvCxnSpPr/>
          <p:nvPr/>
        </p:nvCxnSpPr>
        <p:spPr>
          <a:xfrm flipV="1">
            <a:off x="5015914" y="4922710"/>
            <a:ext cx="696348" cy="792088"/>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sp>
        <p:nvSpPr>
          <p:cNvPr id="6" name="TextBox 5"/>
          <p:cNvSpPr txBox="1"/>
          <p:nvPr/>
        </p:nvSpPr>
        <p:spPr>
          <a:xfrm>
            <a:off x="3636706" y="5805264"/>
            <a:ext cx="2339449" cy="646331"/>
          </a:xfrm>
          <a:prstGeom prst="rect">
            <a:avLst/>
          </a:prstGeom>
          <a:noFill/>
        </p:spPr>
        <p:txBody>
          <a:bodyPr wrap="square" rtlCol="0">
            <a:spAutoFit/>
          </a:bodyPr>
          <a:lstStyle/>
          <a:p>
            <a:r>
              <a:rPr lang="en-GB" dirty="0" smtClean="0">
                <a:solidFill>
                  <a:srgbClr val="FF0000"/>
                </a:solidFill>
              </a:rPr>
              <a:t>L is the total number of labour hours</a:t>
            </a:r>
            <a:endParaRPr lang="en-GB" dirty="0">
              <a:solidFill>
                <a:srgbClr val="FF0000"/>
              </a:solidFill>
            </a:endParaRPr>
          </a:p>
        </p:txBody>
      </p:sp>
      <p:sp>
        <p:nvSpPr>
          <p:cNvPr id="7" name="Rectangle 6"/>
          <p:cNvSpPr/>
          <p:nvPr/>
        </p:nvSpPr>
        <p:spPr>
          <a:xfrm>
            <a:off x="5976156" y="5943763"/>
            <a:ext cx="2193934" cy="369332"/>
          </a:xfrm>
          <a:prstGeom prst="rect">
            <a:avLst/>
          </a:prstGeom>
        </p:spPr>
        <p:txBody>
          <a:bodyPr wrap="none">
            <a:spAutoFit/>
          </a:bodyPr>
          <a:lstStyle/>
          <a:p>
            <a:r>
              <a:rPr lang="en-GB" b="1" dirty="0" smtClean="0"/>
              <a:t>Let’s say L=600 hours</a:t>
            </a:r>
          </a:p>
        </p:txBody>
      </p:sp>
    </p:spTree>
    <p:extLst>
      <p:ext uri="{BB962C8B-B14F-4D97-AF65-F5344CB8AC3E}">
        <p14:creationId xmlns:p14="http://schemas.microsoft.com/office/powerpoint/2010/main" val="5503454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Ricardian</a:t>
            </a:r>
            <a:r>
              <a:rPr lang="en-GB" dirty="0" smtClean="0"/>
              <a:t> model</a:t>
            </a:r>
            <a:endParaRPr lang="en-GB" dirty="0"/>
          </a:p>
        </p:txBody>
      </p:sp>
      <p:sp>
        <p:nvSpPr>
          <p:cNvPr id="3" name="Content Placeholder 2"/>
          <p:cNvSpPr>
            <a:spLocks noGrp="1"/>
          </p:cNvSpPr>
          <p:nvPr>
            <p:ph idx="1"/>
          </p:nvPr>
        </p:nvSpPr>
        <p:spPr>
          <a:xfrm>
            <a:off x="494507" y="1180100"/>
            <a:ext cx="8229600" cy="4525963"/>
          </a:xfrm>
        </p:spPr>
        <p:txBody>
          <a:bodyPr/>
          <a:lstStyle/>
          <a:p>
            <a:pPr marL="0" indent="0" algn="ctr">
              <a:buNone/>
            </a:pPr>
            <a:r>
              <a:rPr lang="en-GB" dirty="0" smtClean="0"/>
              <a:t>Production possibility frontier</a:t>
            </a:r>
          </a:p>
          <a:p>
            <a:endParaRPr lang="en-GB" dirty="0" smtClean="0"/>
          </a:p>
          <a:p>
            <a:endParaRPr lang="en-GB" dirty="0"/>
          </a:p>
        </p:txBody>
      </p:sp>
      <p:grpSp>
        <p:nvGrpSpPr>
          <p:cNvPr id="17" name="Group 28"/>
          <p:cNvGrpSpPr>
            <a:grpSpLocks/>
          </p:cNvGrpSpPr>
          <p:nvPr/>
        </p:nvGrpSpPr>
        <p:grpSpPr bwMode="auto">
          <a:xfrm>
            <a:off x="1633538" y="1988840"/>
            <a:ext cx="6623050" cy="4621213"/>
            <a:chOff x="1029" y="1104"/>
            <a:chExt cx="4172" cy="2911"/>
          </a:xfrm>
        </p:grpSpPr>
        <p:sp>
          <p:nvSpPr>
            <p:cNvPr id="18" name="Rectangle 6"/>
            <p:cNvSpPr>
              <a:spLocks noChangeArrowheads="1"/>
            </p:cNvSpPr>
            <p:nvPr/>
          </p:nvSpPr>
          <p:spPr bwMode="auto">
            <a:xfrm>
              <a:off x="1029" y="1104"/>
              <a:ext cx="1231"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smtClean="0">
                  <a:solidFill>
                    <a:schemeClr val="tx2"/>
                  </a:solidFill>
                  <a:latin typeface="Arial" charset="0"/>
                </a:rPr>
                <a:t>UK wine </a:t>
              </a:r>
              <a:endParaRPr lang="en-US" altLang="en-US" sz="1800" b="1" dirty="0">
                <a:solidFill>
                  <a:schemeClr val="tx2"/>
                </a:solidFill>
                <a:latin typeface="Arial" charset="0"/>
              </a:endParaRPr>
            </a:p>
            <a:p>
              <a:pPr>
                <a:spcBef>
                  <a:spcPct val="0"/>
                </a:spcBef>
                <a:buClrTx/>
                <a:buSzTx/>
                <a:buFontTx/>
                <a:buNone/>
              </a:pPr>
              <a:r>
                <a:rPr lang="en-US" altLang="en-US" sz="1800" b="1" dirty="0">
                  <a:solidFill>
                    <a:schemeClr val="tx2"/>
                  </a:solidFill>
                  <a:latin typeface="Arial" charset="0"/>
                </a:rPr>
                <a:t>production, </a:t>
              </a:r>
              <a:r>
                <a:rPr lang="en-US" altLang="en-US" sz="1800" b="1" i="1" dirty="0">
                  <a:solidFill>
                    <a:schemeClr val="tx2"/>
                  </a:solidFill>
                  <a:latin typeface="Arial" charset="0"/>
                </a:rPr>
                <a:t>Q</a:t>
              </a:r>
              <a:r>
                <a:rPr lang="en-US" altLang="en-US" sz="1800" b="1" i="1" baseline="-25000" dirty="0">
                  <a:solidFill>
                    <a:schemeClr val="tx2"/>
                  </a:solidFill>
                  <a:latin typeface="Arial" charset="0"/>
                </a:rPr>
                <a:t>W</a:t>
              </a:r>
              <a:r>
                <a:rPr lang="en-US" altLang="en-US" sz="1800" b="1" dirty="0">
                  <a:solidFill>
                    <a:schemeClr val="tx2"/>
                  </a:solidFill>
                  <a:latin typeface="Arial" charset="0"/>
                </a:rPr>
                <a:t>, </a:t>
              </a:r>
            </a:p>
            <a:p>
              <a:pPr>
                <a:spcBef>
                  <a:spcPct val="0"/>
                </a:spcBef>
                <a:buClrTx/>
                <a:buSzTx/>
                <a:buFontTx/>
                <a:buNone/>
              </a:pPr>
              <a:r>
                <a:rPr lang="en-US" altLang="en-US" sz="1800" b="1" dirty="0">
                  <a:solidFill>
                    <a:schemeClr val="tx2"/>
                  </a:solidFill>
                  <a:latin typeface="Arial" charset="0"/>
                </a:rPr>
                <a:t>in </a:t>
              </a:r>
              <a:r>
                <a:rPr lang="en-US" altLang="en-US" sz="1800" b="1" dirty="0" smtClean="0">
                  <a:solidFill>
                    <a:schemeClr val="tx2"/>
                  </a:solidFill>
                  <a:latin typeface="Arial" charset="0"/>
                </a:rPr>
                <a:t>bottles</a:t>
              </a:r>
              <a:endParaRPr lang="en-US" altLang="en-US" sz="1800" b="1" baseline="-25000" dirty="0">
                <a:solidFill>
                  <a:schemeClr val="tx2"/>
                </a:solidFill>
                <a:latin typeface="Arial" charset="0"/>
              </a:endParaRPr>
            </a:p>
          </p:txBody>
        </p:sp>
        <p:grpSp>
          <p:nvGrpSpPr>
            <p:cNvPr id="19" name="Group 20"/>
            <p:cNvGrpSpPr>
              <a:grpSpLocks/>
            </p:cNvGrpSpPr>
            <p:nvPr/>
          </p:nvGrpSpPr>
          <p:grpSpPr bwMode="auto">
            <a:xfrm>
              <a:off x="1488" y="1640"/>
              <a:ext cx="3713" cy="2375"/>
              <a:chOff x="1471" y="1640"/>
              <a:chExt cx="3713" cy="2375"/>
            </a:xfrm>
          </p:grpSpPr>
          <p:sp>
            <p:nvSpPr>
              <p:cNvPr id="20" name="Line 7"/>
              <p:cNvSpPr>
                <a:spLocks noChangeShapeType="1"/>
              </p:cNvSpPr>
              <p:nvPr/>
            </p:nvSpPr>
            <p:spPr bwMode="auto">
              <a:xfrm>
                <a:off x="1471" y="1640"/>
                <a:ext cx="0" cy="1968"/>
              </a:xfrm>
              <a:prstGeom prst="line">
                <a:avLst/>
              </a:prstGeom>
              <a:noFill/>
              <a:ln w="3810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 name="Line 8"/>
              <p:cNvSpPr>
                <a:spLocks noChangeShapeType="1"/>
              </p:cNvSpPr>
              <p:nvPr/>
            </p:nvSpPr>
            <p:spPr bwMode="auto">
              <a:xfrm>
                <a:off x="1471" y="3608"/>
                <a:ext cx="2831" cy="0"/>
              </a:xfrm>
              <a:prstGeom prst="line">
                <a:avLst/>
              </a:prstGeom>
              <a:noFill/>
              <a:ln w="38100">
                <a:solidFill>
                  <a:schemeClr val="tx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 name="Rectangle 9"/>
              <p:cNvSpPr>
                <a:spLocks noChangeArrowheads="1"/>
              </p:cNvSpPr>
              <p:nvPr/>
            </p:nvSpPr>
            <p:spPr bwMode="auto">
              <a:xfrm>
                <a:off x="3374" y="3608"/>
                <a:ext cx="1810"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smtClean="0">
                    <a:solidFill>
                      <a:schemeClr val="tx2"/>
                    </a:solidFill>
                    <a:latin typeface="Arial" charset="0"/>
                  </a:rPr>
                  <a:t>UK sweater</a:t>
                </a:r>
                <a:endParaRPr lang="en-US" altLang="en-US" sz="1800" b="1" dirty="0">
                  <a:solidFill>
                    <a:schemeClr val="tx2"/>
                  </a:solidFill>
                  <a:latin typeface="Arial" charset="0"/>
                </a:endParaRPr>
              </a:p>
              <a:p>
                <a:pPr>
                  <a:spcBef>
                    <a:spcPct val="0"/>
                  </a:spcBef>
                  <a:buClrTx/>
                  <a:buSzTx/>
                  <a:buFontTx/>
                  <a:buNone/>
                </a:pPr>
                <a:r>
                  <a:rPr lang="en-US" altLang="en-US" sz="1800" b="1" dirty="0">
                    <a:solidFill>
                      <a:schemeClr val="tx2"/>
                    </a:solidFill>
                    <a:latin typeface="Arial" charset="0"/>
                  </a:rPr>
                  <a:t>production, </a:t>
                </a:r>
                <a:r>
                  <a:rPr lang="en-US" altLang="en-US" sz="1800" b="1" i="1" dirty="0" smtClean="0">
                    <a:solidFill>
                      <a:schemeClr val="tx2"/>
                    </a:solidFill>
                    <a:latin typeface="Arial" charset="0"/>
                  </a:rPr>
                  <a:t>Q</a:t>
                </a:r>
                <a:r>
                  <a:rPr lang="en-US" altLang="en-US" sz="1800" b="1" i="1" baseline="-25000" dirty="0" smtClean="0">
                    <a:solidFill>
                      <a:schemeClr val="tx2"/>
                    </a:solidFill>
                    <a:latin typeface="Arial" charset="0"/>
                  </a:rPr>
                  <a:t>C</a:t>
                </a:r>
                <a:endParaRPr lang="en-US" altLang="en-US" sz="1800" b="1" dirty="0">
                  <a:solidFill>
                    <a:schemeClr val="tx2"/>
                  </a:solidFill>
                  <a:latin typeface="Arial" charset="0"/>
                </a:endParaRPr>
              </a:p>
            </p:txBody>
          </p:sp>
        </p:grpSp>
      </p:grpSp>
    </p:spTree>
    <p:extLst>
      <p:ext uri="{BB962C8B-B14F-4D97-AF65-F5344CB8AC3E}">
        <p14:creationId xmlns:p14="http://schemas.microsoft.com/office/powerpoint/2010/main" val="130640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Ricardian</a:t>
            </a:r>
            <a:r>
              <a:rPr lang="en-GB" dirty="0" smtClean="0"/>
              <a:t> model</a:t>
            </a:r>
            <a:endParaRPr lang="en-GB" dirty="0"/>
          </a:p>
        </p:txBody>
      </p:sp>
      <p:sp>
        <p:nvSpPr>
          <p:cNvPr id="3" name="Content Placeholder 2"/>
          <p:cNvSpPr>
            <a:spLocks noGrp="1"/>
          </p:cNvSpPr>
          <p:nvPr>
            <p:ph idx="1"/>
          </p:nvPr>
        </p:nvSpPr>
        <p:spPr>
          <a:xfrm>
            <a:off x="494507" y="1180100"/>
            <a:ext cx="8229600" cy="4525963"/>
          </a:xfrm>
        </p:spPr>
        <p:txBody>
          <a:bodyPr/>
          <a:lstStyle/>
          <a:p>
            <a:pPr marL="0" indent="0" algn="ctr">
              <a:buNone/>
            </a:pPr>
            <a:r>
              <a:rPr lang="en-GB" dirty="0" smtClean="0"/>
              <a:t>Production possibility frontier</a:t>
            </a:r>
          </a:p>
          <a:p>
            <a:endParaRPr lang="en-GB" dirty="0" smtClean="0"/>
          </a:p>
          <a:p>
            <a:endParaRPr lang="en-GB" dirty="0"/>
          </a:p>
        </p:txBody>
      </p:sp>
      <p:grpSp>
        <p:nvGrpSpPr>
          <p:cNvPr id="17" name="Group 28"/>
          <p:cNvGrpSpPr>
            <a:grpSpLocks/>
          </p:cNvGrpSpPr>
          <p:nvPr/>
        </p:nvGrpSpPr>
        <p:grpSpPr bwMode="auto">
          <a:xfrm>
            <a:off x="1633538" y="1988840"/>
            <a:ext cx="6623050" cy="4621213"/>
            <a:chOff x="1029" y="1104"/>
            <a:chExt cx="4172" cy="2911"/>
          </a:xfrm>
        </p:grpSpPr>
        <p:sp>
          <p:nvSpPr>
            <p:cNvPr id="18" name="Rectangle 6"/>
            <p:cNvSpPr>
              <a:spLocks noChangeArrowheads="1"/>
            </p:cNvSpPr>
            <p:nvPr/>
          </p:nvSpPr>
          <p:spPr bwMode="auto">
            <a:xfrm>
              <a:off x="1029" y="1104"/>
              <a:ext cx="1231"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smtClean="0">
                  <a:solidFill>
                    <a:schemeClr val="tx2"/>
                  </a:solidFill>
                  <a:latin typeface="Arial" charset="0"/>
                </a:rPr>
                <a:t>UK wine </a:t>
              </a:r>
              <a:endParaRPr lang="en-US" altLang="en-US" sz="1800" b="1" dirty="0">
                <a:solidFill>
                  <a:schemeClr val="tx2"/>
                </a:solidFill>
                <a:latin typeface="Arial" charset="0"/>
              </a:endParaRPr>
            </a:p>
            <a:p>
              <a:pPr>
                <a:spcBef>
                  <a:spcPct val="0"/>
                </a:spcBef>
                <a:buClrTx/>
                <a:buSzTx/>
                <a:buFontTx/>
                <a:buNone/>
              </a:pPr>
              <a:r>
                <a:rPr lang="en-US" altLang="en-US" sz="1800" b="1" dirty="0">
                  <a:solidFill>
                    <a:schemeClr val="tx2"/>
                  </a:solidFill>
                  <a:latin typeface="Arial" charset="0"/>
                </a:rPr>
                <a:t>production, </a:t>
              </a:r>
              <a:r>
                <a:rPr lang="en-US" altLang="en-US" sz="1800" b="1" i="1" dirty="0">
                  <a:solidFill>
                    <a:schemeClr val="tx2"/>
                  </a:solidFill>
                  <a:latin typeface="Arial" charset="0"/>
                </a:rPr>
                <a:t>Q</a:t>
              </a:r>
              <a:r>
                <a:rPr lang="en-US" altLang="en-US" sz="1800" b="1" i="1" baseline="-25000" dirty="0">
                  <a:solidFill>
                    <a:schemeClr val="tx2"/>
                  </a:solidFill>
                  <a:latin typeface="Arial" charset="0"/>
                </a:rPr>
                <a:t>W</a:t>
              </a:r>
              <a:r>
                <a:rPr lang="en-US" altLang="en-US" sz="1800" b="1" dirty="0">
                  <a:solidFill>
                    <a:schemeClr val="tx2"/>
                  </a:solidFill>
                  <a:latin typeface="Arial" charset="0"/>
                </a:rPr>
                <a:t>, </a:t>
              </a:r>
            </a:p>
            <a:p>
              <a:pPr>
                <a:spcBef>
                  <a:spcPct val="0"/>
                </a:spcBef>
                <a:buClrTx/>
                <a:buSzTx/>
                <a:buFontTx/>
                <a:buNone/>
              </a:pPr>
              <a:r>
                <a:rPr lang="en-US" altLang="en-US" sz="1800" b="1" dirty="0">
                  <a:solidFill>
                    <a:schemeClr val="tx2"/>
                  </a:solidFill>
                  <a:latin typeface="Arial" charset="0"/>
                </a:rPr>
                <a:t>in </a:t>
              </a:r>
              <a:r>
                <a:rPr lang="en-US" altLang="en-US" sz="1800" b="1" dirty="0" smtClean="0">
                  <a:solidFill>
                    <a:schemeClr val="tx2"/>
                  </a:solidFill>
                  <a:latin typeface="Arial" charset="0"/>
                </a:rPr>
                <a:t>bottles</a:t>
              </a:r>
              <a:endParaRPr lang="en-US" altLang="en-US" sz="1800" b="1" baseline="-25000" dirty="0">
                <a:solidFill>
                  <a:schemeClr val="tx2"/>
                </a:solidFill>
                <a:latin typeface="Arial" charset="0"/>
              </a:endParaRPr>
            </a:p>
          </p:txBody>
        </p:sp>
        <p:grpSp>
          <p:nvGrpSpPr>
            <p:cNvPr id="19" name="Group 20"/>
            <p:cNvGrpSpPr>
              <a:grpSpLocks/>
            </p:cNvGrpSpPr>
            <p:nvPr/>
          </p:nvGrpSpPr>
          <p:grpSpPr bwMode="auto">
            <a:xfrm>
              <a:off x="1488" y="1640"/>
              <a:ext cx="3713" cy="2375"/>
              <a:chOff x="1471" y="1640"/>
              <a:chExt cx="3713" cy="2375"/>
            </a:xfrm>
          </p:grpSpPr>
          <p:sp>
            <p:nvSpPr>
              <p:cNvPr id="20" name="Line 7"/>
              <p:cNvSpPr>
                <a:spLocks noChangeShapeType="1"/>
              </p:cNvSpPr>
              <p:nvPr/>
            </p:nvSpPr>
            <p:spPr bwMode="auto">
              <a:xfrm>
                <a:off x="1471" y="1640"/>
                <a:ext cx="0" cy="1968"/>
              </a:xfrm>
              <a:prstGeom prst="line">
                <a:avLst/>
              </a:prstGeom>
              <a:noFill/>
              <a:ln w="3810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 name="Line 8"/>
              <p:cNvSpPr>
                <a:spLocks noChangeShapeType="1"/>
              </p:cNvSpPr>
              <p:nvPr/>
            </p:nvSpPr>
            <p:spPr bwMode="auto">
              <a:xfrm>
                <a:off x="1471" y="3608"/>
                <a:ext cx="2831" cy="0"/>
              </a:xfrm>
              <a:prstGeom prst="line">
                <a:avLst/>
              </a:prstGeom>
              <a:noFill/>
              <a:ln w="38100">
                <a:solidFill>
                  <a:schemeClr val="tx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 name="Rectangle 9"/>
              <p:cNvSpPr>
                <a:spLocks noChangeArrowheads="1"/>
              </p:cNvSpPr>
              <p:nvPr/>
            </p:nvSpPr>
            <p:spPr bwMode="auto">
              <a:xfrm>
                <a:off x="3374" y="3608"/>
                <a:ext cx="1810"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smtClean="0">
                    <a:solidFill>
                      <a:schemeClr val="tx2"/>
                    </a:solidFill>
                    <a:latin typeface="Arial" charset="0"/>
                  </a:rPr>
                  <a:t>UK sweater</a:t>
                </a:r>
                <a:endParaRPr lang="en-US" altLang="en-US" sz="1800" b="1" dirty="0">
                  <a:solidFill>
                    <a:schemeClr val="tx2"/>
                  </a:solidFill>
                  <a:latin typeface="Arial" charset="0"/>
                </a:endParaRPr>
              </a:p>
              <a:p>
                <a:pPr>
                  <a:spcBef>
                    <a:spcPct val="0"/>
                  </a:spcBef>
                  <a:buClrTx/>
                  <a:buSzTx/>
                  <a:buFontTx/>
                  <a:buNone/>
                </a:pPr>
                <a:r>
                  <a:rPr lang="en-US" altLang="en-US" sz="1800" b="1" dirty="0">
                    <a:solidFill>
                      <a:schemeClr val="tx2"/>
                    </a:solidFill>
                    <a:latin typeface="Arial" charset="0"/>
                  </a:rPr>
                  <a:t>production, </a:t>
                </a:r>
                <a:r>
                  <a:rPr lang="en-US" altLang="en-US" sz="1800" b="1" i="1" dirty="0" smtClean="0">
                    <a:solidFill>
                      <a:schemeClr val="tx2"/>
                    </a:solidFill>
                    <a:latin typeface="Arial" charset="0"/>
                  </a:rPr>
                  <a:t>Q</a:t>
                </a:r>
                <a:r>
                  <a:rPr lang="en-US" altLang="en-US" sz="1800" b="1" i="1" baseline="-25000" dirty="0" smtClean="0">
                    <a:solidFill>
                      <a:schemeClr val="tx2"/>
                    </a:solidFill>
                    <a:latin typeface="Arial" charset="0"/>
                  </a:rPr>
                  <a:t>C</a:t>
                </a:r>
                <a:endParaRPr lang="en-US" altLang="en-US" sz="1800" b="1" dirty="0">
                  <a:solidFill>
                    <a:schemeClr val="tx2"/>
                  </a:solidFill>
                  <a:latin typeface="Arial" charset="0"/>
                </a:endParaRPr>
              </a:p>
            </p:txBody>
          </p:sp>
        </p:grpSp>
      </p:grpSp>
      <p:sp>
        <p:nvSpPr>
          <p:cNvPr id="4" name="TextBox 3"/>
          <p:cNvSpPr txBox="1"/>
          <p:nvPr/>
        </p:nvSpPr>
        <p:spPr>
          <a:xfrm>
            <a:off x="5004048" y="2446834"/>
            <a:ext cx="2808312" cy="1754326"/>
          </a:xfrm>
          <a:prstGeom prst="rect">
            <a:avLst/>
          </a:prstGeom>
          <a:noFill/>
        </p:spPr>
        <p:txBody>
          <a:bodyPr wrap="square" rtlCol="0">
            <a:spAutoFit/>
          </a:bodyPr>
          <a:lstStyle/>
          <a:p>
            <a:r>
              <a:rPr lang="en-GB" dirty="0" smtClean="0"/>
              <a:t>If the UK produces only wine, it can devote 600 hours of labour to wine. </a:t>
            </a:r>
          </a:p>
          <a:p>
            <a:r>
              <a:rPr lang="en-GB" dirty="0" smtClean="0"/>
              <a:t>At 1 bottle every 3 hours (</a:t>
            </a:r>
            <a:r>
              <a:rPr lang="en-US" altLang="en-US" i="1" dirty="0" err="1" smtClean="0"/>
              <a:t>a</a:t>
            </a:r>
            <a:r>
              <a:rPr lang="en-US" altLang="en-US" i="1" baseline="-25000" dirty="0" err="1" smtClean="0"/>
              <a:t>W</a:t>
            </a:r>
            <a:r>
              <a:rPr lang="en-US" altLang="en-US" dirty="0" smtClean="0"/>
              <a:t>), it can produce 200 bottles. </a:t>
            </a:r>
            <a:endParaRPr lang="en-GB" dirty="0"/>
          </a:p>
        </p:txBody>
      </p:sp>
    </p:spTree>
    <p:extLst>
      <p:ext uri="{BB962C8B-B14F-4D97-AF65-F5344CB8AC3E}">
        <p14:creationId xmlns:p14="http://schemas.microsoft.com/office/powerpoint/2010/main" val="235978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Ricardian</a:t>
            </a:r>
            <a:r>
              <a:rPr lang="en-GB" dirty="0" smtClean="0"/>
              <a:t> model</a:t>
            </a:r>
            <a:endParaRPr lang="en-GB" dirty="0"/>
          </a:p>
        </p:txBody>
      </p:sp>
      <p:sp>
        <p:nvSpPr>
          <p:cNvPr id="3" name="Content Placeholder 2"/>
          <p:cNvSpPr>
            <a:spLocks noGrp="1"/>
          </p:cNvSpPr>
          <p:nvPr>
            <p:ph idx="1"/>
          </p:nvPr>
        </p:nvSpPr>
        <p:spPr>
          <a:xfrm>
            <a:off x="494507" y="1180100"/>
            <a:ext cx="8229600" cy="4525963"/>
          </a:xfrm>
        </p:spPr>
        <p:txBody>
          <a:bodyPr/>
          <a:lstStyle/>
          <a:p>
            <a:pPr marL="0" indent="0" algn="ctr">
              <a:buNone/>
            </a:pPr>
            <a:r>
              <a:rPr lang="en-GB" dirty="0" smtClean="0"/>
              <a:t>Production possibility frontier</a:t>
            </a:r>
          </a:p>
          <a:p>
            <a:endParaRPr lang="en-GB" dirty="0" smtClean="0"/>
          </a:p>
          <a:p>
            <a:endParaRPr lang="en-GB" dirty="0"/>
          </a:p>
        </p:txBody>
      </p:sp>
      <p:grpSp>
        <p:nvGrpSpPr>
          <p:cNvPr id="17" name="Group 28"/>
          <p:cNvGrpSpPr>
            <a:grpSpLocks/>
          </p:cNvGrpSpPr>
          <p:nvPr/>
        </p:nvGrpSpPr>
        <p:grpSpPr bwMode="auto">
          <a:xfrm>
            <a:off x="1633538" y="1988840"/>
            <a:ext cx="6623050" cy="4621213"/>
            <a:chOff x="1029" y="1104"/>
            <a:chExt cx="4172" cy="2911"/>
          </a:xfrm>
        </p:grpSpPr>
        <p:sp>
          <p:nvSpPr>
            <p:cNvPr id="18" name="Rectangle 6"/>
            <p:cNvSpPr>
              <a:spLocks noChangeArrowheads="1"/>
            </p:cNvSpPr>
            <p:nvPr/>
          </p:nvSpPr>
          <p:spPr bwMode="auto">
            <a:xfrm>
              <a:off x="1029" y="1104"/>
              <a:ext cx="1231"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smtClean="0">
                  <a:solidFill>
                    <a:schemeClr val="tx2"/>
                  </a:solidFill>
                  <a:latin typeface="Arial" charset="0"/>
                </a:rPr>
                <a:t>UK wine </a:t>
              </a:r>
              <a:endParaRPr lang="en-US" altLang="en-US" sz="1800" b="1" dirty="0">
                <a:solidFill>
                  <a:schemeClr val="tx2"/>
                </a:solidFill>
                <a:latin typeface="Arial" charset="0"/>
              </a:endParaRPr>
            </a:p>
            <a:p>
              <a:pPr>
                <a:spcBef>
                  <a:spcPct val="0"/>
                </a:spcBef>
                <a:buClrTx/>
                <a:buSzTx/>
                <a:buFontTx/>
                <a:buNone/>
              </a:pPr>
              <a:r>
                <a:rPr lang="en-US" altLang="en-US" sz="1800" b="1" dirty="0">
                  <a:solidFill>
                    <a:schemeClr val="tx2"/>
                  </a:solidFill>
                  <a:latin typeface="Arial" charset="0"/>
                </a:rPr>
                <a:t>production, </a:t>
              </a:r>
              <a:r>
                <a:rPr lang="en-US" altLang="en-US" sz="1800" b="1" i="1" dirty="0">
                  <a:solidFill>
                    <a:schemeClr val="tx2"/>
                  </a:solidFill>
                  <a:latin typeface="Arial" charset="0"/>
                </a:rPr>
                <a:t>Q</a:t>
              </a:r>
              <a:r>
                <a:rPr lang="en-US" altLang="en-US" sz="1800" b="1" i="1" baseline="-25000" dirty="0">
                  <a:solidFill>
                    <a:schemeClr val="tx2"/>
                  </a:solidFill>
                  <a:latin typeface="Arial" charset="0"/>
                </a:rPr>
                <a:t>W</a:t>
              </a:r>
              <a:r>
                <a:rPr lang="en-US" altLang="en-US" sz="1800" b="1" dirty="0">
                  <a:solidFill>
                    <a:schemeClr val="tx2"/>
                  </a:solidFill>
                  <a:latin typeface="Arial" charset="0"/>
                </a:rPr>
                <a:t>, </a:t>
              </a:r>
            </a:p>
            <a:p>
              <a:pPr>
                <a:spcBef>
                  <a:spcPct val="0"/>
                </a:spcBef>
                <a:buClrTx/>
                <a:buSzTx/>
                <a:buFontTx/>
                <a:buNone/>
              </a:pPr>
              <a:r>
                <a:rPr lang="en-US" altLang="en-US" sz="1800" b="1" dirty="0">
                  <a:solidFill>
                    <a:schemeClr val="tx2"/>
                  </a:solidFill>
                  <a:latin typeface="Arial" charset="0"/>
                </a:rPr>
                <a:t>in </a:t>
              </a:r>
              <a:r>
                <a:rPr lang="en-US" altLang="en-US" sz="1800" b="1" dirty="0" smtClean="0">
                  <a:solidFill>
                    <a:schemeClr val="tx2"/>
                  </a:solidFill>
                  <a:latin typeface="Arial" charset="0"/>
                </a:rPr>
                <a:t>bottles</a:t>
              </a:r>
              <a:endParaRPr lang="en-US" altLang="en-US" sz="1800" b="1" baseline="-25000" dirty="0">
                <a:solidFill>
                  <a:schemeClr val="tx2"/>
                </a:solidFill>
                <a:latin typeface="Arial" charset="0"/>
              </a:endParaRPr>
            </a:p>
          </p:txBody>
        </p:sp>
        <p:grpSp>
          <p:nvGrpSpPr>
            <p:cNvPr id="19" name="Group 20"/>
            <p:cNvGrpSpPr>
              <a:grpSpLocks/>
            </p:cNvGrpSpPr>
            <p:nvPr/>
          </p:nvGrpSpPr>
          <p:grpSpPr bwMode="auto">
            <a:xfrm>
              <a:off x="1488" y="1640"/>
              <a:ext cx="3713" cy="2375"/>
              <a:chOff x="1471" y="1640"/>
              <a:chExt cx="3713" cy="2375"/>
            </a:xfrm>
          </p:grpSpPr>
          <p:sp>
            <p:nvSpPr>
              <p:cNvPr id="20" name="Line 7"/>
              <p:cNvSpPr>
                <a:spLocks noChangeShapeType="1"/>
              </p:cNvSpPr>
              <p:nvPr/>
            </p:nvSpPr>
            <p:spPr bwMode="auto">
              <a:xfrm>
                <a:off x="1471" y="1640"/>
                <a:ext cx="0" cy="1968"/>
              </a:xfrm>
              <a:prstGeom prst="line">
                <a:avLst/>
              </a:prstGeom>
              <a:noFill/>
              <a:ln w="3810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 name="Line 8"/>
              <p:cNvSpPr>
                <a:spLocks noChangeShapeType="1"/>
              </p:cNvSpPr>
              <p:nvPr/>
            </p:nvSpPr>
            <p:spPr bwMode="auto">
              <a:xfrm>
                <a:off x="1471" y="3608"/>
                <a:ext cx="2831" cy="0"/>
              </a:xfrm>
              <a:prstGeom prst="line">
                <a:avLst/>
              </a:prstGeom>
              <a:noFill/>
              <a:ln w="38100">
                <a:solidFill>
                  <a:schemeClr val="tx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 name="Rectangle 9"/>
              <p:cNvSpPr>
                <a:spLocks noChangeArrowheads="1"/>
              </p:cNvSpPr>
              <p:nvPr/>
            </p:nvSpPr>
            <p:spPr bwMode="auto">
              <a:xfrm>
                <a:off x="3374" y="3608"/>
                <a:ext cx="1810"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smtClean="0">
                    <a:solidFill>
                      <a:schemeClr val="tx2"/>
                    </a:solidFill>
                    <a:latin typeface="Arial" charset="0"/>
                  </a:rPr>
                  <a:t>UK sweater</a:t>
                </a:r>
                <a:endParaRPr lang="en-US" altLang="en-US" sz="1800" b="1" dirty="0">
                  <a:solidFill>
                    <a:schemeClr val="tx2"/>
                  </a:solidFill>
                  <a:latin typeface="Arial" charset="0"/>
                </a:endParaRPr>
              </a:p>
              <a:p>
                <a:pPr>
                  <a:spcBef>
                    <a:spcPct val="0"/>
                  </a:spcBef>
                  <a:buClrTx/>
                  <a:buSzTx/>
                  <a:buFontTx/>
                  <a:buNone/>
                </a:pPr>
                <a:r>
                  <a:rPr lang="en-US" altLang="en-US" sz="1800" b="1" dirty="0">
                    <a:solidFill>
                      <a:schemeClr val="tx2"/>
                    </a:solidFill>
                    <a:latin typeface="Arial" charset="0"/>
                  </a:rPr>
                  <a:t>production, </a:t>
                </a:r>
                <a:r>
                  <a:rPr lang="en-US" altLang="en-US" sz="1800" b="1" i="1" dirty="0" smtClean="0">
                    <a:solidFill>
                      <a:schemeClr val="tx2"/>
                    </a:solidFill>
                    <a:latin typeface="Arial" charset="0"/>
                  </a:rPr>
                  <a:t>Q</a:t>
                </a:r>
                <a:r>
                  <a:rPr lang="en-US" altLang="en-US" sz="1800" b="1" i="1" baseline="-25000" dirty="0" smtClean="0">
                    <a:solidFill>
                      <a:schemeClr val="tx2"/>
                    </a:solidFill>
                    <a:latin typeface="Arial" charset="0"/>
                  </a:rPr>
                  <a:t>C</a:t>
                </a:r>
                <a:endParaRPr lang="en-US" altLang="en-US" sz="1800" b="1" dirty="0">
                  <a:solidFill>
                    <a:schemeClr val="tx2"/>
                  </a:solidFill>
                  <a:latin typeface="Arial" charset="0"/>
                </a:endParaRPr>
              </a:p>
            </p:txBody>
          </p:sp>
        </p:grpSp>
      </p:grpSp>
      <p:sp>
        <p:nvSpPr>
          <p:cNvPr id="4" name="TextBox 3"/>
          <p:cNvSpPr txBox="1"/>
          <p:nvPr/>
        </p:nvSpPr>
        <p:spPr>
          <a:xfrm>
            <a:off x="5004048" y="2446834"/>
            <a:ext cx="2808312" cy="1754326"/>
          </a:xfrm>
          <a:prstGeom prst="rect">
            <a:avLst/>
          </a:prstGeom>
          <a:noFill/>
        </p:spPr>
        <p:txBody>
          <a:bodyPr wrap="square" rtlCol="0">
            <a:spAutoFit/>
          </a:bodyPr>
          <a:lstStyle/>
          <a:p>
            <a:r>
              <a:rPr lang="en-GB" dirty="0" smtClean="0"/>
              <a:t>If the UK produces only wine, it can devote 600 hours of labour to wine. </a:t>
            </a:r>
          </a:p>
          <a:p>
            <a:r>
              <a:rPr lang="en-GB" dirty="0" smtClean="0"/>
              <a:t>At 1 bottle every 3 hours (</a:t>
            </a:r>
            <a:r>
              <a:rPr lang="en-US" altLang="en-US" i="1" dirty="0" err="1" smtClean="0"/>
              <a:t>a</a:t>
            </a:r>
            <a:r>
              <a:rPr lang="en-US" altLang="en-US" i="1" baseline="-25000" dirty="0" err="1" smtClean="0"/>
              <a:t>W</a:t>
            </a:r>
            <a:r>
              <a:rPr lang="en-US" altLang="en-US" dirty="0" smtClean="0"/>
              <a:t>), it can produce 200 bottles. </a:t>
            </a:r>
            <a:endParaRPr lang="en-GB" dirty="0"/>
          </a:p>
        </p:txBody>
      </p:sp>
      <p:sp>
        <p:nvSpPr>
          <p:cNvPr id="5" name="Flowchart: Connector 4"/>
          <p:cNvSpPr/>
          <p:nvPr/>
        </p:nvSpPr>
        <p:spPr>
          <a:xfrm>
            <a:off x="2282823" y="4293096"/>
            <a:ext cx="163910"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11560" y="4231027"/>
            <a:ext cx="1404156" cy="369332"/>
          </a:xfrm>
          <a:prstGeom prst="rect">
            <a:avLst/>
          </a:prstGeom>
          <a:noFill/>
        </p:spPr>
        <p:txBody>
          <a:bodyPr wrap="square" rtlCol="0">
            <a:spAutoFit/>
          </a:bodyPr>
          <a:lstStyle/>
          <a:p>
            <a:r>
              <a:rPr lang="en-GB" dirty="0" smtClean="0"/>
              <a:t>L/</a:t>
            </a:r>
            <a:r>
              <a:rPr lang="en-US" altLang="en-US" i="1" dirty="0" err="1" smtClean="0"/>
              <a:t>a</a:t>
            </a:r>
            <a:r>
              <a:rPr lang="en-US" altLang="en-US" i="1" baseline="-25000" dirty="0" err="1" smtClean="0"/>
              <a:t>W</a:t>
            </a:r>
            <a:r>
              <a:rPr lang="en-US" i="1" dirty="0" smtClean="0"/>
              <a:t>=200</a:t>
            </a:r>
            <a:endParaRPr lang="en-GB" dirty="0"/>
          </a:p>
        </p:txBody>
      </p:sp>
      <p:cxnSp>
        <p:nvCxnSpPr>
          <p:cNvPr id="7" name="Straight Arrow Connector 6"/>
          <p:cNvCxnSpPr/>
          <p:nvPr/>
        </p:nvCxnSpPr>
        <p:spPr>
          <a:xfrm flipH="1">
            <a:off x="2610644" y="3656721"/>
            <a:ext cx="21053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231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Ricardian</a:t>
            </a:r>
            <a:r>
              <a:rPr lang="en-GB" dirty="0" smtClean="0"/>
              <a:t> model</a:t>
            </a:r>
            <a:endParaRPr lang="en-GB" dirty="0"/>
          </a:p>
        </p:txBody>
      </p:sp>
      <p:sp>
        <p:nvSpPr>
          <p:cNvPr id="3" name="Content Placeholder 2"/>
          <p:cNvSpPr>
            <a:spLocks noGrp="1"/>
          </p:cNvSpPr>
          <p:nvPr>
            <p:ph idx="1"/>
          </p:nvPr>
        </p:nvSpPr>
        <p:spPr>
          <a:xfrm>
            <a:off x="494507" y="1180100"/>
            <a:ext cx="8229600" cy="4525963"/>
          </a:xfrm>
        </p:spPr>
        <p:txBody>
          <a:bodyPr/>
          <a:lstStyle/>
          <a:p>
            <a:pPr marL="0" indent="0" algn="ctr">
              <a:buNone/>
            </a:pPr>
            <a:r>
              <a:rPr lang="en-GB" dirty="0" smtClean="0"/>
              <a:t>Production possibility frontier</a:t>
            </a:r>
          </a:p>
          <a:p>
            <a:endParaRPr lang="en-GB" dirty="0" smtClean="0"/>
          </a:p>
          <a:p>
            <a:endParaRPr lang="en-GB" dirty="0"/>
          </a:p>
        </p:txBody>
      </p:sp>
      <p:grpSp>
        <p:nvGrpSpPr>
          <p:cNvPr id="17" name="Group 28"/>
          <p:cNvGrpSpPr>
            <a:grpSpLocks/>
          </p:cNvGrpSpPr>
          <p:nvPr/>
        </p:nvGrpSpPr>
        <p:grpSpPr bwMode="auto">
          <a:xfrm>
            <a:off x="1633538" y="1988840"/>
            <a:ext cx="6623050" cy="4621213"/>
            <a:chOff x="1029" y="1104"/>
            <a:chExt cx="4172" cy="2911"/>
          </a:xfrm>
        </p:grpSpPr>
        <p:sp>
          <p:nvSpPr>
            <p:cNvPr id="18" name="Rectangle 6"/>
            <p:cNvSpPr>
              <a:spLocks noChangeArrowheads="1"/>
            </p:cNvSpPr>
            <p:nvPr/>
          </p:nvSpPr>
          <p:spPr bwMode="auto">
            <a:xfrm>
              <a:off x="1029" y="1104"/>
              <a:ext cx="1231"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smtClean="0">
                  <a:solidFill>
                    <a:schemeClr val="tx2"/>
                  </a:solidFill>
                  <a:latin typeface="Arial" charset="0"/>
                </a:rPr>
                <a:t>UK wine </a:t>
              </a:r>
              <a:endParaRPr lang="en-US" altLang="en-US" sz="1800" b="1" dirty="0">
                <a:solidFill>
                  <a:schemeClr val="tx2"/>
                </a:solidFill>
                <a:latin typeface="Arial" charset="0"/>
              </a:endParaRPr>
            </a:p>
            <a:p>
              <a:pPr>
                <a:spcBef>
                  <a:spcPct val="0"/>
                </a:spcBef>
                <a:buClrTx/>
                <a:buSzTx/>
                <a:buFontTx/>
                <a:buNone/>
              </a:pPr>
              <a:r>
                <a:rPr lang="en-US" altLang="en-US" sz="1800" b="1" dirty="0">
                  <a:solidFill>
                    <a:schemeClr val="tx2"/>
                  </a:solidFill>
                  <a:latin typeface="Arial" charset="0"/>
                </a:rPr>
                <a:t>production, </a:t>
              </a:r>
              <a:r>
                <a:rPr lang="en-US" altLang="en-US" sz="1800" b="1" i="1" dirty="0">
                  <a:solidFill>
                    <a:schemeClr val="tx2"/>
                  </a:solidFill>
                  <a:latin typeface="Arial" charset="0"/>
                </a:rPr>
                <a:t>Q</a:t>
              </a:r>
              <a:r>
                <a:rPr lang="en-US" altLang="en-US" sz="1800" b="1" i="1" baseline="-25000" dirty="0">
                  <a:solidFill>
                    <a:schemeClr val="tx2"/>
                  </a:solidFill>
                  <a:latin typeface="Arial" charset="0"/>
                </a:rPr>
                <a:t>W</a:t>
              </a:r>
              <a:r>
                <a:rPr lang="en-US" altLang="en-US" sz="1800" b="1" dirty="0">
                  <a:solidFill>
                    <a:schemeClr val="tx2"/>
                  </a:solidFill>
                  <a:latin typeface="Arial" charset="0"/>
                </a:rPr>
                <a:t>, </a:t>
              </a:r>
            </a:p>
            <a:p>
              <a:pPr>
                <a:spcBef>
                  <a:spcPct val="0"/>
                </a:spcBef>
                <a:buClrTx/>
                <a:buSzTx/>
                <a:buFontTx/>
                <a:buNone/>
              </a:pPr>
              <a:r>
                <a:rPr lang="en-US" altLang="en-US" sz="1800" b="1" dirty="0">
                  <a:solidFill>
                    <a:schemeClr val="tx2"/>
                  </a:solidFill>
                  <a:latin typeface="Arial" charset="0"/>
                </a:rPr>
                <a:t>in </a:t>
              </a:r>
              <a:r>
                <a:rPr lang="en-US" altLang="en-US" sz="1800" b="1" dirty="0" smtClean="0">
                  <a:solidFill>
                    <a:schemeClr val="tx2"/>
                  </a:solidFill>
                  <a:latin typeface="Arial" charset="0"/>
                </a:rPr>
                <a:t>bottles</a:t>
              </a:r>
              <a:endParaRPr lang="en-US" altLang="en-US" sz="1800" b="1" baseline="-25000" dirty="0">
                <a:solidFill>
                  <a:schemeClr val="tx2"/>
                </a:solidFill>
                <a:latin typeface="Arial" charset="0"/>
              </a:endParaRPr>
            </a:p>
          </p:txBody>
        </p:sp>
        <p:grpSp>
          <p:nvGrpSpPr>
            <p:cNvPr id="19" name="Group 20"/>
            <p:cNvGrpSpPr>
              <a:grpSpLocks/>
            </p:cNvGrpSpPr>
            <p:nvPr/>
          </p:nvGrpSpPr>
          <p:grpSpPr bwMode="auto">
            <a:xfrm>
              <a:off x="1488" y="1640"/>
              <a:ext cx="3713" cy="2375"/>
              <a:chOff x="1471" y="1640"/>
              <a:chExt cx="3713" cy="2375"/>
            </a:xfrm>
          </p:grpSpPr>
          <p:sp>
            <p:nvSpPr>
              <p:cNvPr id="20" name="Line 7"/>
              <p:cNvSpPr>
                <a:spLocks noChangeShapeType="1"/>
              </p:cNvSpPr>
              <p:nvPr/>
            </p:nvSpPr>
            <p:spPr bwMode="auto">
              <a:xfrm>
                <a:off x="1471" y="1640"/>
                <a:ext cx="0" cy="1968"/>
              </a:xfrm>
              <a:prstGeom prst="line">
                <a:avLst/>
              </a:prstGeom>
              <a:noFill/>
              <a:ln w="3810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 name="Line 8"/>
              <p:cNvSpPr>
                <a:spLocks noChangeShapeType="1"/>
              </p:cNvSpPr>
              <p:nvPr/>
            </p:nvSpPr>
            <p:spPr bwMode="auto">
              <a:xfrm>
                <a:off x="1471" y="3608"/>
                <a:ext cx="2831" cy="0"/>
              </a:xfrm>
              <a:prstGeom prst="line">
                <a:avLst/>
              </a:prstGeom>
              <a:noFill/>
              <a:ln w="38100">
                <a:solidFill>
                  <a:schemeClr val="tx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 name="Rectangle 9"/>
              <p:cNvSpPr>
                <a:spLocks noChangeArrowheads="1"/>
              </p:cNvSpPr>
              <p:nvPr/>
            </p:nvSpPr>
            <p:spPr bwMode="auto">
              <a:xfrm>
                <a:off x="3374" y="3608"/>
                <a:ext cx="1810"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smtClean="0">
                    <a:solidFill>
                      <a:schemeClr val="tx2"/>
                    </a:solidFill>
                    <a:latin typeface="Arial" charset="0"/>
                  </a:rPr>
                  <a:t>UK sweater</a:t>
                </a:r>
                <a:endParaRPr lang="en-US" altLang="en-US" sz="1800" b="1" dirty="0">
                  <a:solidFill>
                    <a:schemeClr val="tx2"/>
                  </a:solidFill>
                  <a:latin typeface="Arial" charset="0"/>
                </a:endParaRPr>
              </a:p>
              <a:p>
                <a:pPr>
                  <a:spcBef>
                    <a:spcPct val="0"/>
                  </a:spcBef>
                  <a:buClrTx/>
                  <a:buSzTx/>
                  <a:buFontTx/>
                  <a:buNone/>
                </a:pPr>
                <a:r>
                  <a:rPr lang="en-US" altLang="en-US" sz="1800" b="1" dirty="0">
                    <a:solidFill>
                      <a:schemeClr val="tx2"/>
                    </a:solidFill>
                    <a:latin typeface="Arial" charset="0"/>
                  </a:rPr>
                  <a:t>production, </a:t>
                </a:r>
                <a:r>
                  <a:rPr lang="en-US" altLang="en-US" sz="1800" b="1" i="1" dirty="0" smtClean="0">
                    <a:solidFill>
                      <a:schemeClr val="tx2"/>
                    </a:solidFill>
                    <a:latin typeface="Arial" charset="0"/>
                  </a:rPr>
                  <a:t>Q</a:t>
                </a:r>
                <a:r>
                  <a:rPr lang="en-US" altLang="en-US" sz="1800" b="1" i="1" baseline="-25000" dirty="0" smtClean="0">
                    <a:solidFill>
                      <a:schemeClr val="tx2"/>
                    </a:solidFill>
                    <a:latin typeface="Arial" charset="0"/>
                  </a:rPr>
                  <a:t>C</a:t>
                </a:r>
                <a:endParaRPr lang="en-US" altLang="en-US" sz="1800" b="1" dirty="0">
                  <a:solidFill>
                    <a:schemeClr val="tx2"/>
                  </a:solidFill>
                  <a:latin typeface="Arial" charset="0"/>
                </a:endParaRPr>
              </a:p>
            </p:txBody>
          </p:sp>
        </p:grpSp>
      </p:grpSp>
      <p:sp>
        <p:nvSpPr>
          <p:cNvPr id="5" name="Flowchart: Connector 4"/>
          <p:cNvSpPr/>
          <p:nvPr/>
        </p:nvSpPr>
        <p:spPr>
          <a:xfrm>
            <a:off x="2282823" y="4293096"/>
            <a:ext cx="163910"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11560" y="4231027"/>
            <a:ext cx="1404156" cy="369332"/>
          </a:xfrm>
          <a:prstGeom prst="rect">
            <a:avLst/>
          </a:prstGeom>
          <a:noFill/>
        </p:spPr>
        <p:txBody>
          <a:bodyPr wrap="square" rtlCol="0">
            <a:spAutoFit/>
          </a:bodyPr>
          <a:lstStyle/>
          <a:p>
            <a:r>
              <a:rPr lang="en-GB" dirty="0" smtClean="0"/>
              <a:t>L/</a:t>
            </a:r>
            <a:r>
              <a:rPr lang="en-US" altLang="en-US" i="1" dirty="0" err="1" smtClean="0"/>
              <a:t>a</a:t>
            </a:r>
            <a:r>
              <a:rPr lang="en-US" altLang="en-US" i="1" baseline="-25000" dirty="0" err="1" smtClean="0"/>
              <a:t>W</a:t>
            </a:r>
            <a:r>
              <a:rPr lang="en-US" i="1" dirty="0" smtClean="0"/>
              <a:t>=200</a:t>
            </a:r>
            <a:endParaRPr lang="en-GB" dirty="0"/>
          </a:p>
        </p:txBody>
      </p:sp>
      <p:sp>
        <p:nvSpPr>
          <p:cNvPr id="14" name="Flowchart: Connector 13"/>
          <p:cNvSpPr/>
          <p:nvPr/>
        </p:nvSpPr>
        <p:spPr>
          <a:xfrm>
            <a:off x="5148064" y="5855928"/>
            <a:ext cx="163910" cy="21602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4293147" y="6234817"/>
            <a:ext cx="1090067" cy="369332"/>
          </a:xfrm>
          <a:prstGeom prst="rect">
            <a:avLst/>
          </a:prstGeom>
          <a:noFill/>
        </p:spPr>
        <p:txBody>
          <a:bodyPr wrap="square" rtlCol="0">
            <a:spAutoFit/>
          </a:bodyPr>
          <a:lstStyle/>
          <a:p>
            <a:r>
              <a:rPr lang="en-GB" dirty="0" smtClean="0"/>
              <a:t>L/</a:t>
            </a:r>
            <a:r>
              <a:rPr lang="en-US" altLang="en-US" i="1" dirty="0" smtClean="0"/>
              <a:t>a</a:t>
            </a:r>
            <a:r>
              <a:rPr lang="en-US" altLang="en-US" i="1" baseline="-25000" dirty="0" smtClean="0"/>
              <a:t>c</a:t>
            </a:r>
            <a:r>
              <a:rPr lang="en-US" i="1" dirty="0" smtClean="0"/>
              <a:t>=300</a:t>
            </a:r>
            <a:endParaRPr lang="en-GB" dirty="0"/>
          </a:p>
        </p:txBody>
      </p:sp>
      <p:sp>
        <p:nvSpPr>
          <p:cNvPr id="16" name="TextBox 15"/>
          <p:cNvSpPr txBox="1"/>
          <p:nvPr/>
        </p:nvSpPr>
        <p:spPr>
          <a:xfrm>
            <a:off x="5004048" y="2446834"/>
            <a:ext cx="2808312" cy="923330"/>
          </a:xfrm>
          <a:prstGeom prst="rect">
            <a:avLst/>
          </a:prstGeom>
          <a:noFill/>
        </p:spPr>
        <p:txBody>
          <a:bodyPr wrap="square" rtlCol="0">
            <a:spAutoFit/>
          </a:bodyPr>
          <a:lstStyle/>
          <a:p>
            <a:r>
              <a:rPr lang="en-GB" dirty="0" smtClean="0"/>
              <a:t>If the UK produces only cloth, it can </a:t>
            </a:r>
            <a:r>
              <a:rPr lang="en-US" altLang="en-US" dirty="0" smtClean="0"/>
              <a:t>produce 300 sweaters.</a:t>
            </a:r>
            <a:endParaRPr lang="en-GB" dirty="0"/>
          </a:p>
        </p:txBody>
      </p:sp>
      <p:cxnSp>
        <p:nvCxnSpPr>
          <p:cNvPr id="23" name="Straight Arrow Connector 22"/>
          <p:cNvCxnSpPr/>
          <p:nvPr/>
        </p:nvCxnSpPr>
        <p:spPr>
          <a:xfrm flipH="1">
            <a:off x="5311974" y="3654963"/>
            <a:ext cx="411304" cy="186226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118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Ricardian</a:t>
            </a:r>
            <a:r>
              <a:rPr lang="en-GB" dirty="0" smtClean="0"/>
              <a:t> model</a:t>
            </a:r>
            <a:endParaRPr lang="en-GB" dirty="0"/>
          </a:p>
        </p:txBody>
      </p:sp>
      <p:sp>
        <p:nvSpPr>
          <p:cNvPr id="3" name="Content Placeholder 2"/>
          <p:cNvSpPr>
            <a:spLocks noGrp="1"/>
          </p:cNvSpPr>
          <p:nvPr>
            <p:ph idx="1"/>
          </p:nvPr>
        </p:nvSpPr>
        <p:spPr>
          <a:xfrm>
            <a:off x="494507" y="1180100"/>
            <a:ext cx="8229600" cy="4525963"/>
          </a:xfrm>
        </p:spPr>
        <p:txBody>
          <a:bodyPr/>
          <a:lstStyle/>
          <a:p>
            <a:pPr marL="0" indent="0" algn="ctr">
              <a:buNone/>
            </a:pPr>
            <a:r>
              <a:rPr lang="en-GB" dirty="0" smtClean="0"/>
              <a:t>Production possibility frontier</a:t>
            </a:r>
          </a:p>
          <a:p>
            <a:endParaRPr lang="en-GB" dirty="0" smtClean="0"/>
          </a:p>
          <a:p>
            <a:endParaRPr lang="en-GB" dirty="0"/>
          </a:p>
        </p:txBody>
      </p:sp>
      <p:grpSp>
        <p:nvGrpSpPr>
          <p:cNvPr id="17" name="Group 28"/>
          <p:cNvGrpSpPr>
            <a:grpSpLocks/>
          </p:cNvGrpSpPr>
          <p:nvPr/>
        </p:nvGrpSpPr>
        <p:grpSpPr bwMode="auto">
          <a:xfrm>
            <a:off x="1633538" y="1988840"/>
            <a:ext cx="6623050" cy="4621213"/>
            <a:chOff x="1029" y="1104"/>
            <a:chExt cx="4172" cy="2911"/>
          </a:xfrm>
        </p:grpSpPr>
        <p:sp>
          <p:nvSpPr>
            <p:cNvPr id="18" name="Rectangle 6"/>
            <p:cNvSpPr>
              <a:spLocks noChangeArrowheads="1"/>
            </p:cNvSpPr>
            <p:nvPr/>
          </p:nvSpPr>
          <p:spPr bwMode="auto">
            <a:xfrm>
              <a:off x="1029" y="1104"/>
              <a:ext cx="1231"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smtClean="0">
                  <a:solidFill>
                    <a:schemeClr val="tx2"/>
                  </a:solidFill>
                  <a:latin typeface="Arial" charset="0"/>
                </a:rPr>
                <a:t>UK wine </a:t>
              </a:r>
              <a:endParaRPr lang="en-US" altLang="en-US" sz="1800" b="1" dirty="0">
                <a:solidFill>
                  <a:schemeClr val="tx2"/>
                </a:solidFill>
                <a:latin typeface="Arial" charset="0"/>
              </a:endParaRPr>
            </a:p>
            <a:p>
              <a:pPr>
                <a:spcBef>
                  <a:spcPct val="0"/>
                </a:spcBef>
                <a:buClrTx/>
                <a:buSzTx/>
                <a:buFontTx/>
                <a:buNone/>
              </a:pPr>
              <a:r>
                <a:rPr lang="en-US" altLang="en-US" sz="1800" b="1" dirty="0">
                  <a:solidFill>
                    <a:schemeClr val="tx2"/>
                  </a:solidFill>
                  <a:latin typeface="Arial" charset="0"/>
                </a:rPr>
                <a:t>production, </a:t>
              </a:r>
              <a:r>
                <a:rPr lang="en-US" altLang="en-US" sz="1800" b="1" i="1" dirty="0">
                  <a:solidFill>
                    <a:schemeClr val="tx2"/>
                  </a:solidFill>
                  <a:latin typeface="Arial" charset="0"/>
                </a:rPr>
                <a:t>Q</a:t>
              </a:r>
              <a:r>
                <a:rPr lang="en-US" altLang="en-US" sz="1800" b="1" i="1" baseline="-25000" dirty="0">
                  <a:solidFill>
                    <a:schemeClr val="tx2"/>
                  </a:solidFill>
                  <a:latin typeface="Arial" charset="0"/>
                </a:rPr>
                <a:t>W</a:t>
              </a:r>
              <a:r>
                <a:rPr lang="en-US" altLang="en-US" sz="1800" b="1" dirty="0">
                  <a:solidFill>
                    <a:schemeClr val="tx2"/>
                  </a:solidFill>
                  <a:latin typeface="Arial" charset="0"/>
                </a:rPr>
                <a:t>, </a:t>
              </a:r>
            </a:p>
            <a:p>
              <a:pPr>
                <a:spcBef>
                  <a:spcPct val="0"/>
                </a:spcBef>
                <a:buClrTx/>
                <a:buSzTx/>
                <a:buFontTx/>
                <a:buNone/>
              </a:pPr>
              <a:r>
                <a:rPr lang="en-US" altLang="en-US" sz="1800" b="1" dirty="0">
                  <a:solidFill>
                    <a:schemeClr val="tx2"/>
                  </a:solidFill>
                  <a:latin typeface="Arial" charset="0"/>
                </a:rPr>
                <a:t>in </a:t>
              </a:r>
              <a:r>
                <a:rPr lang="en-US" altLang="en-US" sz="1800" b="1" dirty="0" smtClean="0">
                  <a:solidFill>
                    <a:schemeClr val="tx2"/>
                  </a:solidFill>
                  <a:latin typeface="Arial" charset="0"/>
                </a:rPr>
                <a:t>bottles</a:t>
              </a:r>
              <a:endParaRPr lang="en-US" altLang="en-US" sz="1800" b="1" baseline="-25000" dirty="0">
                <a:solidFill>
                  <a:schemeClr val="tx2"/>
                </a:solidFill>
                <a:latin typeface="Arial" charset="0"/>
              </a:endParaRPr>
            </a:p>
          </p:txBody>
        </p:sp>
        <p:grpSp>
          <p:nvGrpSpPr>
            <p:cNvPr id="19" name="Group 20"/>
            <p:cNvGrpSpPr>
              <a:grpSpLocks/>
            </p:cNvGrpSpPr>
            <p:nvPr/>
          </p:nvGrpSpPr>
          <p:grpSpPr bwMode="auto">
            <a:xfrm>
              <a:off x="1488" y="1640"/>
              <a:ext cx="3713" cy="2375"/>
              <a:chOff x="1471" y="1640"/>
              <a:chExt cx="3713" cy="2375"/>
            </a:xfrm>
          </p:grpSpPr>
          <p:sp>
            <p:nvSpPr>
              <p:cNvPr id="20" name="Line 7"/>
              <p:cNvSpPr>
                <a:spLocks noChangeShapeType="1"/>
              </p:cNvSpPr>
              <p:nvPr/>
            </p:nvSpPr>
            <p:spPr bwMode="auto">
              <a:xfrm>
                <a:off x="1471" y="1640"/>
                <a:ext cx="0" cy="1968"/>
              </a:xfrm>
              <a:prstGeom prst="line">
                <a:avLst/>
              </a:prstGeom>
              <a:noFill/>
              <a:ln w="3810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 name="Line 8"/>
              <p:cNvSpPr>
                <a:spLocks noChangeShapeType="1"/>
              </p:cNvSpPr>
              <p:nvPr/>
            </p:nvSpPr>
            <p:spPr bwMode="auto">
              <a:xfrm>
                <a:off x="1471" y="3608"/>
                <a:ext cx="2831" cy="0"/>
              </a:xfrm>
              <a:prstGeom prst="line">
                <a:avLst/>
              </a:prstGeom>
              <a:noFill/>
              <a:ln w="38100">
                <a:solidFill>
                  <a:schemeClr val="tx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 name="Rectangle 9"/>
              <p:cNvSpPr>
                <a:spLocks noChangeArrowheads="1"/>
              </p:cNvSpPr>
              <p:nvPr/>
            </p:nvSpPr>
            <p:spPr bwMode="auto">
              <a:xfrm>
                <a:off x="3374" y="3608"/>
                <a:ext cx="1810"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smtClean="0">
                    <a:solidFill>
                      <a:schemeClr val="tx2"/>
                    </a:solidFill>
                    <a:latin typeface="Arial" charset="0"/>
                  </a:rPr>
                  <a:t>UK sweater</a:t>
                </a:r>
                <a:endParaRPr lang="en-US" altLang="en-US" sz="1800" b="1" dirty="0">
                  <a:solidFill>
                    <a:schemeClr val="tx2"/>
                  </a:solidFill>
                  <a:latin typeface="Arial" charset="0"/>
                </a:endParaRPr>
              </a:p>
              <a:p>
                <a:pPr>
                  <a:spcBef>
                    <a:spcPct val="0"/>
                  </a:spcBef>
                  <a:buClrTx/>
                  <a:buSzTx/>
                  <a:buFontTx/>
                  <a:buNone/>
                </a:pPr>
                <a:r>
                  <a:rPr lang="en-US" altLang="en-US" sz="1800" b="1" dirty="0">
                    <a:solidFill>
                      <a:schemeClr val="tx2"/>
                    </a:solidFill>
                    <a:latin typeface="Arial" charset="0"/>
                  </a:rPr>
                  <a:t>production, </a:t>
                </a:r>
                <a:r>
                  <a:rPr lang="en-US" altLang="en-US" sz="1800" b="1" i="1" dirty="0" smtClean="0">
                    <a:solidFill>
                      <a:schemeClr val="tx2"/>
                    </a:solidFill>
                    <a:latin typeface="Arial" charset="0"/>
                  </a:rPr>
                  <a:t>Q</a:t>
                </a:r>
                <a:r>
                  <a:rPr lang="en-US" altLang="en-US" sz="1800" b="1" i="1" baseline="-25000" dirty="0" smtClean="0">
                    <a:solidFill>
                      <a:schemeClr val="tx2"/>
                    </a:solidFill>
                    <a:latin typeface="Arial" charset="0"/>
                  </a:rPr>
                  <a:t>C</a:t>
                </a:r>
                <a:endParaRPr lang="en-US" altLang="en-US" sz="1800" b="1" dirty="0">
                  <a:solidFill>
                    <a:schemeClr val="tx2"/>
                  </a:solidFill>
                  <a:latin typeface="Arial" charset="0"/>
                </a:endParaRPr>
              </a:p>
            </p:txBody>
          </p:sp>
        </p:grpSp>
      </p:grpSp>
      <p:sp>
        <p:nvSpPr>
          <p:cNvPr id="5" name="Flowchart: Connector 4"/>
          <p:cNvSpPr/>
          <p:nvPr/>
        </p:nvSpPr>
        <p:spPr>
          <a:xfrm>
            <a:off x="2282823" y="4293096"/>
            <a:ext cx="163910"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11560" y="4231027"/>
            <a:ext cx="1404156" cy="369332"/>
          </a:xfrm>
          <a:prstGeom prst="rect">
            <a:avLst/>
          </a:prstGeom>
          <a:noFill/>
        </p:spPr>
        <p:txBody>
          <a:bodyPr wrap="square" rtlCol="0">
            <a:spAutoFit/>
          </a:bodyPr>
          <a:lstStyle/>
          <a:p>
            <a:r>
              <a:rPr lang="en-GB" dirty="0" smtClean="0"/>
              <a:t>L/</a:t>
            </a:r>
            <a:r>
              <a:rPr lang="en-US" altLang="en-US" i="1" dirty="0" err="1" smtClean="0"/>
              <a:t>a</a:t>
            </a:r>
            <a:r>
              <a:rPr lang="en-US" altLang="en-US" i="1" baseline="-25000" dirty="0" err="1" smtClean="0"/>
              <a:t>W</a:t>
            </a:r>
            <a:r>
              <a:rPr lang="en-US" i="1" dirty="0" smtClean="0"/>
              <a:t>=200</a:t>
            </a:r>
            <a:endParaRPr lang="en-GB" dirty="0"/>
          </a:p>
        </p:txBody>
      </p:sp>
      <p:sp>
        <p:nvSpPr>
          <p:cNvPr id="14" name="Flowchart: Connector 13"/>
          <p:cNvSpPr/>
          <p:nvPr/>
        </p:nvSpPr>
        <p:spPr>
          <a:xfrm>
            <a:off x="5148064" y="5855928"/>
            <a:ext cx="163910" cy="21602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4293147" y="6234817"/>
            <a:ext cx="1090067" cy="369332"/>
          </a:xfrm>
          <a:prstGeom prst="rect">
            <a:avLst/>
          </a:prstGeom>
          <a:noFill/>
        </p:spPr>
        <p:txBody>
          <a:bodyPr wrap="square" rtlCol="0">
            <a:spAutoFit/>
          </a:bodyPr>
          <a:lstStyle/>
          <a:p>
            <a:r>
              <a:rPr lang="en-GB" dirty="0" smtClean="0"/>
              <a:t>L/</a:t>
            </a:r>
            <a:r>
              <a:rPr lang="en-US" altLang="en-US" i="1" dirty="0" smtClean="0"/>
              <a:t>a</a:t>
            </a:r>
            <a:r>
              <a:rPr lang="en-US" altLang="en-US" i="1" baseline="-25000" dirty="0" smtClean="0"/>
              <a:t>c</a:t>
            </a:r>
            <a:r>
              <a:rPr lang="en-US" i="1" dirty="0" smtClean="0"/>
              <a:t>=300</a:t>
            </a:r>
            <a:endParaRPr lang="en-GB" dirty="0"/>
          </a:p>
        </p:txBody>
      </p:sp>
      <p:sp>
        <p:nvSpPr>
          <p:cNvPr id="16" name="Line 15"/>
          <p:cNvSpPr>
            <a:spLocks noChangeShapeType="1"/>
          </p:cNvSpPr>
          <p:nvPr/>
        </p:nvSpPr>
        <p:spPr bwMode="auto">
          <a:xfrm>
            <a:off x="2376488" y="4398665"/>
            <a:ext cx="2800350" cy="1565275"/>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cxnSp>
        <p:nvCxnSpPr>
          <p:cNvPr id="23" name="Straight Arrow Connector 22"/>
          <p:cNvCxnSpPr/>
          <p:nvPr/>
        </p:nvCxnSpPr>
        <p:spPr>
          <a:xfrm flipH="1">
            <a:off x="3663330" y="4600359"/>
            <a:ext cx="945977" cy="19679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4" name="TextBox 23"/>
          <p:cNvSpPr txBox="1"/>
          <p:nvPr/>
        </p:nvSpPr>
        <p:spPr>
          <a:xfrm>
            <a:off x="4838180" y="3430235"/>
            <a:ext cx="2808312" cy="1200329"/>
          </a:xfrm>
          <a:prstGeom prst="rect">
            <a:avLst/>
          </a:prstGeom>
          <a:noFill/>
        </p:spPr>
        <p:txBody>
          <a:bodyPr wrap="square" rtlCol="0">
            <a:spAutoFit/>
          </a:bodyPr>
          <a:lstStyle/>
          <a:p>
            <a:r>
              <a:rPr lang="en-GB" dirty="0" smtClean="0"/>
              <a:t>The line that connects the two extremes is the </a:t>
            </a:r>
            <a:r>
              <a:rPr lang="en-GB" b="1" dirty="0" smtClean="0"/>
              <a:t>Production Possibility Frontier</a:t>
            </a:r>
            <a:endParaRPr lang="en-GB" b="1" dirty="0"/>
          </a:p>
        </p:txBody>
      </p:sp>
    </p:spTree>
    <p:extLst>
      <p:ext uri="{BB962C8B-B14F-4D97-AF65-F5344CB8AC3E}">
        <p14:creationId xmlns:p14="http://schemas.microsoft.com/office/powerpoint/2010/main" val="225329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Ricardian</a:t>
            </a:r>
            <a:r>
              <a:rPr lang="en-GB" dirty="0" smtClean="0"/>
              <a:t> model</a:t>
            </a:r>
            <a:endParaRPr lang="en-GB" dirty="0"/>
          </a:p>
        </p:txBody>
      </p:sp>
      <p:sp>
        <p:nvSpPr>
          <p:cNvPr id="3" name="Content Placeholder 2"/>
          <p:cNvSpPr>
            <a:spLocks noGrp="1"/>
          </p:cNvSpPr>
          <p:nvPr>
            <p:ph idx="1"/>
          </p:nvPr>
        </p:nvSpPr>
        <p:spPr>
          <a:xfrm>
            <a:off x="494507" y="1180100"/>
            <a:ext cx="8229600" cy="4525963"/>
          </a:xfrm>
        </p:spPr>
        <p:txBody>
          <a:bodyPr/>
          <a:lstStyle/>
          <a:p>
            <a:pPr marL="0" indent="0" algn="ctr">
              <a:buNone/>
            </a:pPr>
            <a:r>
              <a:rPr lang="en-GB" dirty="0" smtClean="0"/>
              <a:t>Production possibility frontier</a:t>
            </a:r>
          </a:p>
          <a:p>
            <a:endParaRPr lang="en-GB" dirty="0" smtClean="0"/>
          </a:p>
          <a:p>
            <a:endParaRPr lang="en-GB" dirty="0"/>
          </a:p>
        </p:txBody>
      </p:sp>
      <p:grpSp>
        <p:nvGrpSpPr>
          <p:cNvPr id="17" name="Group 28"/>
          <p:cNvGrpSpPr>
            <a:grpSpLocks/>
          </p:cNvGrpSpPr>
          <p:nvPr/>
        </p:nvGrpSpPr>
        <p:grpSpPr bwMode="auto">
          <a:xfrm>
            <a:off x="1633538" y="1988840"/>
            <a:ext cx="6623050" cy="4621213"/>
            <a:chOff x="1029" y="1104"/>
            <a:chExt cx="4172" cy="2911"/>
          </a:xfrm>
        </p:grpSpPr>
        <p:sp>
          <p:nvSpPr>
            <p:cNvPr id="18" name="Rectangle 6"/>
            <p:cNvSpPr>
              <a:spLocks noChangeArrowheads="1"/>
            </p:cNvSpPr>
            <p:nvPr/>
          </p:nvSpPr>
          <p:spPr bwMode="auto">
            <a:xfrm>
              <a:off x="1029" y="1104"/>
              <a:ext cx="1231"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smtClean="0">
                  <a:solidFill>
                    <a:schemeClr val="tx2"/>
                  </a:solidFill>
                  <a:latin typeface="Arial" charset="0"/>
                </a:rPr>
                <a:t>UK wine </a:t>
              </a:r>
              <a:endParaRPr lang="en-US" altLang="en-US" sz="1800" b="1" dirty="0">
                <a:solidFill>
                  <a:schemeClr val="tx2"/>
                </a:solidFill>
                <a:latin typeface="Arial" charset="0"/>
              </a:endParaRPr>
            </a:p>
            <a:p>
              <a:pPr>
                <a:spcBef>
                  <a:spcPct val="0"/>
                </a:spcBef>
                <a:buClrTx/>
                <a:buSzTx/>
                <a:buFontTx/>
                <a:buNone/>
              </a:pPr>
              <a:r>
                <a:rPr lang="en-US" altLang="en-US" sz="1800" b="1" dirty="0">
                  <a:solidFill>
                    <a:schemeClr val="tx2"/>
                  </a:solidFill>
                  <a:latin typeface="Arial" charset="0"/>
                </a:rPr>
                <a:t>production, </a:t>
              </a:r>
              <a:r>
                <a:rPr lang="en-US" altLang="en-US" sz="1800" b="1" i="1" dirty="0">
                  <a:solidFill>
                    <a:schemeClr val="tx2"/>
                  </a:solidFill>
                  <a:latin typeface="Arial" charset="0"/>
                </a:rPr>
                <a:t>Q</a:t>
              </a:r>
              <a:r>
                <a:rPr lang="en-US" altLang="en-US" sz="1800" b="1" i="1" baseline="-25000" dirty="0">
                  <a:solidFill>
                    <a:schemeClr val="tx2"/>
                  </a:solidFill>
                  <a:latin typeface="Arial" charset="0"/>
                </a:rPr>
                <a:t>W</a:t>
              </a:r>
              <a:r>
                <a:rPr lang="en-US" altLang="en-US" sz="1800" b="1" dirty="0">
                  <a:solidFill>
                    <a:schemeClr val="tx2"/>
                  </a:solidFill>
                  <a:latin typeface="Arial" charset="0"/>
                </a:rPr>
                <a:t>, </a:t>
              </a:r>
            </a:p>
            <a:p>
              <a:pPr>
                <a:spcBef>
                  <a:spcPct val="0"/>
                </a:spcBef>
                <a:buClrTx/>
                <a:buSzTx/>
                <a:buFontTx/>
                <a:buNone/>
              </a:pPr>
              <a:r>
                <a:rPr lang="en-US" altLang="en-US" sz="1800" b="1" dirty="0">
                  <a:solidFill>
                    <a:schemeClr val="tx2"/>
                  </a:solidFill>
                  <a:latin typeface="Arial" charset="0"/>
                </a:rPr>
                <a:t>in </a:t>
              </a:r>
              <a:r>
                <a:rPr lang="en-US" altLang="en-US" sz="1800" b="1" dirty="0" smtClean="0">
                  <a:solidFill>
                    <a:schemeClr val="tx2"/>
                  </a:solidFill>
                  <a:latin typeface="Arial" charset="0"/>
                </a:rPr>
                <a:t>bottles</a:t>
              </a:r>
              <a:endParaRPr lang="en-US" altLang="en-US" sz="1800" b="1" baseline="-25000" dirty="0">
                <a:solidFill>
                  <a:schemeClr val="tx2"/>
                </a:solidFill>
                <a:latin typeface="Arial" charset="0"/>
              </a:endParaRPr>
            </a:p>
          </p:txBody>
        </p:sp>
        <p:grpSp>
          <p:nvGrpSpPr>
            <p:cNvPr id="19" name="Group 20"/>
            <p:cNvGrpSpPr>
              <a:grpSpLocks/>
            </p:cNvGrpSpPr>
            <p:nvPr/>
          </p:nvGrpSpPr>
          <p:grpSpPr bwMode="auto">
            <a:xfrm>
              <a:off x="1488" y="1640"/>
              <a:ext cx="3713" cy="2375"/>
              <a:chOff x="1471" y="1640"/>
              <a:chExt cx="3713" cy="2375"/>
            </a:xfrm>
          </p:grpSpPr>
          <p:sp>
            <p:nvSpPr>
              <p:cNvPr id="20" name="Line 7"/>
              <p:cNvSpPr>
                <a:spLocks noChangeShapeType="1"/>
              </p:cNvSpPr>
              <p:nvPr/>
            </p:nvSpPr>
            <p:spPr bwMode="auto">
              <a:xfrm>
                <a:off x="1471" y="1640"/>
                <a:ext cx="0" cy="1968"/>
              </a:xfrm>
              <a:prstGeom prst="line">
                <a:avLst/>
              </a:prstGeom>
              <a:noFill/>
              <a:ln w="3810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 name="Line 8"/>
              <p:cNvSpPr>
                <a:spLocks noChangeShapeType="1"/>
              </p:cNvSpPr>
              <p:nvPr/>
            </p:nvSpPr>
            <p:spPr bwMode="auto">
              <a:xfrm>
                <a:off x="1471" y="3608"/>
                <a:ext cx="2831" cy="0"/>
              </a:xfrm>
              <a:prstGeom prst="line">
                <a:avLst/>
              </a:prstGeom>
              <a:noFill/>
              <a:ln w="38100">
                <a:solidFill>
                  <a:schemeClr val="tx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 name="Rectangle 9"/>
              <p:cNvSpPr>
                <a:spLocks noChangeArrowheads="1"/>
              </p:cNvSpPr>
              <p:nvPr/>
            </p:nvSpPr>
            <p:spPr bwMode="auto">
              <a:xfrm>
                <a:off x="3374" y="3608"/>
                <a:ext cx="1810"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smtClean="0">
                    <a:solidFill>
                      <a:schemeClr val="tx2"/>
                    </a:solidFill>
                    <a:latin typeface="Arial" charset="0"/>
                  </a:rPr>
                  <a:t>UK sweater</a:t>
                </a:r>
                <a:endParaRPr lang="en-US" altLang="en-US" sz="1800" b="1" dirty="0">
                  <a:solidFill>
                    <a:schemeClr val="tx2"/>
                  </a:solidFill>
                  <a:latin typeface="Arial" charset="0"/>
                </a:endParaRPr>
              </a:p>
              <a:p>
                <a:pPr>
                  <a:spcBef>
                    <a:spcPct val="0"/>
                  </a:spcBef>
                  <a:buClrTx/>
                  <a:buSzTx/>
                  <a:buFontTx/>
                  <a:buNone/>
                </a:pPr>
                <a:r>
                  <a:rPr lang="en-US" altLang="en-US" sz="1800" b="1" dirty="0">
                    <a:solidFill>
                      <a:schemeClr val="tx2"/>
                    </a:solidFill>
                    <a:latin typeface="Arial" charset="0"/>
                  </a:rPr>
                  <a:t>production, </a:t>
                </a:r>
                <a:r>
                  <a:rPr lang="en-US" altLang="en-US" sz="1800" b="1" i="1" dirty="0" smtClean="0">
                    <a:solidFill>
                      <a:schemeClr val="tx2"/>
                    </a:solidFill>
                    <a:latin typeface="Arial" charset="0"/>
                  </a:rPr>
                  <a:t>Q</a:t>
                </a:r>
                <a:r>
                  <a:rPr lang="en-US" altLang="en-US" sz="1800" b="1" i="1" baseline="-25000" dirty="0" smtClean="0">
                    <a:solidFill>
                      <a:schemeClr val="tx2"/>
                    </a:solidFill>
                    <a:latin typeface="Arial" charset="0"/>
                  </a:rPr>
                  <a:t>C</a:t>
                </a:r>
                <a:endParaRPr lang="en-US" altLang="en-US" sz="1800" b="1" dirty="0">
                  <a:solidFill>
                    <a:schemeClr val="tx2"/>
                  </a:solidFill>
                  <a:latin typeface="Arial" charset="0"/>
                </a:endParaRPr>
              </a:p>
            </p:txBody>
          </p:sp>
        </p:grpSp>
      </p:grpSp>
      <p:sp>
        <p:nvSpPr>
          <p:cNvPr id="5" name="Flowchart: Connector 4"/>
          <p:cNvSpPr/>
          <p:nvPr/>
        </p:nvSpPr>
        <p:spPr>
          <a:xfrm>
            <a:off x="2282823" y="4293096"/>
            <a:ext cx="163910"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11560" y="4231027"/>
            <a:ext cx="1404156" cy="369332"/>
          </a:xfrm>
          <a:prstGeom prst="rect">
            <a:avLst/>
          </a:prstGeom>
          <a:noFill/>
        </p:spPr>
        <p:txBody>
          <a:bodyPr wrap="square" rtlCol="0">
            <a:spAutoFit/>
          </a:bodyPr>
          <a:lstStyle/>
          <a:p>
            <a:r>
              <a:rPr lang="en-GB" dirty="0" smtClean="0"/>
              <a:t>L/</a:t>
            </a:r>
            <a:r>
              <a:rPr lang="en-US" altLang="en-US" i="1" dirty="0" err="1" smtClean="0"/>
              <a:t>a</a:t>
            </a:r>
            <a:r>
              <a:rPr lang="en-US" altLang="en-US" i="1" baseline="-25000" dirty="0" err="1" smtClean="0"/>
              <a:t>W</a:t>
            </a:r>
            <a:r>
              <a:rPr lang="en-US" i="1" dirty="0" smtClean="0"/>
              <a:t>=200</a:t>
            </a:r>
            <a:endParaRPr lang="en-GB" dirty="0"/>
          </a:p>
        </p:txBody>
      </p:sp>
      <p:sp>
        <p:nvSpPr>
          <p:cNvPr id="14" name="Flowchart: Connector 13"/>
          <p:cNvSpPr/>
          <p:nvPr/>
        </p:nvSpPr>
        <p:spPr>
          <a:xfrm>
            <a:off x="5148064" y="5855928"/>
            <a:ext cx="163910" cy="21602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4293147" y="6234817"/>
            <a:ext cx="1090067" cy="369332"/>
          </a:xfrm>
          <a:prstGeom prst="rect">
            <a:avLst/>
          </a:prstGeom>
          <a:noFill/>
        </p:spPr>
        <p:txBody>
          <a:bodyPr wrap="square" rtlCol="0">
            <a:spAutoFit/>
          </a:bodyPr>
          <a:lstStyle/>
          <a:p>
            <a:r>
              <a:rPr lang="en-GB" dirty="0" smtClean="0"/>
              <a:t>L/</a:t>
            </a:r>
            <a:r>
              <a:rPr lang="en-US" altLang="en-US" i="1" dirty="0" smtClean="0"/>
              <a:t>a</a:t>
            </a:r>
            <a:r>
              <a:rPr lang="en-US" altLang="en-US" i="1" baseline="-25000" dirty="0" smtClean="0"/>
              <a:t>c</a:t>
            </a:r>
            <a:r>
              <a:rPr lang="en-US" i="1" dirty="0" smtClean="0"/>
              <a:t>=300</a:t>
            </a:r>
            <a:endParaRPr lang="en-GB" dirty="0"/>
          </a:p>
        </p:txBody>
      </p:sp>
      <p:sp>
        <p:nvSpPr>
          <p:cNvPr id="16" name="Line 15"/>
          <p:cNvSpPr>
            <a:spLocks noChangeShapeType="1"/>
          </p:cNvSpPr>
          <p:nvPr/>
        </p:nvSpPr>
        <p:spPr bwMode="auto">
          <a:xfrm>
            <a:off x="2376488" y="4398665"/>
            <a:ext cx="2800350" cy="1565275"/>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cxnSp>
        <p:nvCxnSpPr>
          <p:cNvPr id="23" name="Straight Arrow Connector 22"/>
          <p:cNvCxnSpPr/>
          <p:nvPr/>
        </p:nvCxnSpPr>
        <p:spPr>
          <a:xfrm flipH="1">
            <a:off x="3663330" y="4600359"/>
            <a:ext cx="945977" cy="19679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4" name="TextBox 23"/>
          <p:cNvSpPr txBox="1"/>
          <p:nvPr/>
        </p:nvSpPr>
        <p:spPr>
          <a:xfrm>
            <a:off x="4838180" y="3430235"/>
            <a:ext cx="2808312" cy="2308324"/>
          </a:xfrm>
          <a:prstGeom prst="rect">
            <a:avLst/>
          </a:prstGeom>
          <a:noFill/>
        </p:spPr>
        <p:txBody>
          <a:bodyPr wrap="square" rtlCol="0">
            <a:spAutoFit/>
          </a:bodyPr>
          <a:lstStyle/>
          <a:p>
            <a:r>
              <a:rPr lang="en-GB" dirty="0" smtClean="0"/>
              <a:t>The line that connects the two extremes is the Production Possibility Frontier</a:t>
            </a:r>
          </a:p>
          <a:p>
            <a:endParaRPr lang="en-GB" b="1" dirty="0"/>
          </a:p>
          <a:p>
            <a:r>
              <a:rPr lang="en-GB" b="1" dirty="0" smtClean="0"/>
              <a:t>The UK can produce any product mix below or on that line</a:t>
            </a:r>
            <a:endParaRPr lang="en-GB" b="1" dirty="0"/>
          </a:p>
        </p:txBody>
      </p:sp>
    </p:spTree>
    <p:extLst>
      <p:ext uri="{BB962C8B-B14F-4D97-AF65-F5344CB8AC3E}">
        <p14:creationId xmlns:p14="http://schemas.microsoft.com/office/powerpoint/2010/main" val="348696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Ricardian</a:t>
            </a:r>
            <a:r>
              <a:rPr lang="en-GB" dirty="0" smtClean="0"/>
              <a:t> model</a:t>
            </a:r>
            <a:endParaRPr lang="en-GB" dirty="0"/>
          </a:p>
        </p:txBody>
      </p:sp>
      <p:sp>
        <p:nvSpPr>
          <p:cNvPr id="3" name="Content Placeholder 2"/>
          <p:cNvSpPr>
            <a:spLocks noGrp="1"/>
          </p:cNvSpPr>
          <p:nvPr>
            <p:ph idx="1"/>
          </p:nvPr>
        </p:nvSpPr>
        <p:spPr>
          <a:xfrm>
            <a:off x="494507" y="1180100"/>
            <a:ext cx="8229600" cy="4525963"/>
          </a:xfrm>
        </p:spPr>
        <p:txBody>
          <a:bodyPr/>
          <a:lstStyle/>
          <a:p>
            <a:pPr marL="0" indent="0" algn="ctr">
              <a:buNone/>
            </a:pPr>
            <a:r>
              <a:rPr lang="en-GB" dirty="0" smtClean="0"/>
              <a:t>Production possibility frontier</a:t>
            </a:r>
          </a:p>
          <a:p>
            <a:endParaRPr lang="en-GB" dirty="0" smtClean="0"/>
          </a:p>
          <a:p>
            <a:endParaRPr lang="en-GB" dirty="0"/>
          </a:p>
        </p:txBody>
      </p:sp>
      <p:grpSp>
        <p:nvGrpSpPr>
          <p:cNvPr id="17" name="Group 28"/>
          <p:cNvGrpSpPr>
            <a:grpSpLocks/>
          </p:cNvGrpSpPr>
          <p:nvPr/>
        </p:nvGrpSpPr>
        <p:grpSpPr bwMode="auto">
          <a:xfrm>
            <a:off x="1633538" y="1988840"/>
            <a:ext cx="6623050" cy="4621213"/>
            <a:chOff x="1029" y="1104"/>
            <a:chExt cx="4172" cy="2911"/>
          </a:xfrm>
        </p:grpSpPr>
        <p:sp>
          <p:nvSpPr>
            <p:cNvPr id="18" name="Rectangle 6"/>
            <p:cNvSpPr>
              <a:spLocks noChangeArrowheads="1"/>
            </p:cNvSpPr>
            <p:nvPr/>
          </p:nvSpPr>
          <p:spPr bwMode="auto">
            <a:xfrm>
              <a:off x="1029" y="1104"/>
              <a:ext cx="1231"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smtClean="0">
                  <a:solidFill>
                    <a:schemeClr val="tx2"/>
                  </a:solidFill>
                  <a:latin typeface="Arial" charset="0"/>
                </a:rPr>
                <a:t>UK wine </a:t>
              </a:r>
              <a:endParaRPr lang="en-US" altLang="en-US" sz="1800" b="1" dirty="0">
                <a:solidFill>
                  <a:schemeClr val="tx2"/>
                </a:solidFill>
                <a:latin typeface="Arial" charset="0"/>
              </a:endParaRPr>
            </a:p>
            <a:p>
              <a:pPr>
                <a:spcBef>
                  <a:spcPct val="0"/>
                </a:spcBef>
                <a:buClrTx/>
                <a:buSzTx/>
                <a:buFontTx/>
                <a:buNone/>
              </a:pPr>
              <a:r>
                <a:rPr lang="en-US" altLang="en-US" sz="1800" b="1" dirty="0">
                  <a:solidFill>
                    <a:schemeClr val="tx2"/>
                  </a:solidFill>
                  <a:latin typeface="Arial" charset="0"/>
                </a:rPr>
                <a:t>production, </a:t>
              </a:r>
              <a:r>
                <a:rPr lang="en-US" altLang="en-US" sz="1800" b="1" i="1" dirty="0">
                  <a:solidFill>
                    <a:schemeClr val="tx2"/>
                  </a:solidFill>
                  <a:latin typeface="Arial" charset="0"/>
                </a:rPr>
                <a:t>Q</a:t>
              </a:r>
              <a:r>
                <a:rPr lang="en-US" altLang="en-US" sz="1800" b="1" i="1" baseline="-25000" dirty="0">
                  <a:solidFill>
                    <a:schemeClr val="tx2"/>
                  </a:solidFill>
                  <a:latin typeface="Arial" charset="0"/>
                </a:rPr>
                <a:t>W</a:t>
              </a:r>
              <a:r>
                <a:rPr lang="en-US" altLang="en-US" sz="1800" b="1" dirty="0">
                  <a:solidFill>
                    <a:schemeClr val="tx2"/>
                  </a:solidFill>
                  <a:latin typeface="Arial" charset="0"/>
                </a:rPr>
                <a:t>, </a:t>
              </a:r>
            </a:p>
            <a:p>
              <a:pPr>
                <a:spcBef>
                  <a:spcPct val="0"/>
                </a:spcBef>
                <a:buClrTx/>
                <a:buSzTx/>
                <a:buFontTx/>
                <a:buNone/>
              </a:pPr>
              <a:r>
                <a:rPr lang="en-US" altLang="en-US" sz="1800" b="1" dirty="0">
                  <a:solidFill>
                    <a:schemeClr val="tx2"/>
                  </a:solidFill>
                  <a:latin typeface="Arial" charset="0"/>
                </a:rPr>
                <a:t>in </a:t>
              </a:r>
              <a:r>
                <a:rPr lang="en-US" altLang="en-US" sz="1800" b="1" dirty="0" smtClean="0">
                  <a:solidFill>
                    <a:schemeClr val="tx2"/>
                  </a:solidFill>
                  <a:latin typeface="Arial" charset="0"/>
                </a:rPr>
                <a:t>bottles</a:t>
              </a:r>
              <a:endParaRPr lang="en-US" altLang="en-US" sz="1800" b="1" baseline="-25000" dirty="0">
                <a:solidFill>
                  <a:schemeClr val="tx2"/>
                </a:solidFill>
                <a:latin typeface="Arial" charset="0"/>
              </a:endParaRPr>
            </a:p>
          </p:txBody>
        </p:sp>
        <p:grpSp>
          <p:nvGrpSpPr>
            <p:cNvPr id="19" name="Group 20"/>
            <p:cNvGrpSpPr>
              <a:grpSpLocks/>
            </p:cNvGrpSpPr>
            <p:nvPr/>
          </p:nvGrpSpPr>
          <p:grpSpPr bwMode="auto">
            <a:xfrm>
              <a:off x="1488" y="1640"/>
              <a:ext cx="3713" cy="2375"/>
              <a:chOff x="1471" y="1640"/>
              <a:chExt cx="3713" cy="2375"/>
            </a:xfrm>
          </p:grpSpPr>
          <p:sp>
            <p:nvSpPr>
              <p:cNvPr id="20" name="Line 7"/>
              <p:cNvSpPr>
                <a:spLocks noChangeShapeType="1"/>
              </p:cNvSpPr>
              <p:nvPr/>
            </p:nvSpPr>
            <p:spPr bwMode="auto">
              <a:xfrm>
                <a:off x="1471" y="1640"/>
                <a:ext cx="0" cy="1968"/>
              </a:xfrm>
              <a:prstGeom prst="line">
                <a:avLst/>
              </a:prstGeom>
              <a:noFill/>
              <a:ln w="3810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 name="Line 8"/>
              <p:cNvSpPr>
                <a:spLocks noChangeShapeType="1"/>
              </p:cNvSpPr>
              <p:nvPr/>
            </p:nvSpPr>
            <p:spPr bwMode="auto">
              <a:xfrm>
                <a:off x="1471" y="3608"/>
                <a:ext cx="2831" cy="0"/>
              </a:xfrm>
              <a:prstGeom prst="line">
                <a:avLst/>
              </a:prstGeom>
              <a:noFill/>
              <a:ln w="38100">
                <a:solidFill>
                  <a:schemeClr val="tx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 name="Rectangle 9"/>
              <p:cNvSpPr>
                <a:spLocks noChangeArrowheads="1"/>
              </p:cNvSpPr>
              <p:nvPr/>
            </p:nvSpPr>
            <p:spPr bwMode="auto">
              <a:xfrm>
                <a:off x="3374" y="3608"/>
                <a:ext cx="1810"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smtClean="0">
                    <a:solidFill>
                      <a:schemeClr val="tx2"/>
                    </a:solidFill>
                    <a:latin typeface="Arial" charset="0"/>
                  </a:rPr>
                  <a:t>UK sweater</a:t>
                </a:r>
                <a:endParaRPr lang="en-US" altLang="en-US" sz="1800" b="1" dirty="0">
                  <a:solidFill>
                    <a:schemeClr val="tx2"/>
                  </a:solidFill>
                  <a:latin typeface="Arial" charset="0"/>
                </a:endParaRPr>
              </a:p>
              <a:p>
                <a:pPr>
                  <a:spcBef>
                    <a:spcPct val="0"/>
                  </a:spcBef>
                  <a:buClrTx/>
                  <a:buSzTx/>
                  <a:buFontTx/>
                  <a:buNone/>
                </a:pPr>
                <a:r>
                  <a:rPr lang="en-US" altLang="en-US" sz="1800" b="1" dirty="0">
                    <a:solidFill>
                      <a:schemeClr val="tx2"/>
                    </a:solidFill>
                    <a:latin typeface="Arial" charset="0"/>
                  </a:rPr>
                  <a:t>production, </a:t>
                </a:r>
                <a:r>
                  <a:rPr lang="en-US" altLang="en-US" sz="1800" b="1" i="1" dirty="0" smtClean="0">
                    <a:solidFill>
                      <a:schemeClr val="tx2"/>
                    </a:solidFill>
                    <a:latin typeface="Arial" charset="0"/>
                  </a:rPr>
                  <a:t>Q</a:t>
                </a:r>
                <a:r>
                  <a:rPr lang="en-US" altLang="en-US" sz="1800" b="1" i="1" baseline="-25000" dirty="0" smtClean="0">
                    <a:solidFill>
                      <a:schemeClr val="tx2"/>
                    </a:solidFill>
                    <a:latin typeface="Arial" charset="0"/>
                  </a:rPr>
                  <a:t>C</a:t>
                </a:r>
                <a:endParaRPr lang="en-US" altLang="en-US" sz="1800" b="1" dirty="0">
                  <a:solidFill>
                    <a:schemeClr val="tx2"/>
                  </a:solidFill>
                  <a:latin typeface="Arial" charset="0"/>
                </a:endParaRPr>
              </a:p>
            </p:txBody>
          </p:sp>
        </p:grpSp>
      </p:grpSp>
      <p:sp>
        <p:nvSpPr>
          <p:cNvPr id="5" name="Flowchart: Connector 4"/>
          <p:cNvSpPr/>
          <p:nvPr/>
        </p:nvSpPr>
        <p:spPr>
          <a:xfrm>
            <a:off x="2282823" y="4293096"/>
            <a:ext cx="163910"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11560" y="4231027"/>
            <a:ext cx="1404156" cy="369332"/>
          </a:xfrm>
          <a:prstGeom prst="rect">
            <a:avLst/>
          </a:prstGeom>
          <a:noFill/>
        </p:spPr>
        <p:txBody>
          <a:bodyPr wrap="square" rtlCol="0">
            <a:spAutoFit/>
          </a:bodyPr>
          <a:lstStyle/>
          <a:p>
            <a:r>
              <a:rPr lang="en-GB" dirty="0" smtClean="0"/>
              <a:t>L/</a:t>
            </a:r>
            <a:r>
              <a:rPr lang="en-US" altLang="en-US" i="1" dirty="0" err="1" smtClean="0"/>
              <a:t>a</a:t>
            </a:r>
            <a:r>
              <a:rPr lang="en-US" altLang="en-US" i="1" baseline="-25000" dirty="0" err="1" smtClean="0"/>
              <a:t>W</a:t>
            </a:r>
            <a:r>
              <a:rPr lang="en-US" i="1" dirty="0" smtClean="0"/>
              <a:t>=200</a:t>
            </a:r>
            <a:endParaRPr lang="en-GB" dirty="0"/>
          </a:p>
        </p:txBody>
      </p:sp>
      <p:sp>
        <p:nvSpPr>
          <p:cNvPr id="14" name="Flowchart: Connector 13"/>
          <p:cNvSpPr/>
          <p:nvPr/>
        </p:nvSpPr>
        <p:spPr>
          <a:xfrm>
            <a:off x="5148064" y="5855928"/>
            <a:ext cx="163910" cy="21602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4293147" y="6234817"/>
            <a:ext cx="1090067" cy="369332"/>
          </a:xfrm>
          <a:prstGeom prst="rect">
            <a:avLst/>
          </a:prstGeom>
          <a:noFill/>
        </p:spPr>
        <p:txBody>
          <a:bodyPr wrap="square" rtlCol="0">
            <a:spAutoFit/>
          </a:bodyPr>
          <a:lstStyle/>
          <a:p>
            <a:r>
              <a:rPr lang="en-GB" dirty="0" smtClean="0"/>
              <a:t>L/</a:t>
            </a:r>
            <a:r>
              <a:rPr lang="en-US" altLang="en-US" i="1" dirty="0" smtClean="0"/>
              <a:t>a</a:t>
            </a:r>
            <a:r>
              <a:rPr lang="en-US" altLang="en-US" i="1" baseline="-25000" dirty="0" smtClean="0"/>
              <a:t>c</a:t>
            </a:r>
            <a:r>
              <a:rPr lang="en-US" i="1" dirty="0" smtClean="0"/>
              <a:t>=300</a:t>
            </a:r>
            <a:endParaRPr lang="en-GB" dirty="0"/>
          </a:p>
        </p:txBody>
      </p:sp>
      <p:sp>
        <p:nvSpPr>
          <p:cNvPr id="16" name="Line 15"/>
          <p:cNvSpPr>
            <a:spLocks noChangeShapeType="1"/>
          </p:cNvSpPr>
          <p:nvPr/>
        </p:nvSpPr>
        <p:spPr bwMode="auto">
          <a:xfrm>
            <a:off x="2376488" y="4398665"/>
            <a:ext cx="2800350" cy="1565275"/>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cxnSp>
        <p:nvCxnSpPr>
          <p:cNvPr id="23" name="Straight Arrow Connector 22"/>
          <p:cNvCxnSpPr/>
          <p:nvPr/>
        </p:nvCxnSpPr>
        <p:spPr>
          <a:xfrm flipH="1">
            <a:off x="3663330" y="4600359"/>
            <a:ext cx="945977" cy="19679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4" name="TextBox 23"/>
          <p:cNvSpPr txBox="1"/>
          <p:nvPr/>
        </p:nvSpPr>
        <p:spPr>
          <a:xfrm>
            <a:off x="4838180" y="3430235"/>
            <a:ext cx="2808312" cy="1200329"/>
          </a:xfrm>
          <a:prstGeom prst="rect">
            <a:avLst/>
          </a:prstGeom>
          <a:noFill/>
        </p:spPr>
        <p:txBody>
          <a:bodyPr wrap="square" rtlCol="0">
            <a:spAutoFit/>
          </a:bodyPr>
          <a:lstStyle/>
          <a:p>
            <a:r>
              <a:rPr lang="en-GB" dirty="0" smtClean="0"/>
              <a:t>The Production Possibility Frontier’s </a:t>
            </a:r>
            <a:r>
              <a:rPr lang="en-GB" b="1" dirty="0" smtClean="0"/>
              <a:t>slope </a:t>
            </a:r>
            <a:r>
              <a:rPr lang="en-GB" dirty="0" smtClean="0"/>
              <a:t>is the </a:t>
            </a:r>
            <a:r>
              <a:rPr lang="en-GB" b="1" dirty="0" smtClean="0"/>
              <a:t>opportunity cost </a:t>
            </a:r>
            <a:r>
              <a:rPr lang="en-GB" dirty="0" smtClean="0"/>
              <a:t>of sweaters in terms of wine</a:t>
            </a:r>
            <a:endParaRPr lang="en-GB" dirty="0"/>
          </a:p>
        </p:txBody>
      </p:sp>
    </p:spTree>
    <p:extLst>
      <p:ext uri="{BB962C8B-B14F-4D97-AF65-F5344CB8AC3E}">
        <p14:creationId xmlns:p14="http://schemas.microsoft.com/office/powerpoint/2010/main" val="134276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Ricardian</a:t>
            </a:r>
            <a:r>
              <a:rPr lang="en-GB" dirty="0" smtClean="0"/>
              <a:t> model</a:t>
            </a:r>
            <a:endParaRPr lang="en-GB" dirty="0"/>
          </a:p>
        </p:txBody>
      </p:sp>
      <p:sp>
        <p:nvSpPr>
          <p:cNvPr id="3" name="Content Placeholder 2"/>
          <p:cNvSpPr>
            <a:spLocks noGrp="1"/>
          </p:cNvSpPr>
          <p:nvPr>
            <p:ph idx="1"/>
          </p:nvPr>
        </p:nvSpPr>
        <p:spPr>
          <a:xfrm>
            <a:off x="494507" y="1180100"/>
            <a:ext cx="8229600" cy="4525963"/>
          </a:xfrm>
        </p:spPr>
        <p:txBody>
          <a:bodyPr/>
          <a:lstStyle/>
          <a:p>
            <a:pPr marL="0" indent="0" algn="ctr">
              <a:buNone/>
            </a:pPr>
            <a:r>
              <a:rPr lang="en-GB" dirty="0" smtClean="0"/>
              <a:t>Production possibility frontier</a:t>
            </a:r>
          </a:p>
          <a:p>
            <a:endParaRPr lang="en-GB" dirty="0" smtClean="0"/>
          </a:p>
          <a:p>
            <a:endParaRPr lang="en-GB" dirty="0"/>
          </a:p>
        </p:txBody>
      </p:sp>
      <p:grpSp>
        <p:nvGrpSpPr>
          <p:cNvPr id="17" name="Group 28"/>
          <p:cNvGrpSpPr>
            <a:grpSpLocks/>
          </p:cNvGrpSpPr>
          <p:nvPr/>
        </p:nvGrpSpPr>
        <p:grpSpPr bwMode="auto">
          <a:xfrm>
            <a:off x="1633538" y="1988840"/>
            <a:ext cx="6623050" cy="4621213"/>
            <a:chOff x="1029" y="1104"/>
            <a:chExt cx="4172" cy="2911"/>
          </a:xfrm>
        </p:grpSpPr>
        <p:sp>
          <p:nvSpPr>
            <p:cNvPr id="18" name="Rectangle 6"/>
            <p:cNvSpPr>
              <a:spLocks noChangeArrowheads="1"/>
            </p:cNvSpPr>
            <p:nvPr/>
          </p:nvSpPr>
          <p:spPr bwMode="auto">
            <a:xfrm>
              <a:off x="1029" y="1104"/>
              <a:ext cx="1231"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smtClean="0">
                  <a:solidFill>
                    <a:schemeClr val="tx2"/>
                  </a:solidFill>
                  <a:latin typeface="Arial" charset="0"/>
                </a:rPr>
                <a:t>UK wine </a:t>
              </a:r>
              <a:endParaRPr lang="en-US" altLang="en-US" sz="1800" b="1" dirty="0">
                <a:solidFill>
                  <a:schemeClr val="tx2"/>
                </a:solidFill>
                <a:latin typeface="Arial" charset="0"/>
              </a:endParaRPr>
            </a:p>
            <a:p>
              <a:pPr>
                <a:spcBef>
                  <a:spcPct val="0"/>
                </a:spcBef>
                <a:buClrTx/>
                <a:buSzTx/>
                <a:buFontTx/>
                <a:buNone/>
              </a:pPr>
              <a:r>
                <a:rPr lang="en-US" altLang="en-US" sz="1800" b="1" dirty="0">
                  <a:solidFill>
                    <a:schemeClr val="tx2"/>
                  </a:solidFill>
                  <a:latin typeface="Arial" charset="0"/>
                </a:rPr>
                <a:t>production, </a:t>
              </a:r>
              <a:r>
                <a:rPr lang="en-US" altLang="en-US" sz="1800" b="1" i="1" dirty="0">
                  <a:solidFill>
                    <a:schemeClr val="tx2"/>
                  </a:solidFill>
                  <a:latin typeface="Arial" charset="0"/>
                </a:rPr>
                <a:t>Q</a:t>
              </a:r>
              <a:r>
                <a:rPr lang="en-US" altLang="en-US" sz="1800" b="1" i="1" baseline="-25000" dirty="0">
                  <a:solidFill>
                    <a:schemeClr val="tx2"/>
                  </a:solidFill>
                  <a:latin typeface="Arial" charset="0"/>
                </a:rPr>
                <a:t>W</a:t>
              </a:r>
              <a:r>
                <a:rPr lang="en-US" altLang="en-US" sz="1800" b="1" dirty="0">
                  <a:solidFill>
                    <a:schemeClr val="tx2"/>
                  </a:solidFill>
                  <a:latin typeface="Arial" charset="0"/>
                </a:rPr>
                <a:t>, </a:t>
              </a:r>
            </a:p>
            <a:p>
              <a:pPr>
                <a:spcBef>
                  <a:spcPct val="0"/>
                </a:spcBef>
                <a:buClrTx/>
                <a:buSzTx/>
                <a:buFontTx/>
                <a:buNone/>
              </a:pPr>
              <a:r>
                <a:rPr lang="en-US" altLang="en-US" sz="1800" b="1" dirty="0">
                  <a:solidFill>
                    <a:schemeClr val="tx2"/>
                  </a:solidFill>
                  <a:latin typeface="Arial" charset="0"/>
                </a:rPr>
                <a:t>in </a:t>
              </a:r>
              <a:r>
                <a:rPr lang="en-US" altLang="en-US" sz="1800" b="1" dirty="0" smtClean="0">
                  <a:solidFill>
                    <a:schemeClr val="tx2"/>
                  </a:solidFill>
                  <a:latin typeface="Arial" charset="0"/>
                </a:rPr>
                <a:t>bottles</a:t>
              </a:r>
              <a:endParaRPr lang="en-US" altLang="en-US" sz="1800" b="1" baseline="-25000" dirty="0">
                <a:solidFill>
                  <a:schemeClr val="tx2"/>
                </a:solidFill>
                <a:latin typeface="Arial" charset="0"/>
              </a:endParaRPr>
            </a:p>
          </p:txBody>
        </p:sp>
        <p:grpSp>
          <p:nvGrpSpPr>
            <p:cNvPr id="19" name="Group 20"/>
            <p:cNvGrpSpPr>
              <a:grpSpLocks/>
            </p:cNvGrpSpPr>
            <p:nvPr/>
          </p:nvGrpSpPr>
          <p:grpSpPr bwMode="auto">
            <a:xfrm>
              <a:off x="1488" y="1640"/>
              <a:ext cx="3713" cy="2375"/>
              <a:chOff x="1471" y="1640"/>
              <a:chExt cx="3713" cy="2375"/>
            </a:xfrm>
          </p:grpSpPr>
          <p:sp>
            <p:nvSpPr>
              <p:cNvPr id="20" name="Line 7"/>
              <p:cNvSpPr>
                <a:spLocks noChangeShapeType="1"/>
              </p:cNvSpPr>
              <p:nvPr/>
            </p:nvSpPr>
            <p:spPr bwMode="auto">
              <a:xfrm>
                <a:off x="1471" y="1640"/>
                <a:ext cx="0" cy="1968"/>
              </a:xfrm>
              <a:prstGeom prst="line">
                <a:avLst/>
              </a:prstGeom>
              <a:noFill/>
              <a:ln w="3810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 name="Line 8"/>
              <p:cNvSpPr>
                <a:spLocks noChangeShapeType="1"/>
              </p:cNvSpPr>
              <p:nvPr/>
            </p:nvSpPr>
            <p:spPr bwMode="auto">
              <a:xfrm>
                <a:off x="1471" y="3608"/>
                <a:ext cx="2831" cy="0"/>
              </a:xfrm>
              <a:prstGeom prst="line">
                <a:avLst/>
              </a:prstGeom>
              <a:noFill/>
              <a:ln w="38100">
                <a:solidFill>
                  <a:schemeClr val="tx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 name="Rectangle 9"/>
              <p:cNvSpPr>
                <a:spLocks noChangeArrowheads="1"/>
              </p:cNvSpPr>
              <p:nvPr/>
            </p:nvSpPr>
            <p:spPr bwMode="auto">
              <a:xfrm>
                <a:off x="3374" y="3608"/>
                <a:ext cx="1810"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smtClean="0">
                    <a:solidFill>
                      <a:schemeClr val="tx2"/>
                    </a:solidFill>
                    <a:latin typeface="Arial" charset="0"/>
                  </a:rPr>
                  <a:t>UK sweater</a:t>
                </a:r>
                <a:endParaRPr lang="en-US" altLang="en-US" sz="1800" b="1" dirty="0">
                  <a:solidFill>
                    <a:schemeClr val="tx2"/>
                  </a:solidFill>
                  <a:latin typeface="Arial" charset="0"/>
                </a:endParaRPr>
              </a:p>
              <a:p>
                <a:pPr>
                  <a:spcBef>
                    <a:spcPct val="0"/>
                  </a:spcBef>
                  <a:buClrTx/>
                  <a:buSzTx/>
                  <a:buFontTx/>
                  <a:buNone/>
                </a:pPr>
                <a:r>
                  <a:rPr lang="en-US" altLang="en-US" sz="1800" b="1" dirty="0">
                    <a:solidFill>
                      <a:schemeClr val="tx2"/>
                    </a:solidFill>
                    <a:latin typeface="Arial" charset="0"/>
                  </a:rPr>
                  <a:t>production, </a:t>
                </a:r>
                <a:r>
                  <a:rPr lang="en-US" altLang="en-US" sz="1800" b="1" i="1" dirty="0" smtClean="0">
                    <a:solidFill>
                      <a:schemeClr val="tx2"/>
                    </a:solidFill>
                    <a:latin typeface="Arial" charset="0"/>
                  </a:rPr>
                  <a:t>Q</a:t>
                </a:r>
                <a:r>
                  <a:rPr lang="en-US" altLang="en-US" sz="1800" b="1" i="1" baseline="-25000" dirty="0" smtClean="0">
                    <a:solidFill>
                      <a:schemeClr val="tx2"/>
                    </a:solidFill>
                    <a:latin typeface="Arial" charset="0"/>
                  </a:rPr>
                  <a:t>C</a:t>
                </a:r>
                <a:endParaRPr lang="en-US" altLang="en-US" sz="1800" b="1" dirty="0">
                  <a:solidFill>
                    <a:schemeClr val="tx2"/>
                  </a:solidFill>
                  <a:latin typeface="Arial" charset="0"/>
                </a:endParaRPr>
              </a:p>
            </p:txBody>
          </p:sp>
        </p:grpSp>
      </p:grpSp>
      <p:sp>
        <p:nvSpPr>
          <p:cNvPr id="5" name="Flowchart: Connector 4"/>
          <p:cNvSpPr/>
          <p:nvPr/>
        </p:nvSpPr>
        <p:spPr>
          <a:xfrm>
            <a:off x="2282823" y="4293096"/>
            <a:ext cx="163910"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11560" y="4231027"/>
            <a:ext cx="1404156" cy="369332"/>
          </a:xfrm>
          <a:prstGeom prst="rect">
            <a:avLst/>
          </a:prstGeom>
          <a:noFill/>
        </p:spPr>
        <p:txBody>
          <a:bodyPr wrap="square" rtlCol="0">
            <a:spAutoFit/>
          </a:bodyPr>
          <a:lstStyle/>
          <a:p>
            <a:r>
              <a:rPr lang="en-GB" dirty="0" smtClean="0"/>
              <a:t>L/</a:t>
            </a:r>
            <a:r>
              <a:rPr lang="en-US" altLang="en-US" i="1" dirty="0" err="1" smtClean="0"/>
              <a:t>a</a:t>
            </a:r>
            <a:r>
              <a:rPr lang="en-US" altLang="en-US" i="1" baseline="-25000" dirty="0" err="1" smtClean="0"/>
              <a:t>W</a:t>
            </a:r>
            <a:r>
              <a:rPr lang="en-US" i="1" dirty="0" smtClean="0"/>
              <a:t>=200</a:t>
            </a:r>
            <a:endParaRPr lang="en-GB" dirty="0"/>
          </a:p>
        </p:txBody>
      </p:sp>
      <p:sp>
        <p:nvSpPr>
          <p:cNvPr id="14" name="Flowchart: Connector 13"/>
          <p:cNvSpPr/>
          <p:nvPr/>
        </p:nvSpPr>
        <p:spPr>
          <a:xfrm>
            <a:off x="5148064" y="5855928"/>
            <a:ext cx="163910" cy="21602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4293147" y="6234817"/>
            <a:ext cx="1090067" cy="369332"/>
          </a:xfrm>
          <a:prstGeom prst="rect">
            <a:avLst/>
          </a:prstGeom>
          <a:noFill/>
        </p:spPr>
        <p:txBody>
          <a:bodyPr wrap="square" rtlCol="0">
            <a:spAutoFit/>
          </a:bodyPr>
          <a:lstStyle/>
          <a:p>
            <a:r>
              <a:rPr lang="en-GB" dirty="0" smtClean="0"/>
              <a:t>L/</a:t>
            </a:r>
            <a:r>
              <a:rPr lang="en-US" altLang="en-US" i="1" dirty="0" smtClean="0"/>
              <a:t>a</a:t>
            </a:r>
            <a:r>
              <a:rPr lang="en-US" altLang="en-US" i="1" baseline="-25000" dirty="0" smtClean="0"/>
              <a:t>c</a:t>
            </a:r>
            <a:r>
              <a:rPr lang="en-US" i="1" dirty="0" smtClean="0"/>
              <a:t>=300</a:t>
            </a:r>
            <a:endParaRPr lang="en-GB" dirty="0"/>
          </a:p>
        </p:txBody>
      </p:sp>
      <p:sp>
        <p:nvSpPr>
          <p:cNvPr id="16" name="Line 15"/>
          <p:cNvSpPr>
            <a:spLocks noChangeShapeType="1"/>
          </p:cNvSpPr>
          <p:nvPr/>
        </p:nvSpPr>
        <p:spPr bwMode="auto">
          <a:xfrm>
            <a:off x="2376488" y="4398665"/>
            <a:ext cx="2800350" cy="1565275"/>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cxnSp>
        <p:nvCxnSpPr>
          <p:cNvPr id="23" name="Straight Arrow Connector 22"/>
          <p:cNvCxnSpPr/>
          <p:nvPr/>
        </p:nvCxnSpPr>
        <p:spPr>
          <a:xfrm flipH="1">
            <a:off x="3663330" y="4600359"/>
            <a:ext cx="945977" cy="19679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4" name="TextBox 23"/>
          <p:cNvSpPr txBox="1"/>
          <p:nvPr/>
        </p:nvSpPr>
        <p:spPr>
          <a:xfrm>
            <a:off x="4838180" y="3430235"/>
            <a:ext cx="2808312" cy="2308324"/>
          </a:xfrm>
          <a:prstGeom prst="rect">
            <a:avLst/>
          </a:prstGeom>
          <a:noFill/>
        </p:spPr>
        <p:txBody>
          <a:bodyPr wrap="square" rtlCol="0">
            <a:spAutoFit/>
          </a:bodyPr>
          <a:lstStyle/>
          <a:p>
            <a:r>
              <a:rPr lang="en-GB" dirty="0" smtClean="0"/>
              <a:t>The Production Possibility Frontier’s </a:t>
            </a:r>
            <a:r>
              <a:rPr lang="en-GB" b="1" dirty="0" smtClean="0"/>
              <a:t>slope </a:t>
            </a:r>
            <a:r>
              <a:rPr lang="en-GB" dirty="0" smtClean="0"/>
              <a:t>is the </a:t>
            </a:r>
            <a:r>
              <a:rPr lang="en-GB" b="1" dirty="0" smtClean="0"/>
              <a:t>opportunity cost </a:t>
            </a:r>
            <a:r>
              <a:rPr lang="en-GB" dirty="0" smtClean="0"/>
              <a:t>of sweaters in terms of wine</a:t>
            </a:r>
          </a:p>
          <a:p>
            <a:endParaRPr lang="en-GB" dirty="0"/>
          </a:p>
          <a:p>
            <a:r>
              <a:rPr lang="en-GB" dirty="0" smtClean="0"/>
              <a:t>To produce 3 sweaters, the UK needs to give up 2 bottles of wine </a:t>
            </a:r>
            <a:endParaRPr lang="en-GB" dirty="0"/>
          </a:p>
        </p:txBody>
      </p:sp>
    </p:spTree>
    <p:extLst>
      <p:ext uri="{BB962C8B-B14F-4D97-AF65-F5344CB8AC3E}">
        <p14:creationId xmlns:p14="http://schemas.microsoft.com/office/powerpoint/2010/main" val="227191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Ricardian</a:t>
            </a:r>
            <a:r>
              <a:rPr lang="en-GB" dirty="0" smtClean="0"/>
              <a:t> model</a:t>
            </a:r>
            <a:endParaRPr lang="en-GB" dirty="0"/>
          </a:p>
        </p:txBody>
      </p:sp>
      <p:sp>
        <p:nvSpPr>
          <p:cNvPr id="3" name="Content Placeholder 2"/>
          <p:cNvSpPr>
            <a:spLocks noGrp="1"/>
          </p:cNvSpPr>
          <p:nvPr>
            <p:ph idx="1"/>
          </p:nvPr>
        </p:nvSpPr>
        <p:spPr>
          <a:xfrm>
            <a:off x="494507" y="1180100"/>
            <a:ext cx="8229600" cy="4525963"/>
          </a:xfrm>
        </p:spPr>
        <p:txBody>
          <a:bodyPr/>
          <a:lstStyle/>
          <a:p>
            <a:pPr marL="0" indent="0" algn="ctr">
              <a:buNone/>
            </a:pPr>
            <a:r>
              <a:rPr lang="en-GB" dirty="0" smtClean="0"/>
              <a:t>Production possibility frontier</a:t>
            </a:r>
          </a:p>
          <a:p>
            <a:endParaRPr lang="en-GB" dirty="0" smtClean="0"/>
          </a:p>
          <a:p>
            <a:endParaRPr lang="en-GB" dirty="0"/>
          </a:p>
        </p:txBody>
      </p:sp>
      <p:grpSp>
        <p:nvGrpSpPr>
          <p:cNvPr id="17" name="Group 28"/>
          <p:cNvGrpSpPr>
            <a:grpSpLocks/>
          </p:cNvGrpSpPr>
          <p:nvPr/>
        </p:nvGrpSpPr>
        <p:grpSpPr bwMode="auto">
          <a:xfrm>
            <a:off x="1633538" y="1988840"/>
            <a:ext cx="6623050" cy="4621213"/>
            <a:chOff x="1029" y="1104"/>
            <a:chExt cx="4172" cy="2911"/>
          </a:xfrm>
        </p:grpSpPr>
        <p:sp>
          <p:nvSpPr>
            <p:cNvPr id="18" name="Rectangle 6"/>
            <p:cNvSpPr>
              <a:spLocks noChangeArrowheads="1"/>
            </p:cNvSpPr>
            <p:nvPr/>
          </p:nvSpPr>
          <p:spPr bwMode="auto">
            <a:xfrm>
              <a:off x="1029" y="1104"/>
              <a:ext cx="1231"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smtClean="0">
                  <a:solidFill>
                    <a:schemeClr val="tx2"/>
                  </a:solidFill>
                  <a:latin typeface="Arial" charset="0"/>
                </a:rPr>
                <a:t>UK wine </a:t>
              </a:r>
              <a:endParaRPr lang="en-US" altLang="en-US" sz="1800" b="1" dirty="0">
                <a:solidFill>
                  <a:schemeClr val="tx2"/>
                </a:solidFill>
                <a:latin typeface="Arial" charset="0"/>
              </a:endParaRPr>
            </a:p>
            <a:p>
              <a:pPr>
                <a:spcBef>
                  <a:spcPct val="0"/>
                </a:spcBef>
                <a:buClrTx/>
                <a:buSzTx/>
                <a:buFontTx/>
                <a:buNone/>
              </a:pPr>
              <a:r>
                <a:rPr lang="en-US" altLang="en-US" sz="1800" b="1" dirty="0">
                  <a:solidFill>
                    <a:schemeClr val="tx2"/>
                  </a:solidFill>
                  <a:latin typeface="Arial" charset="0"/>
                </a:rPr>
                <a:t>production, </a:t>
              </a:r>
              <a:r>
                <a:rPr lang="en-US" altLang="en-US" sz="1800" b="1" i="1" dirty="0">
                  <a:solidFill>
                    <a:schemeClr val="tx2"/>
                  </a:solidFill>
                  <a:latin typeface="Arial" charset="0"/>
                </a:rPr>
                <a:t>Q</a:t>
              </a:r>
              <a:r>
                <a:rPr lang="en-US" altLang="en-US" sz="1800" b="1" i="1" baseline="-25000" dirty="0">
                  <a:solidFill>
                    <a:schemeClr val="tx2"/>
                  </a:solidFill>
                  <a:latin typeface="Arial" charset="0"/>
                </a:rPr>
                <a:t>W</a:t>
              </a:r>
              <a:r>
                <a:rPr lang="en-US" altLang="en-US" sz="1800" b="1" dirty="0">
                  <a:solidFill>
                    <a:schemeClr val="tx2"/>
                  </a:solidFill>
                  <a:latin typeface="Arial" charset="0"/>
                </a:rPr>
                <a:t>, </a:t>
              </a:r>
            </a:p>
            <a:p>
              <a:pPr>
                <a:spcBef>
                  <a:spcPct val="0"/>
                </a:spcBef>
                <a:buClrTx/>
                <a:buSzTx/>
                <a:buFontTx/>
                <a:buNone/>
              </a:pPr>
              <a:r>
                <a:rPr lang="en-US" altLang="en-US" sz="1800" b="1" dirty="0">
                  <a:solidFill>
                    <a:schemeClr val="tx2"/>
                  </a:solidFill>
                  <a:latin typeface="Arial" charset="0"/>
                </a:rPr>
                <a:t>in </a:t>
              </a:r>
              <a:r>
                <a:rPr lang="en-US" altLang="en-US" sz="1800" b="1" dirty="0" smtClean="0">
                  <a:solidFill>
                    <a:schemeClr val="tx2"/>
                  </a:solidFill>
                  <a:latin typeface="Arial" charset="0"/>
                </a:rPr>
                <a:t>bottles</a:t>
              </a:r>
              <a:endParaRPr lang="en-US" altLang="en-US" sz="1800" b="1" baseline="-25000" dirty="0">
                <a:solidFill>
                  <a:schemeClr val="tx2"/>
                </a:solidFill>
                <a:latin typeface="Arial" charset="0"/>
              </a:endParaRPr>
            </a:p>
          </p:txBody>
        </p:sp>
        <p:grpSp>
          <p:nvGrpSpPr>
            <p:cNvPr id="19" name="Group 20"/>
            <p:cNvGrpSpPr>
              <a:grpSpLocks/>
            </p:cNvGrpSpPr>
            <p:nvPr/>
          </p:nvGrpSpPr>
          <p:grpSpPr bwMode="auto">
            <a:xfrm>
              <a:off x="1488" y="1640"/>
              <a:ext cx="3713" cy="2375"/>
              <a:chOff x="1471" y="1640"/>
              <a:chExt cx="3713" cy="2375"/>
            </a:xfrm>
          </p:grpSpPr>
          <p:sp>
            <p:nvSpPr>
              <p:cNvPr id="20" name="Line 7"/>
              <p:cNvSpPr>
                <a:spLocks noChangeShapeType="1"/>
              </p:cNvSpPr>
              <p:nvPr/>
            </p:nvSpPr>
            <p:spPr bwMode="auto">
              <a:xfrm>
                <a:off x="1471" y="1640"/>
                <a:ext cx="0" cy="1968"/>
              </a:xfrm>
              <a:prstGeom prst="line">
                <a:avLst/>
              </a:prstGeom>
              <a:noFill/>
              <a:ln w="3810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 name="Line 8"/>
              <p:cNvSpPr>
                <a:spLocks noChangeShapeType="1"/>
              </p:cNvSpPr>
              <p:nvPr/>
            </p:nvSpPr>
            <p:spPr bwMode="auto">
              <a:xfrm>
                <a:off x="1471" y="3608"/>
                <a:ext cx="2831" cy="0"/>
              </a:xfrm>
              <a:prstGeom prst="line">
                <a:avLst/>
              </a:prstGeom>
              <a:noFill/>
              <a:ln w="38100">
                <a:solidFill>
                  <a:schemeClr val="tx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 name="Rectangle 9"/>
              <p:cNvSpPr>
                <a:spLocks noChangeArrowheads="1"/>
              </p:cNvSpPr>
              <p:nvPr/>
            </p:nvSpPr>
            <p:spPr bwMode="auto">
              <a:xfrm>
                <a:off x="3374" y="3608"/>
                <a:ext cx="1810"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smtClean="0">
                    <a:solidFill>
                      <a:schemeClr val="tx2"/>
                    </a:solidFill>
                    <a:latin typeface="Arial" charset="0"/>
                  </a:rPr>
                  <a:t>UK sweater</a:t>
                </a:r>
                <a:endParaRPr lang="en-US" altLang="en-US" sz="1800" b="1" dirty="0">
                  <a:solidFill>
                    <a:schemeClr val="tx2"/>
                  </a:solidFill>
                  <a:latin typeface="Arial" charset="0"/>
                </a:endParaRPr>
              </a:p>
              <a:p>
                <a:pPr>
                  <a:spcBef>
                    <a:spcPct val="0"/>
                  </a:spcBef>
                  <a:buClrTx/>
                  <a:buSzTx/>
                  <a:buFontTx/>
                  <a:buNone/>
                </a:pPr>
                <a:r>
                  <a:rPr lang="en-US" altLang="en-US" sz="1800" b="1" dirty="0">
                    <a:solidFill>
                      <a:schemeClr val="tx2"/>
                    </a:solidFill>
                    <a:latin typeface="Arial" charset="0"/>
                  </a:rPr>
                  <a:t>production, </a:t>
                </a:r>
                <a:r>
                  <a:rPr lang="en-US" altLang="en-US" sz="1800" b="1" i="1" dirty="0" smtClean="0">
                    <a:solidFill>
                      <a:schemeClr val="tx2"/>
                    </a:solidFill>
                    <a:latin typeface="Arial" charset="0"/>
                  </a:rPr>
                  <a:t>Q</a:t>
                </a:r>
                <a:r>
                  <a:rPr lang="en-US" altLang="en-US" sz="1800" b="1" i="1" baseline="-25000" dirty="0" smtClean="0">
                    <a:solidFill>
                      <a:schemeClr val="tx2"/>
                    </a:solidFill>
                    <a:latin typeface="Arial" charset="0"/>
                  </a:rPr>
                  <a:t>C</a:t>
                </a:r>
                <a:endParaRPr lang="en-US" altLang="en-US" sz="1800" b="1" dirty="0">
                  <a:solidFill>
                    <a:schemeClr val="tx2"/>
                  </a:solidFill>
                  <a:latin typeface="Arial" charset="0"/>
                </a:endParaRPr>
              </a:p>
            </p:txBody>
          </p:sp>
        </p:grpSp>
      </p:grpSp>
      <p:sp>
        <p:nvSpPr>
          <p:cNvPr id="5" name="Flowchart: Connector 4"/>
          <p:cNvSpPr/>
          <p:nvPr/>
        </p:nvSpPr>
        <p:spPr>
          <a:xfrm>
            <a:off x="2282823" y="4293096"/>
            <a:ext cx="163910"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11560" y="4231027"/>
            <a:ext cx="1404156" cy="369332"/>
          </a:xfrm>
          <a:prstGeom prst="rect">
            <a:avLst/>
          </a:prstGeom>
          <a:noFill/>
        </p:spPr>
        <p:txBody>
          <a:bodyPr wrap="square" rtlCol="0">
            <a:spAutoFit/>
          </a:bodyPr>
          <a:lstStyle/>
          <a:p>
            <a:r>
              <a:rPr lang="en-GB" dirty="0" smtClean="0"/>
              <a:t>L/</a:t>
            </a:r>
            <a:r>
              <a:rPr lang="en-US" altLang="en-US" i="1" dirty="0" err="1" smtClean="0"/>
              <a:t>a</a:t>
            </a:r>
            <a:r>
              <a:rPr lang="en-US" altLang="en-US" i="1" baseline="-25000" dirty="0" err="1" smtClean="0"/>
              <a:t>W</a:t>
            </a:r>
            <a:r>
              <a:rPr lang="en-US" i="1" dirty="0" smtClean="0"/>
              <a:t>=200</a:t>
            </a:r>
            <a:endParaRPr lang="en-GB" dirty="0"/>
          </a:p>
        </p:txBody>
      </p:sp>
      <p:sp>
        <p:nvSpPr>
          <p:cNvPr id="14" name="Flowchart: Connector 13"/>
          <p:cNvSpPr/>
          <p:nvPr/>
        </p:nvSpPr>
        <p:spPr>
          <a:xfrm>
            <a:off x="5148064" y="5855928"/>
            <a:ext cx="163910" cy="21602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4293147" y="6234817"/>
            <a:ext cx="1090067" cy="369332"/>
          </a:xfrm>
          <a:prstGeom prst="rect">
            <a:avLst/>
          </a:prstGeom>
          <a:noFill/>
        </p:spPr>
        <p:txBody>
          <a:bodyPr wrap="square" rtlCol="0">
            <a:spAutoFit/>
          </a:bodyPr>
          <a:lstStyle/>
          <a:p>
            <a:r>
              <a:rPr lang="en-GB" dirty="0" smtClean="0"/>
              <a:t>L/</a:t>
            </a:r>
            <a:r>
              <a:rPr lang="en-US" altLang="en-US" i="1" dirty="0" smtClean="0"/>
              <a:t>a</a:t>
            </a:r>
            <a:r>
              <a:rPr lang="en-US" altLang="en-US" i="1" baseline="-25000" dirty="0" smtClean="0"/>
              <a:t>c</a:t>
            </a:r>
            <a:r>
              <a:rPr lang="en-US" i="1" dirty="0" smtClean="0"/>
              <a:t>=300</a:t>
            </a:r>
            <a:endParaRPr lang="en-GB" dirty="0"/>
          </a:p>
        </p:txBody>
      </p:sp>
      <p:sp>
        <p:nvSpPr>
          <p:cNvPr id="16" name="Line 15"/>
          <p:cNvSpPr>
            <a:spLocks noChangeShapeType="1"/>
          </p:cNvSpPr>
          <p:nvPr/>
        </p:nvSpPr>
        <p:spPr bwMode="auto">
          <a:xfrm>
            <a:off x="2376488" y="4398665"/>
            <a:ext cx="2800350" cy="1565275"/>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cxnSp>
        <p:nvCxnSpPr>
          <p:cNvPr id="23" name="Straight Arrow Connector 22"/>
          <p:cNvCxnSpPr/>
          <p:nvPr/>
        </p:nvCxnSpPr>
        <p:spPr>
          <a:xfrm flipH="1">
            <a:off x="3663330" y="4600359"/>
            <a:ext cx="945977" cy="19679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4" name="TextBox 23"/>
          <p:cNvSpPr txBox="1"/>
          <p:nvPr/>
        </p:nvSpPr>
        <p:spPr>
          <a:xfrm>
            <a:off x="4838180" y="3430235"/>
            <a:ext cx="2808312" cy="2308324"/>
          </a:xfrm>
          <a:prstGeom prst="rect">
            <a:avLst/>
          </a:prstGeom>
          <a:noFill/>
        </p:spPr>
        <p:txBody>
          <a:bodyPr wrap="square" rtlCol="0">
            <a:spAutoFit/>
          </a:bodyPr>
          <a:lstStyle/>
          <a:p>
            <a:r>
              <a:rPr lang="en-GB" dirty="0" smtClean="0"/>
              <a:t>The Production Possibility Frontier’s </a:t>
            </a:r>
            <a:r>
              <a:rPr lang="en-GB" b="1" dirty="0" smtClean="0"/>
              <a:t>slope </a:t>
            </a:r>
            <a:r>
              <a:rPr lang="en-GB" dirty="0" smtClean="0"/>
              <a:t>is the </a:t>
            </a:r>
            <a:r>
              <a:rPr lang="en-GB" b="1" dirty="0" smtClean="0"/>
              <a:t>opportunity cost </a:t>
            </a:r>
            <a:r>
              <a:rPr lang="en-GB" dirty="0" smtClean="0"/>
              <a:t>of sweaters in terms of wine</a:t>
            </a:r>
          </a:p>
          <a:p>
            <a:endParaRPr lang="en-GB" dirty="0"/>
          </a:p>
          <a:p>
            <a:r>
              <a:rPr lang="en-GB" dirty="0" smtClean="0"/>
              <a:t>To produce 3 sweaters, the UK needs to give up 2 bottles of wine </a:t>
            </a:r>
            <a:endParaRPr lang="en-GB" dirty="0"/>
          </a:p>
        </p:txBody>
      </p:sp>
      <p:sp>
        <p:nvSpPr>
          <p:cNvPr id="26" name="TextBox 25"/>
          <p:cNvSpPr txBox="1"/>
          <p:nvPr/>
        </p:nvSpPr>
        <p:spPr>
          <a:xfrm>
            <a:off x="4823846" y="2868781"/>
            <a:ext cx="2808312" cy="369332"/>
          </a:xfrm>
          <a:prstGeom prst="rect">
            <a:avLst/>
          </a:prstGeom>
          <a:noFill/>
        </p:spPr>
        <p:txBody>
          <a:bodyPr wrap="square" rtlCol="0">
            <a:spAutoFit/>
          </a:bodyPr>
          <a:lstStyle/>
          <a:p>
            <a:r>
              <a:rPr lang="en-GB" b="1" dirty="0" smtClean="0"/>
              <a:t>The slope is </a:t>
            </a:r>
            <a:r>
              <a:rPr lang="en-US" altLang="en-US" b="1" i="1" dirty="0" smtClean="0"/>
              <a:t>a</a:t>
            </a:r>
            <a:r>
              <a:rPr lang="en-US" altLang="en-US" b="1" i="1" baseline="-25000" dirty="0" smtClean="0"/>
              <a:t>c</a:t>
            </a:r>
            <a:r>
              <a:rPr lang="en-GB" b="1" dirty="0" smtClean="0"/>
              <a:t>/</a:t>
            </a:r>
            <a:r>
              <a:rPr lang="en-US" altLang="en-US" b="1" i="1" dirty="0" err="1" smtClean="0"/>
              <a:t>a</a:t>
            </a:r>
            <a:r>
              <a:rPr lang="en-US" altLang="en-US" b="1" i="1" baseline="-25000" dirty="0" err="1" smtClean="0"/>
              <a:t>W</a:t>
            </a:r>
            <a:r>
              <a:rPr lang="en-GB" b="1" dirty="0" smtClean="0"/>
              <a:t> or 2/3 </a:t>
            </a:r>
            <a:endParaRPr lang="en-GB" b="1" dirty="0"/>
          </a:p>
        </p:txBody>
      </p:sp>
    </p:spTree>
    <p:extLst>
      <p:ext uri="{BB962C8B-B14F-4D97-AF65-F5344CB8AC3E}">
        <p14:creationId xmlns:p14="http://schemas.microsoft.com/office/powerpoint/2010/main" val="166926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famous anecdote</a:t>
            </a:r>
          </a:p>
        </p:txBody>
      </p:sp>
      <p:sp>
        <p:nvSpPr>
          <p:cNvPr id="3" name="Content Placeholder 2"/>
          <p:cNvSpPr>
            <a:spLocks noGrp="1"/>
          </p:cNvSpPr>
          <p:nvPr>
            <p:ph idx="1"/>
          </p:nvPr>
        </p:nvSpPr>
        <p:spPr>
          <a:xfrm>
            <a:off x="539552" y="2268057"/>
            <a:ext cx="8229600" cy="4525963"/>
          </a:xfrm>
        </p:spPr>
        <p:txBody>
          <a:bodyPr>
            <a:normAutofit lnSpcReduction="10000"/>
          </a:bodyPr>
          <a:lstStyle/>
          <a:p>
            <a:pPr lvl="1"/>
            <a:r>
              <a:rPr lang="en-GB" dirty="0" smtClean="0"/>
              <a:t>Mathematician Stanislaw </a:t>
            </a:r>
            <a:r>
              <a:rPr lang="en-GB" dirty="0" err="1" smtClean="0"/>
              <a:t>Ulam</a:t>
            </a:r>
            <a:r>
              <a:rPr lang="en-GB" dirty="0" smtClean="0"/>
              <a:t> challenged Nobel Economist Paul Samuelson to ‘name me one proposition in all of the social sciences which is both true and non-trivial.’ </a:t>
            </a:r>
          </a:p>
          <a:p>
            <a:pPr lvl="1"/>
            <a:r>
              <a:rPr lang="en-GB" dirty="0" smtClean="0"/>
              <a:t>Samuelson came up with an answer: </a:t>
            </a:r>
            <a:r>
              <a:rPr lang="en-GB" b="1" dirty="0" smtClean="0"/>
              <a:t>comparative advantage</a:t>
            </a:r>
            <a:endParaRPr lang="en-GB" dirty="0" smtClean="0"/>
          </a:p>
          <a:p>
            <a:pPr lvl="1"/>
            <a:r>
              <a:rPr lang="en-GB" dirty="0" smtClean="0"/>
              <a:t>‘that it is not trivial is attested by the thousands of important and intelligent men who have never been able to grasp the doctrine for themselves or to believe it after it was explained to them.’</a:t>
            </a:r>
            <a:endParaRPr lang="en-GB" dirty="0"/>
          </a:p>
        </p:txBody>
      </p:sp>
      <p:pic>
        <p:nvPicPr>
          <p:cNvPr id="2050" name="Picture 2" descr="http://www.nobelprize.org/nobel_prizes/economic-sciences/laureates/1970/samuel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239168"/>
            <a:ext cx="1368152" cy="191710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pbs.org/wgbh/amex/bomb/peopleevents/images/pandeAMEX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83332"/>
            <a:ext cx="1428750" cy="1628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1440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Ricardian</a:t>
            </a:r>
            <a:r>
              <a:rPr lang="en-GB" dirty="0" smtClean="0"/>
              <a:t> model</a:t>
            </a:r>
            <a:endParaRPr lang="en-GB" dirty="0"/>
          </a:p>
        </p:txBody>
      </p:sp>
      <p:sp>
        <p:nvSpPr>
          <p:cNvPr id="3" name="Content Placeholder 2"/>
          <p:cNvSpPr>
            <a:spLocks noGrp="1"/>
          </p:cNvSpPr>
          <p:nvPr>
            <p:ph idx="1"/>
          </p:nvPr>
        </p:nvSpPr>
        <p:spPr>
          <a:xfrm>
            <a:off x="494507" y="1180100"/>
            <a:ext cx="8229600" cy="4525963"/>
          </a:xfrm>
        </p:spPr>
        <p:txBody>
          <a:bodyPr/>
          <a:lstStyle/>
          <a:p>
            <a:pPr marL="0" indent="0" algn="ctr">
              <a:buNone/>
            </a:pPr>
            <a:r>
              <a:rPr lang="en-GB" dirty="0" smtClean="0"/>
              <a:t>Production possibility frontier</a:t>
            </a:r>
          </a:p>
          <a:p>
            <a:endParaRPr lang="en-GB" dirty="0" smtClean="0"/>
          </a:p>
          <a:p>
            <a:endParaRPr lang="en-GB" dirty="0"/>
          </a:p>
        </p:txBody>
      </p:sp>
      <p:grpSp>
        <p:nvGrpSpPr>
          <p:cNvPr id="17" name="Group 28"/>
          <p:cNvGrpSpPr>
            <a:grpSpLocks/>
          </p:cNvGrpSpPr>
          <p:nvPr/>
        </p:nvGrpSpPr>
        <p:grpSpPr bwMode="auto">
          <a:xfrm>
            <a:off x="1633538" y="1988840"/>
            <a:ext cx="6623050" cy="4621213"/>
            <a:chOff x="1029" y="1104"/>
            <a:chExt cx="4172" cy="2911"/>
          </a:xfrm>
        </p:grpSpPr>
        <p:sp>
          <p:nvSpPr>
            <p:cNvPr id="18" name="Rectangle 6"/>
            <p:cNvSpPr>
              <a:spLocks noChangeArrowheads="1"/>
            </p:cNvSpPr>
            <p:nvPr/>
          </p:nvSpPr>
          <p:spPr bwMode="auto">
            <a:xfrm>
              <a:off x="1029" y="1104"/>
              <a:ext cx="1231"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smtClean="0">
                  <a:solidFill>
                    <a:schemeClr val="tx2"/>
                  </a:solidFill>
                  <a:latin typeface="Arial" charset="0"/>
                </a:rPr>
                <a:t>UK wine </a:t>
              </a:r>
              <a:endParaRPr lang="en-US" altLang="en-US" sz="1800" b="1" dirty="0">
                <a:solidFill>
                  <a:schemeClr val="tx2"/>
                </a:solidFill>
                <a:latin typeface="Arial" charset="0"/>
              </a:endParaRPr>
            </a:p>
            <a:p>
              <a:pPr>
                <a:spcBef>
                  <a:spcPct val="0"/>
                </a:spcBef>
                <a:buClrTx/>
                <a:buSzTx/>
                <a:buFontTx/>
                <a:buNone/>
              </a:pPr>
              <a:r>
                <a:rPr lang="en-US" altLang="en-US" sz="1800" b="1" dirty="0">
                  <a:solidFill>
                    <a:schemeClr val="tx2"/>
                  </a:solidFill>
                  <a:latin typeface="Arial" charset="0"/>
                </a:rPr>
                <a:t>production, </a:t>
              </a:r>
              <a:r>
                <a:rPr lang="en-US" altLang="en-US" sz="1800" b="1" i="1" dirty="0">
                  <a:solidFill>
                    <a:schemeClr val="tx2"/>
                  </a:solidFill>
                  <a:latin typeface="Arial" charset="0"/>
                </a:rPr>
                <a:t>Q</a:t>
              </a:r>
              <a:r>
                <a:rPr lang="en-US" altLang="en-US" sz="1800" b="1" i="1" baseline="-25000" dirty="0">
                  <a:solidFill>
                    <a:schemeClr val="tx2"/>
                  </a:solidFill>
                  <a:latin typeface="Arial" charset="0"/>
                </a:rPr>
                <a:t>W</a:t>
              </a:r>
              <a:r>
                <a:rPr lang="en-US" altLang="en-US" sz="1800" b="1" dirty="0">
                  <a:solidFill>
                    <a:schemeClr val="tx2"/>
                  </a:solidFill>
                  <a:latin typeface="Arial" charset="0"/>
                </a:rPr>
                <a:t>, </a:t>
              </a:r>
            </a:p>
            <a:p>
              <a:pPr>
                <a:spcBef>
                  <a:spcPct val="0"/>
                </a:spcBef>
                <a:buClrTx/>
                <a:buSzTx/>
                <a:buFontTx/>
                <a:buNone/>
              </a:pPr>
              <a:r>
                <a:rPr lang="en-US" altLang="en-US" sz="1800" b="1" dirty="0">
                  <a:solidFill>
                    <a:schemeClr val="tx2"/>
                  </a:solidFill>
                  <a:latin typeface="Arial" charset="0"/>
                </a:rPr>
                <a:t>in </a:t>
              </a:r>
              <a:r>
                <a:rPr lang="en-US" altLang="en-US" sz="1800" b="1" dirty="0" smtClean="0">
                  <a:solidFill>
                    <a:schemeClr val="tx2"/>
                  </a:solidFill>
                  <a:latin typeface="Arial" charset="0"/>
                </a:rPr>
                <a:t>bottles</a:t>
              </a:r>
              <a:endParaRPr lang="en-US" altLang="en-US" sz="1800" b="1" baseline="-25000" dirty="0">
                <a:solidFill>
                  <a:schemeClr val="tx2"/>
                </a:solidFill>
                <a:latin typeface="Arial" charset="0"/>
              </a:endParaRPr>
            </a:p>
          </p:txBody>
        </p:sp>
        <p:grpSp>
          <p:nvGrpSpPr>
            <p:cNvPr id="19" name="Group 20"/>
            <p:cNvGrpSpPr>
              <a:grpSpLocks/>
            </p:cNvGrpSpPr>
            <p:nvPr/>
          </p:nvGrpSpPr>
          <p:grpSpPr bwMode="auto">
            <a:xfrm>
              <a:off x="1488" y="1640"/>
              <a:ext cx="3713" cy="2375"/>
              <a:chOff x="1471" y="1640"/>
              <a:chExt cx="3713" cy="2375"/>
            </a:xfrm>
          </p:grpSpPr>
          <p:sp>
            <p:nvSpPr>
              <p:cNvPr id="20" name="Line 7"/>
              <p:cNvSpPr>
                <a:spLocks noChangeShapeType="1"/>
              </p:cNvSpPr>
              <p:nvPr/>
            </p:nvSpPr>
            <p:spPr bwMode="auto">
              <a:xfrm>
                <a:off x="1471" y="1640"/>
                <a:ext cx="0" cy="1968"/>
              </a:xfrm>
              <a:prstGeom prst="line">
                <a:avLst/>
              </a:prstGeom>
              <a:noFill/>
              <a:ln w="3810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 name="Line 8"/>
              <p:cNvSpPr>
                <a:spLocks noChangeShapeType="1"/>
              </p:cNvSpPr>
              <p:nvPr/>
            </p:nvSpPr>
            <p:spPr bwMode="auto">
              <a:xfrm>
                <a:off x="1471" y="3608"/>
                <a:ext cx="2831" cy="0"/>
              </a:xfrm>
              <a:prstGeom prst="line">
                <a:avLst/>
              </a:prstGeom>
              <a:noFill/>
              <a:ln w="38100">
                <a:solidFill>
                  <a:schemeClr val="tx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 name="Rectangle 9"/>
              <p:cNvSpPr>
                <a:spLocks noChangeArrowheads="1"/>
              </p:cNvSpPr>
              <p:nvPr/>
            </p:nvSpPr>
            <p:spPr bwMode="auto">
              <a:xfrm>
                <a:off x="3374" y="3608"/>
                <a:ext cx="1810"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smtClean="0">
                    <a:solidFill>
                      <a:schemeClr val="tx2"/>
                    </a:solidFill>
                    <a:latin typeface="Arial" charset="0"/>
                  </a:rPr>
                  <a:t>UK sweater</a:t>
                </a:r>
                <a:endParaRPr lang="en-US" altLang="en-US" sz="1800" b="1" dirty="0">
                  <a:solidFill>
                    <a:schemeClr val="tx2"/>
                  </a:solidFill>
                  <a:latin typeface="Arial" charset="0"/>
                </a:endParaRPr>
              </a:p>
              <a:p>
                <a:pPr>
                  <a:spcBef>
                    <a:spcPct val="0"/>
                  </a:spcBef>
                  <a:buClrTx/>
                  <a:buSzTx/>
                  <a:buFontTx/>
                  <a:buNone/>
                </a:pPr>
                <a:r>
                  <a:rPr lang="en-US" altLang="en-US" sz="1800" b="1" dirty="0">
                    <a:solidFill>
                      <a:schemeClr val="tx2"/>
                    </a:solidFill>
                    <a:latin typeface="Arial" charset="0"/>
                  </a:rPr>
                  <a:t>production, </a:t>
                </a:r>
                <a:r>
                  <a:rPr lang="en-US" altLang="en-US" sz="1800" b="1" i="1" dirty="0" smtClean="0">
                    <a:solidFill>
                      <a:schemeClr val="tx2"/>
                    </a:solidFill>
                    <a:latin typeface="Arial" charset="0"/>
                  </a:rPr>
                  <a:t>Q</a:t>
                </a:r>
                <a:r>
                  <a:rPr lang="en-US" altLang="en-US" sz="1800" b="1" i="1" baseline="-25000" dirty="0" smtClean="0">
                    <a:solidFill>
                      <a:schemeClr val="tx2"/>
                    </a:solidFill>
                    <a:latin typeface="Arial" charset="0"/>
                  </a:rPr>
                  <a:t>C</a:t>
                </a:r>
                <a:endParaRPr lang="en-US" altLang="en-US" sz="1800" b="1" dirty="0">
                  <a:solidFill>
                    <a:schemeClr val="tx2"/>
                  </a:solidFill>
                  <a:latin typeface="Arial" charset="0"/>
                </a:endParaRPr>
              </a:p>
            </p:txBody>
          </p:sp>
        </p:grpSp>
      </p:grpSp>
      <p:sp>
        <p:nvSpPr>
          <p:cNvPr id="5" name="Flowchart: Connector 4"/>
          <p:cNvSpPr/>
          <p:nvPr/>
        </p:nvSpPr>
        <p:spPr>
          <a:xfrm>
            <a:off x="2282823" y="4293096"/>
            <a:ext cx="163910"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11560" y="4231027"/>
            <a:ext cx="1404156" cy="369332"/>
          </a:xfrm>
          <a:prstGeom prst="rect">
            <a:avLst/>
          </a:prstGeom>
          <a:noFill/>
        </p:spPr>
        <p:txBody>
          <a:bodyPr wrap="square" rtlCol="0">
            <a:spAutoFit/>
          </a:bodyPr>
          <a:lstStyle/>
          <a:p>
            <a:r>
              <a:rPr lang="en-GB" dirty="0" smtClean="0"/>
              <a:t>L/</a:t>
            </a:r>
            <a:r>
              <a:rPr lang="en-US" altLang="en-US" i="1" dirty="0" err="1" smtClean="0"/>
              <a:t>a</a:t>
            </a:r>
            <a:r>
              <a:rPr lang="en-US" altLang="en-US" i="1" baseline="-25000" dirty="0" err="1" smtClean="0"/>
              <a:t>W</a:t>
            </a:r>
            <a:r>
              <a:rPr lang="en-US" i="1" dirty="0" smtClean="0"/>
              <a:t>=200</a:t>
            </a:r>
            <a:endParaRPr lang="en-GB" dirty="0"/>
          </a:p>
        </p:txBody>
      </p:sp>
      <p:sp>
        <p:nvSpPr>
          <p:cNvPr id="14" name="Flowchart: Connector 13"/>
          <p:cNvSpPr/>
          <p:nvPr/>
        </p:nvSpPr>
        <p:spPr>
          <a:xfrm>
            <a:off x="5148064" y="5855928"/>
            <a:ext cx="163910" cy="21602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4293147" y="6234817"/>
            <a:ext cx="1090067" cy="369332"/>
          </a:xfrm>
          <a:prstGeom prst="rect">
            <a:avLst/>
          </a:prstGeom>
          <a:noFill/>
        </p:spPr>
        <p:txBody>
          <a:bodyPr wrap="square" rtlCol="0">
            <a:spAutoFit/>
          </a:bodyPr>
          <a:lstStyle/>
          <a:p>
            <a:r>
              <a:rPr lang="en-GB" dirty="0" smtClean="0"/>
              <a:t>L/</a:t>
            </a:r>
            <a:r>
              <a:rPr lang="en-US" altLang="en-US" i="1" dirty="0" smtClean="0"/>
              <a:t>a</a:t>
            </a:r>
            <a:r>
              <a:rPr lang="en-US" altLang="en-US" i="1" baseline="-25000" dirty="0" smtClean="0"/>
              <a:t>c</a:t>
            </a:r>
            <a:r>
              <a:rPr lang="en-US" i="1" dirty="0" smtClean="0"/>
              <a:t>=300</a:t>
            </a:r>
            <a:endParaRPr lang="en-GB" dirty="0"/>
          </a:p>
        </p:txBody>
      </p:sp>
      <p:sp>
        <p:nvSpPr>
          <p:cNvPr id="16" name="Line 15"/>
          <p:cNvSpPr>
            <a:spLocks noChangeShapeType="1"/>
          </p:cNvSpPr>
          <p:nvPr/>
        </p:nvSpPr>
        <p:spPr bwMode="auto">
          <a:xfrm>
            <a:off x="2376488" y="4398665"/>
            <a:ext cx="2800350" cy="1565275"/>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cxnSp>
        <p:nvCxnSpPr>
          <p:cNvPr id="23" name="Straight Arrow Connector 22"/>
          <p:cNvCxnSpPr/>
          <p:nvPr/>
        </p:nvCxnSpPr>
        <p:spPr>
          <a:xfrm flipH="1">
            <a:off x="3663330" y="4600359"/>
            <a:ext cx="945977" cy="19679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4" name="TextBox 23"/>
          <p:cNvSpPr txBox="1"/>
          <p:nvPr/>
        </p:nvSpPr>
        <p:spPr>
          <a:xfrm>
            <a:off x="4838180" y="3430235"/>
            <a:ext cx="2808312" cy="2308324"/>
          </a:xfrm>
          <a:prstGeom prst="rect">
            <a:avLst/>
          </a:prstGeom>
          <a:noFill/>
        </p:spPr>
        <p:txBody>
          <a:bodyPr wrap="square" rtlCol="0">
            <a:spAutoFit/>
          </a:bodyPr>
          <a:lstStyle/>
          <a:p>
            <a:r>
              <a:rPr lang="en-GB" dirty="0" smtClean="0"/>
              <a:t>The Production Possibility Frontier’s </a:t>
            </a:r>
            <a:r>
              <a:rPr lang="en-GB" b="1" dirty="0" smtClean="0"/>
              <a:t>slope </a:t>
            </a:r>
            <a:r>
              <a:rPr lang="en-GB" dirty="0" smtClean="0"/>
              <a:t>is the </a:t>
            </a:r>
            <a:r>
              <a:rPr lang="en-GB" b="1" dirty="0" smtClean="0"/>
              <a:t>opportunity cost </a:t>
            </a:r>
            <a:r>
              <a:rPr lang="en-GB" dirty="0" smtClean="0"/>
              <a:t>of sweaters in terms of wine</a:t>
            </a:r>
          </a:p>
          <a:p>
            <a:endParaRPr lang="en-GB" dirty="0"/>
          </a:p>
          <a:p>
            <a:r>
              <a:rPr lang="en-GB" dirty="0" smtClean="0"/>
              <a:t>To produce 3 sweaters, the UK needs to give up 2 bottles of wine </a:t>
            </a:r>
            <a:endParaRPr lang="en-GB" dirty="0"/>
          </a:p>
        </p:txBody>
      </p:sp>
      <p:sp>
        <p:nvSpPr>
          <p:cNvPr id="26" name="TextBox 25"/>
          <p:cNvSpPr txBox="1"/>
          <p:nvPr/>
        </p:nvSpPr>
        <p:spPr>
          <a:xfrm>
            <a:off x="4823846" y="2868781"/>
            <a:ext cx="2808312" cy="369332"/>
          </a:xfrm>
          <a:prstGeom prst="rect">
            <a:avLst/>
          </a:prstGeom>
          <a:noFill/>
        </p:spPr>
        <p:txBody>
          <a:bodyPr wrap="square" rtlCol="0">
            <a:spAutoFit/>
          </a:bodyPr>
          <a:lstStyle/>
          <a:p>
            <a:r>
              <a:rPr lang="en-GB" b="1" dirty="0" smtClean="0"/>
              <a:t>The slope is </a:t>
            </a:r>
            <a:r>
              <a:rPr lang="en-US" altLang="en-US" b="1" i="1" dirty="0" smtClean="0"/>
              <a:t>a</a:t>
            </a:r>
            <a:r>
              <a:rPr lang="en-US" altLang="en-US" b="1" i="1" baseline="-25000" dirty="0" smtClean="0"/>
              <a:t>c</a:t>
            </a:r>
            <a:r>
              <a:rPr lang="en-GB" b="1" dirty="0" smtClean="0"/>
              <a:t>/</a:t>
            </a:r>
            <a:r>
              <a:rPr lang="en-US" altLang="en-US" b="1" i="1" dirty="0" err="1" smtClean="0"/>
              <a:t>a</a:t>
            </a:r>
            <a:r>
              <a:rPr lang="en-US" altLang="en-US" b="1" i="1" baseline="-25000" dirty="0" err="1" smtClean="0"/>
              <a:t>W</a:t>
            </a:r>
            <a:r>
              <a:rPr lang="en-GB" b="1" dirty="0" smtClean="0"/>
              <a:t> or 2/3 </a:t>
            </a:r>
            <a:endParaRPr lang="en-GB" b="1" dirty="0"/>
          </a:p>
        </p:txBody>
      </p:sp>
      <p:sp>
        <p:nvSpPr>
          <p:cNvPr id="25" name="TextBox 24"/>
          <p:cNvSpPr txBox="1"/>
          <p:nvPr/>
        </p:nvSpPr>
        <p:spPr>
          <a:xfrm>
            <a:off x="4823846" y="1844824"/>
            <a:ext cx="2808312" cy="923330"/>
          </a:xfrm>
          <a:prstGeom prst="rect">
            <a:avLst/>
          </a:prstGeom>
          <a:noFill/>
        </p:spPr>
        <p:txBody>
          <a:bodyPr wrap="square" rtlCol="0">
            <a:spAutoFit/>
          </a:bodyPr>
          <a:lstStyle/>
          <a:p>
            <a:r>
              <a:rPr lang="en-GB" b="1" dirty="0" smtClean="0">
                <a:solidFill>
                  <a:srgbClr val="FF0000"/>
                </a:solidFill>
              </a:rPr>
              <a:t>The opportunity cost is the ratio of the unit labour requirements</a:t>
            </a:r>
            <a:endParaRPr lang="en-GB" b="1" dirty="0">
              <a:solidFill>
                <a:srgbClr val="FF0000"/>
              </a:solidFill>
            </a:endParaRPr>
          </a:p>
        </p:txBody>
      </p:sp>
    </p:spTree>
    <p:extLst>
      <p:ext uri="{BB962C8B-B14F-4D97-AF65-F5344CB8AC3E}">
        <p14:creationId xmlns:p14="http://schemas.microsoft.com/office/powerpoint/2010/main" val="315934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Ricardian</a:t>
            </a:r>
            <a:r>
              <a:rPr lang="en-GB" dirty="0" smtClean="0"/>
              <a:t> model</a:t>
            </a:r>
            <a:endParaRPr lang="en-GB" dirty="0"/>
          </a:p>
        </p:txBody>
      </p:sp>
      <p:sp>
        <p:nvSpPr>
          <p:cNvPr id="3" name="Content Placeholder 2"/>
          <p:cNvSpPr>
            <a:spLocks noGrp="1"/>
          </p:cNvSpPr>
          <p:nvPr>
            <p:ph idx="1"/>
          </p:nvPr>
        </p:nvSpPr>
        <p:spPr>
          <a:xfrm>
            <a:off x="494507" y="1180100"/>
            <a:ext cx="8229600" cy="4525963"/>
          </a:xfrm>
        </p:spPr>
        <p:txBody>
          <a:bodyPr/>
          <a:lstStyle/>
          <a:p>
            <a:pPr marL="0" indent="0" algn="ctr">
              <a:buNone/>
            </a:pPr>
            <a:r>
              <a:rPr lang="en-GB" dirty="0" smtClean="0"/>
              <a:t>Production possibility frontier</a:t>
            </a:r>
          </a:p>
          <a:p>
            <a:endParaRPr lang="en-GB" dirty="0" smtClean="0"/>
          </a:p>
          <a:p>
            <a:endParaRPr lang="en-GB" dirty="0"/>
          </a:p>
        </p:txBody>
      </p:sp>
      <p:grpSp>
        <p:nvGrpSpPr>
          <p:cNvPr id="17" name="Group 28"/>
          <p:cNvGrpSpPr>
            <a:grpSpLocks/>
          </p:cNvGrpSpPr>
          <p:nvPr/>
        </p:nvGrpSpPr>
        <p:grpSpPr bwMode="auto">
          <a:xfrm>
            <a:off x="1633538" y="1988840"/>
            <a:ext cx="6623050" cy="4621213"/>
            <a:chOff x="1029" y="1104"/>
            <a:chExt cx="4172" cy="2911"/>
          </a:xfrm>
        </p:grpSpPr>
        <p:sp>
          <p:nvSpPr>
            <p:cNvPr id="18" name="Rectangle 6"/>
            <p:cNvSpPr>
              <a:spLocks noChangeArrowheads="1"/>
            </p:cNvSpPr>
            <p:nvPr/>
          </p:nvSpPr>
          <p:spPr bwMode="auto">
            <a:xfrm>
              <a:off x="1029" y="1104"/>
              <a:ext cx="1231"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smtClean="0">
                  <a:solidFill>
                    <a:schemeClr val="tx2"/>
                  </a:solidFill>
                  <a:latin typeface="Arial" charset="0"/>
                </a:rPr>
                <a:t>UK wine </a:t>
              </a:r>
              <a:endParaRPr lang="en-US" altLang="en-US" sz="1800" b="1" dirty="0">
                <a:solidFill>
                  <a:schemeClr val="tx2"/>
                </a:solidFill>
                <a:latin typeface="Arial" charset="0"/>
              </a:endParaRPr>
            </a:p>
            <a:p>
              <a:pPr>
                <a:spcBef>
                  <a:spcPct val="0"/>
                </a:spcBef>
                <a:buClrTx/>
                <a:buSzTx/>
                <a:buFontTx/>
                <a:buNone/>
              </a:pPr>
              <a:r>
                <a:rPr lang="en-US" altLang="en-US" sz="1800" b="1" dirty="0">
                  <a:solidFill>
                    <a:schemeClr val="tx2"/>
                  </a:solidFill>
                  <a:latin typeface="Arial" charset="0"/>
                </a:rPr>
                <a:t>production, </a:t>
              </a:r>
              <a:r>
                <a:rPr lang="en-US" altLang="en-US" sz="1800" b="1" i="1" dirty="0">
                  <a:solidFill>
                    <a:schemeClr val="tx2"/>
                  </a:solidFill>
                  <a:latin typeface="Arial" charset="0"/>
                </a:rPr>
                <a:t>Q</a:t>
              </a:r>
              <a:r>
                <a:rPr lang="en-US" altLang="en-US" sz="1800" b="1" i="1" baseline="-25000" dirty="0">
                  <a:solidFill>
                    <a:schemeClr val="tx2"/>
                  </a:solidFill>
                  <a:latin typeface="Arial" charset="0"/>
                </a:rPr>
                <a:t>W</a:t>
              </a:r>
              <a:r>
                <a:rPr lang="en-US" altLang="en-US" sz="1800" b="1" dirty="0">
                  <a:solidFill>
                    <a:schemeClr val="tx2"/>
                  </a:solidFill>
                  <a:latin typeface="Arial" charset="0"/>
                </a:rPr>
                <a:t>, </a:t>
              </a:r>
            </a:p>
            <a:p>
              <a:pPr>
                <a:spcBef>
                  <a:spcPct val="0"/>
                </a:spcBef>
                <a:buClrTx/>
                <a:buSzTx/>
                <a:buFontTx/>
                <a:buNone/>
              </a:pPr>
              <a:r>
                <a:rPr lang="en-US" altLang="en-US" sz="1800" b="1" dirty="0">
                  <a:solidFill>
                    <a:schemeClr val="tx2"/>
                  </a:solidFill>
                  <a:latin typeface="Arial" charset="0"/>
                </a:rPr>
                <a:t>in </a:t>
              </a:r>
              <a:r>
                <a:rPr lang="en-US" altLang="en-US" sz="1800" b="1" dirty="0" smtClean="0">
                  <a:solidFill>
                    <a:schemeClr val="tx2"/>
                  </a:solidFill>
                  <a:latin typeface="Arial" charset="0"/>
                </a:rPr>
                <a:t>bottles</a:t>
              </a:r>
              <a:endParaRPr lang="en-US" altLang="en-US" sz="1800" b="1" baseline="-25000" dirty="0">
                <a:solidFill>
                  <a:schemeClr val="tx2"/>
                </a:solidFill>
                <a:latin typeface="Arial" charset="0"/>
              </a:endParaRPr>
            </a:p>
          </p:txBody>
        </p:sp>
        <p:grpSp>
          <p:nvGrpSpPr>
            <p:cNvPr id="19" name="Group 20"/>
            <p:cNvGrpSpPr>
              <a:grpSpLocks/>
            </p:cNvGrpSpPr>
            <p:nvPr/>
          </p:nvGrpSpPr>
          <p:grpSpPr bwMode="auto">
            <a:xfrm>
              <a:off x="1488" y="1640"/>
              <a:ext cx="3713" cy="2375"/>
              <a:chOff x="1471" y="1640"/>
              <a:chExt cx="3713" cy="2375"/>
            </a:xfrm>
          </p:grpSpPr>
          <p:sp>
            <p:nvSpPr>
              <p:cNvPr id="20" name="Line 7"/>
              <p:cNvSpPr>
                <a:spLocks noChangeShapeType="1"/>
              </p:cNvSpPr>
              <p:nvPr/>
            </p:nvSpPr>
            <p:spPr bwMode="auto">
              <a:xfrm>
                <a:off x="1471" y="1640"/>
                <a:ext cx="0" cy="1968"/>
              </a:xfrm>
              <a:prstGeom prst="line">
                <a:avLst/>
              </a:prstGeom>
              <a:noFill/>
              <a:ln w="3810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 name="Line 8"/>
              <p:cNvSpPr>
                <a:spLocks noChangeShapeType="1"/>
              </p:cNvSpPr>
              <p:nvPr/>
            </p:nvSpPr>
            <p:spPr bwMode="auto">
              <a:xfrm>
                <a:off x="1471" y="3608"/>
                <a:ext cx="2831" cy="0"/>
              </a:xfrm>
              <a:prstGeom prst="line">
                <a:avLst/>
              </a:prstGeom>
              <a:noFill/>
              <a:ln w="38100">
                <a:solidFill>
                  <a:schemeClr val="tx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 name="Rectangle 9"/>
              <p:cNvSpPr>
                <a:spLocks noChangeArrowheads="1"/>
              </p:cNvSpPr>
              <p:nvPr/>
            </p:nvSpPr>
            <p:spPr bwMode="auto">
              <a:xfrm>
                <a:off x="3374" y="3608"/>
                <a:ext cx="1810"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smtClean="0">
                    <a:solidFill>
                      <a:schemeClr val="tx2"/>
                    </a:solidFill>
                    <a:latin typeface="Arial" charset="0"/>
                  </a:rPr>
                  <a:t>UK sweater</a:t>
                </a:r>
                <a:endParaRPr lang="en-US" altLang="en-US" sz="1800" b="1" dirty="0">
                  <a:solidFill>
                    <a:schemeClr val="tx2"/>
                  </a:solidFill>
                  <a:latin typeface="Arial" charset="0"/>
                </a:endParaRPr>
              </a:p>
              <a:p>
                <a:pPr>
                  <a:spcBef>
                    <a:spcPct val="0"/>
                  </a:spcBef>
                  <a:buClrTx/>
                  <a:buSzTx/>
                  <a:buFontTx/>
                  <a:buNone/>
                </a:pPr>
                <a:r>
                  <a:rPr lang="en-US" altLang="en-US" sz="1800" b="1" dirty="0">
                    <a:solidFill>
                      <a:schemeClr val="tx2"/>
                    </a:solidFill>
                    <a:latin typeface="Arial" charset="0"/>
                  </a:rPr>
                  <a:t>production, </a:t>
                </a:r>
                <a:r>
                  <a:rPr lang="en-US" altLang="en-US" sz="1800" b="1" i="1" dirty="0" smtClean="0">
                    <a:solidFill>
                      <a:schemeClr val="tx2"/>
                    </a:solidFill>
                    <a:latin typeface="Arial" charset="0"/>
                  </a:rPr>
                  <a:t>Q</a:t>
                </a:r>
                <a:r>
                  <a:rPr lang="en-US" altLang="en-US" sz="1800" b="1" i="1" baseline="-25000" dirty="0" smtClean="0">
                    <a:solidFill>
                      <a:schemeClr val="tx2"/>
                    </a:solidFill>
                    <a:latin typeface="Arial" charset="0"/>
                  </a:rPr>
                  <a:t>C</a:t>
                </a:r>
                <a:endParaRPr lang="en-US" altLang="en-US" sz="1800" b="1" dirty="0">
                  <a:solidFill>
                    <a:schemeClr val="tx2"/>
                  </a:solidFill>
                  <a:latin typeface="Arial" charset="0"/>
                </a:endParaRPr>
              </a:p>
            </p:txBody>
          </p:sp>
        </p:grpSp>
      </p:grpSp>
      <p:sp>
        <p:nvSpPr>
          <p:cNvPr id="5" name="Flowchart: Connector 4"/>
          <p:cNvSpPr/>
          <p:nvPr/>
        </p:nvSpPr>
        <p:spPr>
          <a:xfrm>
            <a:off x="2282823" y="4293096"/>
            <a:ext cx="163910"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11560" y="4231027"/>
            <a:ext cx="1404156" cy="369332"/>
          </a:xfrm>
          <a:prstGeom prst="rect">
            <a:avLst/>
          </a:prstGeom>
          <a:noFill/>
        </p:spPr>
        <p:txBody>
          <a:bodyPr wrap="square" rtlCol="0">
            <a:spAutoFit/>
          </a:bodyPr>
          <a:lstStyle/>
          <a:p>
            <a:r>
              <a:rPr lang="en-GB" dirty="0" smtClean="0"/>
              <a:t>L/</a:t>
            </a:r>
            <a:r>
              <a:rPr lang="en-US" altLang="en-US" i="1" dirty="0" err="1" smtClean="0"/>
              <a:t>a</a:t>
            </a:r>
            <a:r>
              <a:rPr lang="en-US" altLang="en-US" i="1" baseline="-25000" dirty="0" err="1" smtClean="0"/>
              <a:t>W</a:t>
            </a:r>
            <a:r>
              <a:rPr lang="en-US" i="1" dirty="0" smtClean="0"/>
              <a:t>=200</a:t>
            </a:r>
            <a:endParaRPr lang="en-GB" dirty="0"/>
          </a:p>
        </p:txBody>
      </p:sp>
      <p:sp>
        <p:nvSpPr>
          <p:cNvPr id="14" name="Flowchart: Connector 13"/>
          <p:cNvSpPr/>
          <p:nvPr/>
        </p:nvSpPr>
        <p:spPr>
          <a:xfrm>
            <a:off x="5148064" y="5855928"/>
            <a:ext cx="163910" cy="21602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4293147" y="6234817"/>
            <a:ext cx="1090067" cy="369332"/>
          </a:xfrm>
          <a:prstGeom prst="rect">
            <a:avLst/>
          </a:prstGeom>
          <a:noFill/>
        </p:spPr>
        <p:txBody>
          <a:bodyPr wrap="square" rtlCol="0">
            <a:spAutoFit/>
          </a:bodyPr>
          <a:lstStyle/>
          <a:p>
            <a:r>
              <a:rPr lang="en-GB" dirty="0" smtClean="0"/>
              <a:t>L/</a:t>
            </a:r>
            <a:r>
              <a:rPr lang="en-US" altLang="en-US" i="1" dirty="0" smtClean="0"/>
              <a:t>a</a:t>
            </a:r>
            <a:r>
              <a:rPr lang="en-US" altLang="en-US" i="1" baseline="-25000" dirty="0" smtClean="0"/>
              <a:t>c</a:t>
            </a:r>
            <a:r>
              <a:rPr lang="en-US" i="1" dirty="0" smtClean="0"/>
              <a:t>=300</a:t>
            </a:r>
            <a:endParaRPr lang="en-GB" dirty="0"/>
          </a:p>
        </p:txBody>
      </p:sp>
      <p:sp>
        <p:nvSpPr>
          <p:cNvPr id="16" name="Line 15"/>
          <p:cNvSpPr>
            <a:spLocks noChangeShapeType="1"/>
          </p:cNvSpPr>
          <p:nvPr/>
        </p:nvSpPr>
        <p:spPr bwMode="auto">
          <a:xfrm>
            <a:off x="2376488" y="4398665"/>
            <a:ext cx="2800350" cy="1565275"/>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cxnSp>
        <p:nvCxnSpPr>
          <p:cNvPr id="23" name="Straight Arrow Connector 22"/>
          <p:cNvCxnSpPr/>
          <p:nvPr/>
        </p:nvCxnSpPr>
        <p:spPr>
          <a:xfrm flipH="1">
            <a:off x="3663330" y="4600359"/>
            <a:ext cx="945977" cy="19679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4" name="TextBox 23"/>
          <p:cNvSpPr txBox="1"/>
          <p:nvPr/>
        </p:nvSpPr>
        <p:spPr>
          <a:xfrm>
            <a:off x="4838180" y="3430235"/>
            <a:ext cx="2808312" cy="2308324"/>
          </a:xfrm>
          <a:prstGeom prst="rect">
            <a:avLst/>
          </a:prstGeom>
          <a:noFill/>
        </p:spPr>
        <p:txBody>
          <a:bodyPr wrap="square" rtlCol="0">
            <a:spAutoFit/>
          </a:bodyPr>
          <a:lstStyle/>
          <a:p>
            <a:r>
              <a:rPr lang="en-GB" dirty="0" smtClean="0"/>
              <a:t>The Production Possibility Frontier’s </a:t>
            </a:r>
            <a:r>
              <a:rPr lang="en-GB" b="1" dirty="0" smtClean="0"/>
              <a:t>slope </a:t>
            </a:r>
            <a:r>
              <a:rPr lang="en-GB" dirty="0" smtClean="0"/>
              <a:t>is the </a:t>
            </a:r>
            <a:r>
              <a:rPr lang="en-GB" b="1" dirty="0" smtClean="0"/>
              <a:t>opportunity cost </a:t>
            </a:r>
            <a:r>
              <a:rPr lang="en-GB" dirty="0" smtClean="0"/>
              <a:t>of sweaters in terms of wine</a:t>
            </a:r>
          </a:p>
          <a:p>
            <a:endParaRPr lang="en-GB" dirty="0"/>
          </a:p>
          <a:p>
            <a:r>
              <a:rPr lang="en-GB" dirty="0" smtClean="0"/>
              <a:t>To produce 3 sweaters, the UK needs to give up 2 bottles of wine </a:t>
            </a:r>
            <a:endParaRPr lang="en-GB" dirty="0"/>
          </a:p>
        </p:txBody>
      </p:sp>
      <p:sp>
        <p:nvSpPr>
          <p:cNvPr id="26" name="TextBox 25"/>
          <p:cNvSpPr txBox="1"/>
          <p:nvPr/>
        </p:nvSpPr>
        <p:spPr>
          <a:xfrm>
            <a:off x="4823846" y="2868781"/>
            <a:ext cx="2808312" cy="369332"/>
          </a:xfrm>
          <a:prstGeom prst="rect">
            <a:avLst/>
          </a:prstGeom>
          <a:noFill/>
        </p:spPr>
        <p:txBody>
          <a:bodyPr wrap="square" rtlCol="0">
            <a:spAutoFit/>
          </a:bodyPr>
          <a:lstStyle/>
          <a:p>
            <a:r>
              <a:rPr lang="en-GB" b="1" dirty="0" smtClean="0"/>
              <a:t>The slope is </a:t>
            </a:r>
            <a:r>
              <a:rPr lang="en-US" altLang="en-US" b="1" i="1" dirty="0" smtClean="0"/>
              <a:t>a</a:t>
            </a:r>
            <a:r>
              <a:rPr lang="en-US" altLang="en-US" b="1" i="1" baseline="-25000" dirty="0" smtClean="0"/>
              <a:t>c</a:t>
            </a:r>
            <a:r>
              <a:rPr lang="en-GB" b="1" dirty="0" smtClean="0"/>
              <a:t>/</a:t>
            </a:r>
            <a:r>
              <a:rPr lang="en-US" altLang="en-US" b="1" i="1" dirty="0" err="1" smtClean="0"/>
              <a:t>a</a:t>
            </a:r>
            <a:r>
              <a:rPr lang="en-US" altLang="en-US" b="1" i="1" baseline="-25000" dirty="0" err="1" smtClean="0"/>
              <a:t>W</a:t>
            </a:r>
            <a:r>
              <a:rPr lang="en-GB" b="1" dirty="0" smtClean="0"/>
              <a:t> or 2/3 </a:t>
            </a:r>
            <a:endParaRPr lang="en-GB" b="1" dirty="0"/>
          </a:p>
        </p:txBody>
      </p:sp>
      <p:sp>
        <p:nvSpPr>
          <p:cNvPr id="25" name="TextBox 24"/>
          <p:cNvSpPr txBox="1"/>
          <p:nvPr/>
        </p:nvSpPr>
        <p:spPr>
          <a:xfrm>
            <a:off x="4823846" y="1844824"/>
            <a:ext cx="2808312" cy="923330"/>
          </a:xfrm>
          <a:prstGeom prst="rect">
            <a:avLst/>
          </a:prstGeom>
          <a:noFill/>
        </p:spPr>
        <p:txBody>
          <a:bodyPr wrap="square" rtlCol="0">
            <a:spAutoFit/>
          </a:bodyPr>
          <a:lstStyle/>
          <a:p>
            <a:r>
              <a:rPr lang="en-GB" b="1" dirty="0" smtClean="0">
                <a:solidFill>
                  <a:srgbClr val="FF0000"/>
                </a:solidFill>
              </a:rPr>
              <a:t>The opportunity cost is the ratio of the unit labour requirements</a:t>
            </a:r>
            <a:endParaRPr lang="en-GB" b="1" dirty="0">
              <a:solidFill>
                <a:srgbClr val="FF0000"/>
              </a:solidFill>
            </a:endParaRPr>
          </a:p>
        </p:txBody>
      </p:sp>
      <p:sp>
        <p:nvSpPr>
          <p:cNvPr id="4" name="Oval 3"/>
          <p:cNvSpPr/>
          <p:nvPr/>
        </p:nvSpPr>
        <p:spPr>
          <a:xfrm>
            <a:off x="4427984" y="1589984"/>
            <a:ext cx="3347069" cy="135263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3563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Ricardian</a:t>
            </a:r>
            <a:r>
              <a:rPr lang="en-GB" dirty="0" smtClean="0"/>
              <a:t> model</a:t>
            </a:r>
            <a:endParaRPr lang="en-GB" dirty="0"/>
          </a:p>
        </p:txBody>
      </p:sp>
      <p:sp>
        <p:nvSpPr>
          <p:cNvPr id="3" name="Content Placeholder 2"/>
          <p:cNvSpPr>
            <a:spLocks noGrp="1"/>
          </p:cNvSpPr>
          <p:nvPr>
            <p:ph idx="1"/>
          </p:nvPr>
        </p:nvSpPr>
        <p:spPr>
          <a:xfrm>
            <a:off x="494507" y="1180100"/>
            <a:ext cx="8229600" cy="4525963"/>
          </a:xfrm>
        </p:spPr>
        <p:txBody>
          <a:bodyPr/>
          <a:lstStyle/>
          <a:p>
            <a:pPr marL="0" indent="0" algn="ctr">
              <a:buNone/>
            </a:pPr>
            <a:r>
              <a:rPr lang="en-GB" dirty="0" smtClean="0"/>
              <a:t>Production possibility frontier</a:t>
            </a:r>
          </a:p>
          <a:p>
            <a:endParaRPr lang="en-GB" dirty="0" smtClean="0"/>
          </a:p>
          <a:p>
            <a:endParaRPr lang="en-GB" dirty="0"/>
          </a:p>
        </p:txBody>
      </p:sp>
      <p:grpSp>
        <p:nvGrpSpPr>
          <p:cNvPr id="17" name="Group 28"/>
          <p:cNvGrpSpPr>
            <a:grpSpLocks/>
          </p:cNvGrpSpPr>
          <p:nvPr/>
        </p:nvGrpSpPr>
        <p:grpSpPr bwMode="auto">
          <a:xfrm>
            <a:off x="1633538" y="1988840"/>
            <a:ext cx="6623050" cy="4621213"/>
            <a:chOff x="1029" y="1104"/>
            <a:chExt cx="4172" cy="2911"/>
          </a:xfrm>
        </p:grpSpPr>
        <p:sp>
          <p:nvSpPr>
            <p:cNvPr id="18" name="Rectangle 6"/>
            <p:cNvSpPr>
              <a:spLocks noChangeArrowheads="1"/>
            </p:cNvSpPr>
            <p:nvPr/>
          </p:nvSpPr>
          <p:spPr bwMode="auto">
            <a:xfrm>
              <a:off x="1029" y="1104"/>
              <a:ext cx="1231"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smtClean="0">
                  <a:solidFill>
                    <a:schemeClr val="tx2"/>
                  </a:solidFill>
                  <a:latin typeface="Arial" charset="0"/>
                </a:rPr>
                <a:t>UK wine </a:t>
              </a:r>
              <a:endParaRPr lang="en-US" altLang="en-US" sz="1800" b="1" dirty="0">
                <a:solidFill>
                  <a:schemeClr val="tx2"/>
                </a:solidFill>
                <a:latin typeface="Arial" charset="0"/>
              </a:endParaRPr>
            </a:p>
            <a:p>
              <a:pPr>
                <a:spcBef>
                  <a:spcPct val="0"/>
                </a:spcBef>
                <a:buClrTx/>
                <a:buSzTx/>
                <a:buFontTx/>
                <a:buNone/>
              </a:pPr>
              <a:r>
                <a:rPr lang="en-US" altLang="en-US" sz="1800" b="1" dirty="0">
                  <a:solidFill>
                    <a:schemeClr val="tx2"/>
                  </a:solidFill>
                  <a:latin typeface="Arial" charset="0"/>
                </a:rPr>
                <a:t>production, </a:t>
              </a:r>
              <a:r>
                <a:rPr lang="en-US" altLang="en-US" sz="1800" b="1" i="1" dirty="0">
                  <a:solidFill>
                    <a:schemeClr val="tx2"/>
                  </a:solidFill>
                  <a:latin typeface="Arial" charset="0"/>
                </a:rPr>
                <a:t>Q</a:t>
              </a:r>
              <a:r>
                <a:rPr lang="en-US" altLang="en-US" sz="1800" b="1" i="1" baseline="-25000" dirty="0">
                  <a:solidFill>
                    <a:schemeClr val="tx2"/>
                  </a:solidFill>
                  <a:latin typeface="Arial" charset="0"/>
                </a:rPr>
                <a:t>W</a:t>
              </a:r>
              <a:r>
                <a:rPr lang="en-US" altLang="en-US" sz="1800" b="1" dirty="0">
                  <a:solidFill>
                    <a:schemeClr val="tx2"/>
                  </a:solidFill>
                  <a:latin typeface="Arial" charset="0"/>
                </a:rPr>
                <a:t>, </a:t>
              </a:r>
            </a:p>
            <a:p>
              <a:pPr>
                <a:spcBef>
                  <a:spcPct val="0"/>
                </a:spcBef>
                <a:buClrTx/>
                <a:buSzTx/>
                <a:buFontTx/>
                <a:buNone/>
              </a:pPr>
              <a:r>
                <a:rPr lang="en-US" altLang="en-US" sz="1800" b="1" dirty="0">
                  <a:solidFill>
                    <a:schemeClr val="tx2"/>
                  </a:solidFill>
                  <a:latin typeface="Arial" charset="0"/>
                </a:rPr>
                <a:t>in </a:t>
              </a:r>
              <a:r>
                <a:rPr lang="en-US" altLang="en-US" sz="1800" b="1" dirty="0" smtClean="0">
                  <a:solidFill>
                    <a:schemeClr val="tx2"/>
                  </a:solidFill>
                  <a:latin typeface="Arial" charset="0"/>
                </a:rPr>
                <a:t>bottles</a:t>
              </a:r>
              <a:endParaRPr lang="en-US" altLang="en-US" sz="1800" b="1" baseline="-25000" dirty="0">
                <a:solidFill>
                  <a:schemeClr val="tx2"/>
                </a:solidFill>
                <a:latin typeface="Arial" charset="0"/>
              </a:endParaRPr>
            </a:p>
          </p:txBody>
        </p:sp>
        <p:grpSp>
          <p:nvGrpSpPr>
            <p:cNvPr id="19" name="Group 20"/>
            <p:cNvGrpSpPr>
              <a:grpSpLocks/>
            </p:cNvGrpSpPr>
            <p:nvPr/>
          </p:nvGrpSpPr>
          <p:grpSpPr bwMode="auto">
            <a:xfrm>
              <a:off x="1488" y="1640"/>
              <a:ext cx="3713" cy="2375"/>
              <a:chOff x="1471" y="1640"/>
              <a:chExt cx="3713" cy="2375"/>
            </a:xfrm>
          </p:grpSpPr>
          <p:sp>
            <p:nvSpPr>
              <p:cNvPr id="20" name="Line 7"/>
              <p:cNvSpPr>
                <a:spLocks noChangeShapeType="1"/>
              </p:cNvSpPr>
              <p:nvPr/>
            </p:nvSpPr>
            <p:spPr bwMode="auto">
              <a:xfrm>
                <a:off x="1471" y="1640"/>
                <a:ext cx="0" cy="1968"/>
              </a:xfrm>
              <a:prstGeom prst="line">
                <a:avLst/>
              </a:prstGeom>
              <a:noFill/>
              <a:ln w="3810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 name="Line 8"/>
              <p:cNvSpPr>
                <a:spLocks noChangeShapeType="1"/>
              </p:cNvSpPr>
              <p:nvPr/>
            </p:nvSpPr>
            <p:spPr bwMode="auto">
              <a:xfrm>
                <a:off x="1471" y="3608"/>
                <a:ext cx="2831" cy="0"/>
              </a:xfrm>
              <a:prstGeom prst="line">
                <a:avLst/>
              </a:prstGeom>
              <a:noFill/>
              <a:ln w="38100">
                <a:solidFill>
                  <a:schemeClr val="tx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 name="Rectangle 9"/>
              <p:cNvSpPr>
                <a:spLocks noChangeArrowheads="1"/>
              </p:cNvSpPr>
              <p:nvPr/>
            </p:nvSpPr>
            <p:spPr bwMode="auto">
              <a:xfrm>
                <a:off x="3374" y="3608"/>
                <a:ext cx="1810"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smtClean="0">
                    <a:solidFill>
                      <a:schemeClr val="tx2"/>
                    </a:solidFill>
                    <a:latin typeface="Arial" charset="0"/>
                  </a:rPr>
                  <a:t>UK sweater</a:t>
                </a:r>
                <a:endParaRPr lang="en-US" altLang="en-US" sz="1800" b="1" dirty="0">
                  <a:solidFill>
                    <a:schemeClr val="tx2"/>
                  </a:solidFill>
                  <a:latin typeface="Arial" charset="0"/>
                </a:endParaRPr>
              </a:p>
              <a:p>
                <a:pPr>
                  <a:spcBef>
                    <a:spcPct val="0"/>
                  </a:spcBef>
                  <a:buClrTx/>
                  <a:buSzTx/>
                  <a:buFontTx/>
                  <a:buNone/>
                </a:pPr>
                <a:r>
                  <a:rPr lang="en-US" altLang="en-US" sz="1800" b="1" dirty="0">
                    <a:solidFill>
                      <a:schemeClr val="tx2"/>
                    </a:solidFill>
                    <a:latin typeface="Arial" charset="0"/>
                  </a:rPr>
                  <a:t>production, </a:t>
                </a:r>
                <a:r>
                  <a:rPr lang="en-US" altLang="en-US" sz="1800" b="1" i="1" dirty="0" smtClean="0">
                    <a:solidFill>
                      <a:schemeClr val="tx2"/>
                    </a:solidFill>
                    <a:latin typeface="Arial" charset="0"/>
                  </a:rPr>
                  <a:t>Q</a:t>
                </a:r>
                <a:r>
                  <a:rPr lang="en-US" altLang="en-US" sz="1800" b="1" i="1" baseline="-25000" dirty="0" smtClean="0">
                    <a:solidFill>
                      <a:schemeClr val="tx2"/>
                    </a:solidFill>
                    <a:latin typeface="Arial" charset="0"/>
                  </a:rPr>
                  <a:t>C</a:t>
                </a:r>
                <a:endParaRPr lang="en-US" altLang="en-US" sz="1800" b="1" dirty="0">
                  <a:solidFill>
                    <a:schemeClr val="tx2"/>
                  </a:solidFill>
                  <a:latin typeface="Arial" charset="0"/>
                </a:endParaRPr>
              </a:p>
            </p:txBody>
          </p:sp>
        </p:grpSp>
      </p:grpSp>
      <p:sp>
        <p:nvSpPr>
          <p:cNvPr id="5" name="Flowchart: Connector 4"/>
          <p:cNvSpPr/>
          <p:nvPr/>
        </p:nvSpPr>
        <p:spPr>
          <a:xfrm>
            <a:off x="2282823" y="4293096"/>
            <a:ext cx="163910"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11560" y="4231027"/>
            <a:ext cx="1404156" cy="369332"/>
          </a:xfrm>
          <a:prstGeom prst="rect">
            <a:avLst/>
          </a:prstGeom>
          <a:noFill/>
        </p:spPr>
        <p:txBody>
          <a:bodyPr wrap="square" rtlCol="0">
            <a:spAutoFit/>
          </a:bodyPr>
          <a:lstStyle/>
          <a:p>
            <a:r>
              <a:rPr lang="en-GB" dirty="0" smtClean="0"/>
              <a:t>L/</a:t>
            </a:r>
            <a:r>
              <a:rPr lang="en-US" altLang="en-US" i="1" dirty="0" err="1" smtClean="0"/>
              <a:t>a</a:t>
            </a:r>
            <a:r>
              <a:rPr lang="en-US" altLang="en-US" i="1" baseline="-25000" dirty="0" err="1" smtClean="0"/>
              <a:t>W</a:t>
            </a:r>
            <a:r>
              <a:rPr lang="en-US" i="1" dirty="0" smtClean="0"/>
              <a:t>=200</a:t>
            </a:r>
            <a:endParaRPr lang="en-GB" dirty="0"/>
          </a:p>
        </p:txBody>
      </p:sp>
      <p:sp>
        <p:nvSpPr>
          <p:cNvPr id="14" name="Flowchart: Connector 13"/>
          <p:cNvSpPr/>
          <p:nvPr/>
        </p:nvSpPr>
        <p:spPr>
          <a:xfrm>
            <a:off x="5148064" y="5855928"/>
            <a:ext cx="163910" cy="21602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4293147" y="6234817"/>
            <a:ext cx="1090067" cy="369332"/>
          </a:xfrm>
          <a:prstGeom prst="rect">
            <a:avLst/>
          </a:prstGeom>
          <a:noFill/>
        </p:spPr>
        <p:txBody>
          <a:bodyPr wrap="square" rtlCol="0">
            <a:spAutoFit/>
          </a:bodyPr>
          <a:lstStyle/>
          <a:p>
            <a:r>
              <a:rPr lang="en-GB" dirty="0" smtClean="0"/>
              <a:t>L/</a:t>
            </a:r>
            <a:r>
              <a:rPr lang="en-US" altLang="en-US" i="1" dirty="0" smtClean="0"/>
              <a:t>a</a:t>
            </a:r>
            <a:r>
              <a:rPr lang="en-US" altLang="en-US" i="1" baseline="-25000" dirty="0" smtClean="0"/>
              <a:t>c</a:t>
            </a:r>
            <a:r>
              <a:rPr lang="en-US" i="1" dirty="0" smtClean="0"/>
              <a:t>=300</a:t>
            </a:r>
            <a:endParaRPr lang="en-GB" dirty="0"/>
          </a:p>
        </p:txBody>
      </p:sp>
      <p:sp>
        <p:nvSpPr>
          <p:cNvPr id="16" name="Line 15"/>
          <p:cNvSpPr>
            <a:spLocks noChangeShapeType="1"/>
          </p:cNvSpPr>
          <p:nvPr/>
        </p:nvSpPr>
        <p:spPr bwMode="auto">
          <a:xfrm>
            <a:off x="2376488" y="4398665"/>
            <a:ext cx="2800350" cy="1565275"/>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 name="Flowchart: Connector 24"/>
          <p:cNvSpPr/>
          <p:nvPr/>
        </p:nvSpPr>
        <p:spPr>
          <a:xfrm>
            <a:off x="3509458" y="5019409"/>
            <a:ext cx="163910" cy="216024"/>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p:cNvCxnSpPr>
            <a:stCxn id="25" idx="4"/>
          </p:cNvCxnSpPr>
          <p:nvPr/>
        </p:nvCxnSpPr>
        <p:spPr>
          <a:xfrm>
            <a:off x="3591413" y="5235433"/>
            <a:ext cx="0" cy="72850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25" idx="2"/>
          </p:cNvCxnSpPr>
          <p:nvPr/>
        </p:nvCxnSpPr>
        <p:spPr>
          <a:xfrm flipH="1">
            <a:off x="2376488" y="5127421"/>
            <a:ext cx="113297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633538" y="5008773"/>
            <a:ext cx="535724" cy="369332"/>
          </a:xfrm>
          <a:prstGeom prst="rect">
            <a:avLst/>
          </a:prstGeom>
          <a:noFill/>
        </p:spPr>
        <p:txBody>
          <a:bodyPr wrap="none" rtlCol="0">
            <a:spAutoFit/>
          </a:bodyPr>
          <a:lstStyle/>
          <a:p>
            <a:r>
              <a:rPr lang="en-GB" dirty="0" smtClean="0"/>
              <a:t>100</a:t>
            </a:r>
            <a:endParaRPr lang="en-GB" dirty="0"/>
          </a:p>
        </p:txBody>
      </p:sp>
      <p:sp>
        <p:nvSpPr>
          <p:cNvPr id="26" name="TextBox 25"/>
          <p:cNvSpPr txBox="1"/>
          <p:nvPr/>
        </p:nvSpPr>
        <p:spPr>
          <a:xfrm>
            <a:off x="3323551" y="6102330"/>
            <a:ext cx="535724" cy="369332"/>
          </a:xfrm>
          <a:prstGeom prst="rect">
            <a:avLst/>
          </a:prstGeom>
          <a:noFill/>
        </p:spPr>
        <p:txBody>
          <a:bodyPr wrap="none" rtlCol="0">
            <a:spAutoFit/>
          </a:bodyPr>
          <a:lstStyle/>
          <a:p>
            <a:r>
              <a:rPr lang="en-GB" dirty="0" smtClean="0"/>
              <a:t>150</a:t>
            </a:r>
            <a:endParaRPr lang="en-GB" dirty="0"/>
          </a:p>
        </p:txBody>
      </p:sp>
      <p:sp>
        <p:nvSpPr>
          <p:cNvPr id="27" name="TextBox 26"/>
          <p:cNvSpPr txBox="1"/>
          <p:nvPr/>
        </p:nvSpPr>
        <p:spPr>
          <a:xfrm>
            <a:off x="3654601" y="4509120"/>
            <a:ext cx="308098" cy="369332"/>
          </a:xfrm>
          <a:prstGeom prst="rect">
            <a:avLst/>
          </a:prstGeom>
          <a:noFill/>
        </p:spPr>
        <p:txBody>
          <a:bodyPr wrap="none" rtlCol="0">
            <a:spAutoFit/>
          </a:bodyPr>
          <a:lstStyle/>
          <a:p>
            <a:r>
              <a:rPr lang="en-GB" dirty="0" smtClean="0"/>
              <a:t>C</a:t>
            </a:r>
            <a:endParaRPr lang="en-GB" dirty="0"/>
          </a:p>
        </p:txBody>
      </p:sp>
      <p:sp>
        <p:nvSpPr>
          <p:cNvPr id="28" name="TextBox 27"/>
          <p:cNvSpPr txBox="1"/>
          <p:nvPr/>
        </p:nvSpPr>
        <p:spPr>
          <a:xfrm>
            <a:off x="4838180" y="3430235"/>
            <a:ext cx="2808312" cy="1200329"/>
          </a:xfrm>
          <a:prstGeom prst="rect">
            <a:avLst/>
          </a:prstGeom>
          <a:noFill/>
        </p:spPr>
        <p:txBody>
          <a:bodyPr wrap="square" rtlCol="0">
            <a:spAutoFit/>
          </a:bodyPr>
          <a:lstStyle/>
          <a:p>
            <a:r>
              <a:rPr lang="en-GB" dirty="0" smtClean="0"/>
              <a:t>Let’s say the UK is at point C</a:t>
            </a:r>
          </a:p>
          <a:p>
            <a:endParaRPr lang="en-GB" dirty="0"/>
          </a:p>
          <a:p>
            <a:r>
              <a:rPr lang="en-GB" dirty="0" smtClean="0"/>
              <a:t>It wants to produce 50 more sweaters</a:t>
            </a:r>
          </a:p>
        </p:txBody>
      </p:sp>
    </p:spTree>
    <p:extLst>
      <p:ext uri="{BB962C8B-B14F-4D97-AF65-F5344CB8AC3E}">
        <p14:creationId xmlns:p14="http://schemas.microsoft.com/office/powerpoint/2010/main" val="253864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Ricardian</a:t>
            </a:r>
            <a:r>
              <a:rPr lang="en-GB" dirty="0" smtClean="0"/>
              <a:t> model</a:t>
            </a:r>
            <a:endParaRPr lang="en-GB" dirty="0"/>
          </a:p>
        </p:txBody>
      </p:sp>
      <p:sp>
        <p:nvSpPr>
          <p:cNvPr id="3" name="Content Placeholder 2"/>
          <p:cNvSpPr>
            <a:spLocks noGrp="1"/>
          </p:cNvSpPr>
          <p:nvPr>
            <p:ph idx="1"/>
          </p:nvPr>
        </p:nvSpPr>
        <p:spPr>
          <a:xfrm>
            <a:off x="494507" y="1180100"/>
            <a:ext cx="8229600" cy="4525963"/>
          </a:xfrm>
        </p:spPr>
        <p:txBody>
          <a:bodyPr/>
          <a:lstStyle/>
          <a:p>
            <a:pPr marL="0" indent="0" algn="ctr">
              <a:buNone/>
            </a:pPr>
            <a:r>
              <a:rPr lang="en-GB" dirty="0" smtClean="0"/>
              <a:t>Production possibility frontier</a:t>
            </a:r>
          </a:p>
          <a:p>
            <a:endParaRPr lang="en-GB" dirty="0" smtClean="0"/>
          </a:p>
          <a:p>
            <a:endParaRPr lang="en-GB" dirty="0"/>
          </a:p>
        </p:txBody>
      </p:sp>
      <p:grpSp>
        <p:nvGrpSpPr>
          <p:cNvPr id="17" name="Group 28"/>
          <p:cNvGrpSpPr>
            <a:grpSpLocks/>
          </p:cNvGrpSpPr>
          <p:nvPr/>
        </p:nvGrpSpPr>
        <p:grpSpPr bwMode="auto">
          <a:xfrm>
            <a:off x="1633538" y="1988840"/>
            <a:ext cx="6623050" cy="4621213"/>
            <a:chOff x="1029" y="1104"/>
            <a:chExt cx="4172" cy="2911"/>
          </a:xfrm>
        </p:grpSpPr>
        <p:sp>
          <p:nvSpPr>
            <p:cNvPr id="18" name="Rectangle 6"/>
            <p:cNvSpPr>
              <a:spLocks noChangeArrowheads="1"/>
            </p:cNvSpPr>
            <p:nvPr/>
          </p:nvSpPr>
          <p:spPr bwMode="auto">
            <a:xfrm>
              <a:off x="1029" y="1104"/>
              <a:ext cx="1231"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smtClean="0">
                  <a:solidFill>
                    <a:schemeClr val="tx2"/>
                  </a:solidFill>
                  <a:latin typeface="Arial" charset="0"/>
                </a:rPr>
                <a:t>UK wine </a:t>
              </a:r>
              <a:endParaRPr lang="en-US" altLang="en-US" sz="1800" b="1" dirty="0">
                <a:solidFill>
                  <a:schemeClr val="tx2"/>
                </a:solidFill>
                <a:latin typeface="Arial" charset="0"/>
              </a:endParaRPr>
            </a:p>
            <a:p>
              <a:pPr>
                <a:spcBef>
                  <a:spcPct val="0"/>
                </a:spcBef>
                <a:buClrTx/>
                <a:buSzTx/>
                <a:buFontTx/>
                <a:buNone/>
              </a:pPr>
              <a:r>
                <a:rPr lang="en-US" altLang="en-US" sz="1800" b="1" dirty="0">
                  <a:solidFill>
                    <a:schemeClr val="tx2"/>
                  </a:solidFill>
                  <a:latin typeface="Arial" charset="0"/>
                </a:rPr>
                <a:t>production, </a:t>
              </a:r>
              <a:r>
                <a:rPr lang="en-US" altLang="en-US" sz="1800" b="1" i="1" dirty="0">
                  <a:solidFill>
                    <a:schemeClr val="tx2"/>
                  </a:solidFill>
                  <a:latin typeface="Arial" charset="0"/>
                </a:rPr>
                <a:t>Q</a:t>
              </a:r>
              <a:r>
                <a:rPr lang="en-US" altLang="en-US" sz="1800" b="1" i="1" baseline="-25000" dirty="0">
                  <a:solidFill>
                    <a:schemeClr val="tx2"/>
                  </a:solidFill>
                  <a:latin typeface="Arial" charset="0"/>
                </a:rPr>
                <a:t>W</a:t>
              </a:r>
              <a:r>
                <a:rPr lang="en-US" altLang="en-US" sz="1800" b="1" dirty="0">
                  <a:solidFill>
                    <a:schemeClr val="tx2"/>
                  </a:solidFill>
                  <a:latin typeface="Arial" charset="0"/>
                </a:rPr>
                <a:t>, </a:t>
              </a:r>
            </a:p>
            <a:p>
              <a:pPr>
                <a:spcBef>
                  <a:spcPct val="0"/>
                </a:spcBef>
                <a:buClrTx/>
                <a:buSzTx/>
                <a:buFontTx/>
                <a:buNone/>
              </a:pPr>
              <a:r>
                <a:rPr lang="en-US" altLang="en-US" sz="1800" b="1" dirty="0">
                  <a:solidFill>
                    <a:schemeClr val="tx2"/>
                  </a:solidFill>
                  <a:latin typeface="Arial" charset="0"/>
                </a:rPr>
                <a:t>in </a:t>
              </a:r>
              <a:r>
                <a:rPr lang="en-US" altLang="en-US" sz="1800" b="1" dirty="0" smtClean="0">
                  <a:solidFill>
                    <a:schemeClr val="tx2"/>
                  </a:solidFill>
                  <a:latin typeface="Arial" charset="0"/>
                </a:rPr>
                <a:t>bottles</a:t>
              </a:r>
              <a:endParaRPr lang="en-US" altLang="en-US" sz="1800" b="1" baseline="-25000" dirty="0">
                <a:solidFill>
                  <a:schemeClr val="tx2"/>
                </a:solidFill>
                <a:latin typeface="Arial" charset="0"/>
              </a:endParaRPr>
            </a:p>
          </p:txBody>
        </p:sp>
        <p:grpSp>
          <p:nvGrpSpPr>
            <p:cNvPr id="19" name="Group 20"/>
            <p:cNvGrpSpPr>
              <a:grpSpLocks/>
            </p:cNvGrpSpPr>
            <p:nvPr/>
          </p:nvGrpSpPr>
          <p:grpSpPr bwMode="auto">
            <a:xfrm>
              <a:off x="1488" y="1640"/>
              <a:ext cx="3713" cy="2375"/>
              <a:chOff x="1471" y="1640"/>
              <a:chExt cx="3713" cy="2375"/>
            </a:xfrm>
          </p:grpSpPr>
          <p:sp>
            <p:nvSpPr>
              <p:cNvPr id="20" name="Line 7"/>
              <p:cNvSpPr>
                <a:spLocks noChangeShapeType="1"/>
              </p:cNvSpPr>
              <p:nvPr/>
            </p:nvSpPr>
            <p:spPr bwMode="auto">
              <a:xfrm>
                <a:off x="1471" y="1640"/>
                <a:ext cx="0" cy="1968"/>
              </a:xfrm>
              <a:prstGeom prst="line">
                <a:avLst/>
              </a:prstGeom>
              <a:noFill/>
              <a:ln w="3810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 name="Line 8"/>
              <p:cNvSpPr>
                <a:spLocks noChangeShapeType="1"/>
              </p:cNvSpPr>
              <p:nvPr/>
            </p:nvSpPr>
            <p:spPr bwMode="auto">
              <a:xfrm>
                <a:off x="1471" y="3608"/>
                <a:ext cx="2831" cy="0"/>
              </a:xfrm>
              <a:prstGeom prst="line">
                <a:avLst/>
              </a:prstGeom>
              <a:noFill/>
              <a:ln w="38100">
                <a:solidFill>
                  <a:schemeClr val="tx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 name="Rectangle 9"/>
              <p:cNvSpPr>
                <a:spLocks noChangeArrowheads="1"/>
              </p:cNvSpPr>
              <p:nvPr/>
            </p:nvSpPr>
            <p:spPr bwMode="auto">
              <a:xfrm>
                <a:off x="3374" y="3608"/>
                <a:ext cx="1810"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smtClean="0">
                    <a:solidFill>
                      <a:schemeClr val="tx2"/>
                    </a:solidFill>
                    <a:latin typeface="Arial" charset="0"/>
                  </a:rPr>
                  <a:t>UK sweater</a:t>
                </a:r>
                <a:endParaRPr lang="en-US" altLang="en-US" sz="1800" b="1" dirty="0">
                  <a:solidFill>
                    <a:schemeClr val="tx2"/>
                  </a:solidFill>
                  <a:latin typeface="Arial" charset="0"/>
                </a:endParaRPr>
              </a:p>
              <a:p>
                <a:pPr>
                  <a:spcBef>
                    <a:spcPct val="0"/>
                  </a:spcBef>
                  <a:buClrTx/>
                  <a:buSzTx/>
                  <a:buFontTx/>
                  <a:buNone/>
                </a:pPr>
                <a:r>
                  <a:rPr lang="en-US" altLang="en-US" sz="1800" b="1" dirty="0">
                    <a:solidFill>
                      <a:schemeClr val="tx2"/>
                    </a:solidFill>
                    <a:latin typeface="Arial" charset="0"/>
                  </a:rPr>
                  <a:t>production, </a:t>
                </a:r>
                <a:r>
                  <a:rPr lang="en-US" altLang="en-US" sz="1800" b="1" i="1" dirty="0" smtClean="0">
                    <a:solidFill>
                      <a:schemeClr val="tx2"/>
                    </a:solidFill>
                    <a:latin typeface="Arial" charset="0"/>
                  </a:rPr>
                  <a:t>Q</a:t>
                </a:r>
                <a:r>
                  <a:rPr lang="en-US" altLang="en-US" sz="1800" b="1" i="1" baseline="-25000" dirty="0" smtClean="0">
                    <a:solidFill>
                      <a:schemeClr val="tx2"/>
                    </a:solidFill>
                    <a:latin typeface="Arial" charset="0"/>
                  </a:rPr>
                  <a:t>C</a:t>
                </a:r>
                <a:endParaRPr lang="en-US" altLang="en-US" sz="1800" b="1" dirty="0">
                  <a:solidFill>
                    <a:schemeClr val="tx2"/>
                  </a:solidFill>
                  <a:latin typeface="Arial" charset="0"/>
                </a:endParaRPr>
              </a:p>
            </p:txBody>
          </p:sp>
        </p:grpSp>
      </p:grpSp>
      <p:sp>
        <p:nvSpPr>
          <p:cNvPr id="5" name="Flowchart: Connector 4"/>
          <p:cNvSpPr/>
          <p:nvPr/>
        </p:nvSpPr>
        <p:spPr>
          <a:xfrm>
            <a:off x="2282823" y="4293096"/>
            <a:ext cx="163910"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11560" y="4231027"/>
            <a:ext cx="1404156" cy="369332"/>
          </a:xfrm>
          <a:prstGeom prst="rect">
            <a:avLst/>
          </a:prstGeom>
          <a:noFill/>
        </p:spPr>
        <p:txBody>
          <a:bodyPr wrap="square" rtlCol="0">
            <a:spAutoFit/>
          </a:bodyPr>
          <a:lstStyle/>
          <a:p>
            <a:r>
              <a:rPr lang="en-GB" dirty="0" smtClean="0"/>
              <a:t>L/</a:t>
            </a:r>
            <a:r>
              <a:rPr lang="en-US" altLang="en-US" i="1" dirty="0" err="1" smtClean="0"/>
              <a:t>a</a:t>
            </a:r>
            <a:r>
              <a:rPr lang="en-US" altLang="en-US" i="1" baseline="-25000" dirty="0" err="1" smtClean="0"/>
              <a:t>W</a:t>
            </a:r>
            <a:r>
              <a:rPr lang="en-US" i="1" dirty="0" smtClean="0"/>
              <a:t>=200</a:t>
            </a:r>
            <a:endParaRPr lang="en-GB" dirty="0"/>
          </a:p>
        </p:txBody>
      </p:sp>
      <p:sp>
        <p:nvSpPr>
          <p:cNvPr id="14" name="Flowchart: Connector 13"/>
          <p:cNvSpPr/>
          <p:nvPr/>
        </p:nvSpPr>
        <p:spPr>
          <a:xfrm>
            <a:off x="5148064" y="5855928"/>
            <a:ext cx="163910" cy="21602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4293147" y="6234817"/>
            <a:ext cx="1090067" cy="369332"/>
          </a:xfrm>
          <a:prstGeom prst="rect">
            <a:avLst/>
          </a:prstGeom>
          <a:noFill/>
        </p:spPr>
        <p:txBody>
          <a:bodyPr wrap="square" rtlCol="0">
            <a:spAutoFit/>
          </a:bodyPr>
          <a:lstStyle/>
          <a:p>
            <a:r>
              <a:rPr lang="en-GB" dirty="0" smtClean="0"/>
              <a:t>L/</a:t>
            </a:r>
            <a:r>
              <a:rPr lang="en-US" altLang="en-US" i="1" dirty="0" smtClean="0"/>
              <a:t>a</a:t>
            </a:r>
            <a:r>
              <a:rPr lang="en-US" altLang="en-US" i="1" baseline="-25000" dirty="0" smtClean="0"/>
              <a:t>c</a:t>
            </a:r>
            <a:r>
              <a:rPr lang="en-US" i="1" dirty="0" smtClean="0"/>
              <a:t>=300</a:t>
            </a:r>
            <a:endParaRPr lang="en-GB" dirty="0"/>
          </a:p>
        </p:txBody>
      </p:sp>
      <p:sp>
        <p:nvSpPr>
          <p:cNvPr id="16" name="Line 15"/>
          <p:cNvSpPr>
            <a:spLocks noChangeShapeType="1"/>
          </p:cNvSpPr>
          <p:nvPr/>
        </p:nvSpPr>
        <p:spPr bwMode="auto">
          <a:xfrm>
            <a:off x="2376488" y="4398665"/>
            <a:ext cx="2800350" cy="1565275"/>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 name="Flowchart: Connector 24"/>
          <p:cNvSpPr/>
          <p:nvPr/>
        </p:nvSpPr>
        <p:spPr>
          <a:xfrm>
            <a:off x="3509458" y="5019409"/>
            <a:ext cx="163910" cy="216024"/>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p:cNvCxnSpPr>
            <a:stCxn id="25" idx="4"/>
          </p:cNvCxnSpPr>
          <p:nvPr/>
        </p:nvCxnSpPr>
        <p:spPr>
          <a:xfrm>
            <a:off x="3591413" y="5235433"/>
            <a:ext cx="0" cy="72850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25" idx="2"/>
          </p:cNvCxnSpPr>
          <p:nvPr/>
        </p:nvCxnSpPr>
        <p:spPr>
          <a:xfrm flipH="1">
            <a:off x="2376488" y="5127421"/>
            <a:ext cx="113297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602740" y="4889217"/>
            <a:ext cx="535724" cy="369332"/>
          </a:xfrm>
          <a:prstGeom prst="rect">
            <a:avLst/>
          </a:prstGeom>
          <a:noFill/>
        </p:spPr>
        <p:txBody>
          <a:bodyPr wrap="none" rtlCol="0">
            <a:spAutoFit/>
          </a:bodyPr>
          <a:lstStyle/>
          <a:p>
            <a:r>
              <a:rPr lang="en-GB" dirty="0" smtClean="0"/>
              <a:t>100</a:t>
            </a:r>
            <a:endParaRPr lang="en-GB" dirty="0"/>
          </a:p>
        </p:txBody>
      </p:sp>
      <p:sp>
        <p:nvSpPr>
          <p:cNvPr id="26" name="TextBox 25"/>
          <p:cNvSpPr txBox="1"/>
          <p:nvPr/>
        </p:nvSpPr>
        <p:spPr>
          <a:xfrm>
            <a:off x="3323551" y="6102330"/>
            <a:ext cx="535724" cy="369332"/>
          </a:xfrm>
          <a:prstGeom prst="rect">
            <a:avLst/>
          </a:prstGeom>
          <a:noFill/>
        </p:spPr>
        <p:txBody>
          <a:bodyPr wrap="none" rtlCol="0">
            <a:spAutoFit/>
          </a:bodyPr>
          <a:lstStyle/>
          <a:p>
            <a:r>
              <a:rPr lang="en-GB" dirty="0" smtClean="0"/>
              <a:t>150</a:t>
            </a:r>
            <a:endParaRPr lang="en-GB" dirty="0"/>
          </a:p>
        </p:txBody>
      </p:sp>
      <p:sp>
        <p:nvSpPr>
          <p:cNvPr id="27" name="TextBox 26"/>
          <p:cNvSpPr txBox="1"/>
          <p:nvPr/>
        </p:nvSpPr>
        <p:spPr>
          <a:xfrm>
            <a:off x="3654601" y="4509120"/>
            <a:ext cx="308098" cy="369332"/>
          </a:xfrm>
          <a:prstGeom prst="rect">
            <a:avLst/>
          </a:prstGeom>
          <a:noFill/>
        </p:spPr>
        <p:txBody>
          <a:bodyPr wrap="none" rtlCol="0">
            <a:spAutoFit/>
          </a:bodyPr>
          <a:lstStyle/>
          <a:p>
            <a:r>
              <a:rPr lang="en-GB" dirty="0" smtClean="0"/>
              <a:t>C</a:t>
            </a:r>
            <a:endParaRPr lang="en-GB" dirty="0"/>
          </a:p>
        </p:txBody>
      </p:sp>
      <p:sp>
        <p:nvSpPr>
          <p:cNvPr id="28" name="TextBox 27"/>
          <p:cNvSpPr txBox="1"/>
          <p:nvPr/>
        </p:nvSpPr>
        <p:spPr>
          <a:xfrm>
            <a:off x="4838180" y="3430235"/>
            <a:ext cx="2808312" cy="2308324"/>
          </a:xfrm>
          <a:prstGeom prst="rect">
            <a:avLst/>
          </a:prstGeom>
          <a:noFill/>
        </p:spPr>
        <p:txBody>
          <a:bodyPr wrap="square" rtlCol="0">
            <a:spAutoFit/>
          </a:bodyPr>
          <a:lstStyle/>
          <a:p>
            <a:r>
              <a:rPr lang="en-GB" dirty="0" smtClean="0"/>
              <a:t>Let’s say the UK is at point C</a:t>
            </a:r>
          </a:p>
          <a:p>
            <a:endParaRPr lang="en-GB" dirty="0"/>
          </a:p>
          <a:p>
            <a:r>
              <a:rPr lang="en-GB" dirty="0" smtClean="0"/>
              <a:t>It wants to produce 50 more sweaters</a:t>
            </a:r>
          </a:p>
          <a:p>
            <a:endParaRPr lang="en-GB" dirty="0"/>
          </a:p>
          <a:p>
            <a:r>
              <a:rPr lang="en-GB" dirty="0" smtClean="0"/>
              <a:t>It moves to point D and in the process sacrifices X bottles of wine</a:t>
            </a:r>
          </a:p>
        </p:txBody>
      </p:sp>
      <p:sp>
        <p:nvSpPr>
          <p:cNvPr id="23" name="Flowchart: Connector 22"/>
          <p:cNvSpPr/>
          <p:nvPr/>
        </p:nvSpPr>
        <p:spPr>
          <a:xfrm>
            <a:off x="4129237" y="5280071"/>
            <a:ext cx="163910" cy="216024"/>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4293147" y="4824107"/>
            <a:ext cx="327334" cy="369332"/>
          </a:xfrm>
          <a:prstGeom prst="rect">
            <a:avLst/>
          </a:prstGeom>
          <a:noFill/>
        </p:spPr>
        <p:txBody>
          <a:bodyPr wrap="none" rtlCol="0">
            <a:spAutoFit/>
          </a:bodyPr>
          <a:lstStyle/>
          <a:p>
            <a:r>
              <a:rPr lang="en-GB" dirty="0" smtClean="0"/>
              <a:t>D</a:t>
            </a:r>
            <a:endParaRPr lang="en-GB" dirty="0"/>
          </a:p>
        </p:txBody>
      </p:sp>
      <p:cxnSp>
        <p:nvCxnSpPr>
          <p:cNvPr id="29" name="Straight Connector 28"/>
          <p:cNvCxnSpPr/>
          <p:nvPr/>
        </p:nvCxnSpPr>
        <p:spPr>
          <a:xfrm>
            <a:off x="4210319" y="5457576"/>
            <a:ext cx="873" cy="506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2376488" y="5388333"/>
            <a:ext cx="1863365"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921090" y="6119098"/>
            <a:ext cx="535724" cy="369332"/>
          </a:xfrm>
          <a:prstGeom prst="rect">
            <a:avLst/>
          </a:prstGeom>
          <a:noFill/>
        </p:spPr>
        <p:txBody>
          <a:bodyPr wrap="none" rtlCol="0">
            <a:spAutoFit/>
          </a:bodyPr>
          <a:lstStyle/>
          <a:p>
            <a:r>
              <a:rPr lang="en-GB" dirty="0" smtClean="0"/>
              <a:t>200</a:t>
            </a:r>
            <a:endParaRPr lang="en-GB" dirty="0"/>
          </a:p>
        </p:txBody>
      </p:sp>
      <p:sp>
        <p:nvSpPr>
          <p:cNvPr id="32" name="TextBox 31"/>
          <p:cNvSpPr txBox="1"/>
          <p:nvPr/>
        </p:nvSpPr>
        <p:spPr>
          <a:xfrm>
            <a:off x="1450544" y="5258549"/>
            <a:ext cx="832279" cy="369332"/>
          </a:xfrm>
          <a:prstGeom prst="rect">
            <a:avLst/>
          </a:prstGeom>
          <a:noFill/>
        </p:spPr>
        <p:txBody>
          <a:bodyPr wrap="none" rtlCol="0">
            <a:spAutoFit/>
          </a:bodyPr>
          <a:lstStyle/>
          <a:p>
            <a:r>
              <a:rPr lang="en-GB" dirty="0" smtClean="0"/>
              <a:t>100 - X</a:t>
            </a:r>
            <a:endParaRPr lang="en-GB" dirty="0"/>
          </a:p>
        </p:txBody>
      </p:sp>
    </p:spTree>
    <p:extLst>
      <p:ext uri="{BB962C8B-B14F-4D97-AF65-F5344CB8AC3E}">
        <p14:creationId xmlns:p14="http://schemas.microsoft.com/office/powerpoint/2010/main" val="406591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Ricardian</a:t>
            </a:r>
            <a:r>
              <a:rPr lang="en-GB" dirty="0" smtClean="0"/>
              <a:t> model</a:t>
            </a:r>
            <a:endParaRPr lang="en-GB" dirty="0"/>
          </a:p>
        </p:txBody>
      </p:sp>
      <p:sp>
        <p:nvSpPr>
          <p:cNvPr id="3" name="Content Placeholder 2"/>
          <p:cNvSpPr>
            <a:spLocks noGrp="1"/>
          </p:cNvSpPr>
          <p:nvPr>
            <p:ph idx="1"/>
          </p:nvPr>
        </p:nvSpPr>
        <p:spPr>
          <a:xfrm>
            <a:off x="494507" y="1180100"/>
            <a:ext cx="8229600" cy="4525963"/>
          </a:xfrm>
        </p:spPr>
        <p:txBody>
          <a:bodyPr/>
          <a:lstStyle/>
          <a:p>
            <a:pPr marL="0" indent="0" algn="ctr">
              <a:buNone/>
            </a:pPr>
            <a:r>
              <a:rPr lang="en-GB" dirty="0" smtClean="0"/>
              <a:t>Production possibility frontier</a:t>
            </a:r>
          </a:p>
          <a:p>
            <a:endParaRPr lang="en-GB" dirty="0" smtClean="0"/>
          </a:p>
          <a:p>
            <a:endParaRPr lang="en-GB" dirty="0"/>
          </a:p>
        </p:txBody>
      </p:sp>
      <p:grpSp>
        <p:nvGrpSpPr>
          <p:cNvPr id="17" name="Group 28"/>
          <p:cNvGrpSpPr>
            <a:grpSpLocks/>
          </p:cNvGrpSpPr>
          <p:nvPr/>
        </p:nvGrpSpPr>
        <p:grpSpPr bwMode="auto">
          <a:xfrm>
            <a:off x="1633538" y="1988840"/>
            <a:ext cx="6623050" cy="4621213"/>
            <a:chOff x="1029" y="1104"/>
            <a:chExt cx="4172" cy="2911"/>
          </a:xfrm>
        </p:grpSpPr>
        <p:sp>
          <p:nvSpPr>
            <p:cNvPr id="18" name="Rectangle 6"/>
            <p:cNvSpPr>
              <a:spLocks noChangeArrowheads="1"/>
            </p:cNvSpPr>
            <p:nvPr/>
          </p:nvSpPr>
          <p:spPr bwMode="auto">
            <a:xfrm>
              <a:off x="1029" y="1104"/>
              <a:ext cx="1231"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smtClean="0">
                  <a:solidFill>
                    <a:schemeClr val="tx2"/>
                  </a:solidFill>
                  <a:latin typeface="Arial" charset="0"/>
                </a:rPr>
                <a:t>UK wine </a:t>
              </a:r>
              <a:endParaRPr lang="en-US" altLang="en-US" sz="1800" b="1" dirty="0">
                <a:solidFill>
                  <a:schemeClr val="tx2"/>
                </a:solidFill>
                <a:latin typeface="Arial" charset="0"/>
              </a:endParaRPr>
            </a:p>
            <a:p>
              <a:pPr>
                <a:spcBef>
                  <a:spcPct val="0"/>
                </a:spcBef>
                <a:buClrTx/>
                <a:buSzTx/>
                <a:buFontTx/>
                <a:buNone/>
              </a:pPr>
              <a:r>
                <a:rPr lang="en-US" altLang="en-US" sz="1800" b="1" dirty="0">
                  <a:solidFill>
                    <a:schemeClr val="tx2"/>
                  </a:solidFill>
                  <a:latin typeface="Arial" charset="0"/>
                </a:rPr>
                <a:t>production, </a:t>
              </a:r>
              <a:r>
                <a:rPr lang="en-US" altLang="en-US" sz="1800" b="1" i="1" dirty="0">
                  <a:solidFill>
                    <a:schemeClr val="tx2"/>
                  </a:solidFill>
                  <a:latin typeface="Arial" charset="0"/>
                </a:rPr>
                <a:t>Q</a:t>
              </a:r>
              <a:r>
                <a:rPr lang="en-US" altLang="en-US" sz="1800" b="1" i="1" baseline="-25000" dirty="0">
                  <a:solidFill>
                    <a:schemeClr val="tx2"/>
                  </a:solidFill>
                  <a:latin typeface="Arial" charset="0"/>
                </a:rPr>
                <a:t>W</a:t>
              </a:r>
              <a:r>
                <a:rPr lang="en-US" altLang="en-US" sz="1800" b="1" dirty="0">
                  <a:solidFill>
                    <a:schemeClr val="tx2"/>
                  </a:solidFill>
                  <a:latin typeface="Arial" charset="0"/>
                </a:rPr>
                <a:t>, </a:t>
              </a:r>
            </a:p>
            <a:p>
              <a:pPr>
                <a:spcBef>
                  <a:spcPct val="0"/>
                </a:spcBef>
                <a:buClrTx/>
                <a:buSzTx/>
                <a:buFontTx/>
                <a:buNone/>
              </a:pPr>
              <a:r>
                <a:rPr lang="en-US" altLang="en-US" sz="1800" b="1" dirty="0">
                  <a:solidFill>
                    <a:schemeClr val="tx2"/>
                  </a:solidFill>
                  <a:latin typeface="Arial" charset="0"/>
                </a:rPr>
                <a:t>in </a:t>
              </a:r>
              <a:r>
                <a:rPr lang="en-US" altLang="en-US" sz="1800" b="1" dirty="0" smtClean="0">
                  <a:solidFill>
                    <a:schemeClr val="tx2"/>
                  </a:solidFill>
                  <a:latin typeface="Arial" charset="0"/>
                </a:rPr>
                <a:t>bottles</a:t>
              </a:r>
              <a:endParaRPr lang="en-US" altLang="en-US" sz="1800" b="1" baseline="-25000" dirty="0">
                <a:solidFill>
                  <a:schemeClr val="tx2"/>
                </a:solidFill>
                <a:latin typeface="Arial" charset="0"/>
              </a:endParaRPr>
            </a:p>
          </p:txBody>
        </p:sp>
        <p:grpSp>
          <p:nvGrpSpPr>
            <p:cNvPr id="19" name="Group 20"/>
            <p:cNvGrpSpPr>
              <a:grpSpLocks/>
            </p:cNvGrpSpPr>
            <p:nvPr/>
          </p:nvGrpSpPr>
          <p:grpSpPr bwMode="auto">
            <a:xfrm>
              <a:off x="1488" y="1640"/>
              <a:ext cx="3713" cy="2375"/>
              <a:chOff x="1471" y="1640"/>
              <a:chExt cx="3713" cy="2375"/>
            </a:xfrm>
          </p:grpSpPr>
          <p:sp>
            <p:nvSpPr>
              <p:cNvPr id="20" name="Line 7"/>
              <p:cNvSpPr>
                <a:spLocks noChangeShapeType="1"/>
              </p:cNvSpPr>
              <p:nvPr/>
            </p:nvSpPr>
            <p:spPr bwMode="auto">
              <a:xfrm>
                <a:off x="1471" y="1640"/>
                <a:ext cx="0" cy="1968"/>
              </a:xfrm>
              <a:prstGeom prst="line">
                <a:avLst/>
              </a:prstGeom>
              <a:noFill/>
              <a:ln w="3810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 name="Line 8"/>
              <p:cNvSpPr>
                <a:spLocks noChangeShapeType="1"/>
              </p:cNvSpPr>
              <p:nvPr/>
            </p:nvSpPr>
            <p:spPr bwMode="auto">
              <a:xfrm>
                <a:off x="1471" y="3608"/>
                <a:ext cx="2831" cy="0"/>
              </a:xfrm>
              <a:prstGeom prst="line">
                <a:avLst/>
              </a:prstGeom>
              <a:noFill/>
              <a:ln w="38100">
                <a:solidFill>
                  <a:schemeClr val="tx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 name="Rectangle 9"/>
              <p:cNvSpPr>
                <a:spLocks noChangeArrowheads="1"/>
              </p:cNvSpPr>
              <p:nvPr/>
            </p:nvSpPr>
            <p:spPr bwMode="auto">
              <a:xfrm>
                <a:off x="3374" y="3608"/>
                <a:ext cx="1810"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smtClean="0">
                    <a:solidFill>
                      <a:schemeClr val="tx2"/>
                    </a:solidFill>
                    <a:latin typeface="Arial" charset="0"/>
                  </a:rPr>
                  <a:t>UK sweater</a:t>
                </a:r>
                <a:endParaRPr lang="en-US" altLang="en-US" sz="1800" b="1" dirty="0">
                  <a:solidFill>
                    <a:schemeClr val="tx2"/>
                  </a:solidFill>
                  <a:latin typeface="Arial" charset="0"/>
                </a:endParaRPr>
              </a:p>
              <a:p>
                <a:pPr>
                  <a:spcBef>
                    <a:spcPct val="0"/>
                  </a:spcBef>
                  <a:buClrTx/>
                  <a:buSzTx/>
                  <a:buFontTx/>
                  <a:buNone/>
                </a:pPr>
                <a:r>
                  <a:rPr lang="en-US" altLang="en-US" sz="1800" b="1" dirty="0">
                    <a:solidFill>
                      <a:schemeClr val="tx2"/>
                    </a:solidFill>
                    <a:latin typeface="Arial" charset="0"/>
                  </a:rPr>
                  <a:t>production, </a:t>
                </a:r>
                <a:r>
                  <a:rPr lang="en-US" altLang="en-US" sz="1800" b="1" i="1" dirty="0" smtClean="0">
                    <a:solidFill>
                      <a:schemeClr val="tx2"/>
                    </a:solidFill>
                    <a:latin typeface="Arial" charset="0"/>
                  </a:rPr>
                  <a:t>Q</a:t>
                </a:r>
                <a:r>
                  <a:rPr lang="en-US" altLang="en-US" sz="1800" b="1" i="1" baseline="-25000" dirty="0" smtClean="0">
                    <a:solidFill>
                      <a:schemeClr val="tx2"/>
                    </a:solidFill>
                    <a:latin typeface="Arial" charset="0"/>
                  </a:rPr>
                  <a:t>C</a:t>
                </a:r>
                <a:endParaRPr lang="en-US" altLang="en-US" sz="1800" b="1" dirty="0">
                  <a:solidFill>
                    <a:schemeClr val="tx2"/>
                  </a:solidFill>
                  <a:latin typeface="Arial" charset="0"/>
                </a:endParaRPr>
              </a:p>
            </p:txBody>
          </p:sp>
        </p:grpSp>
      </p:grpSp>
      <p:sp>
        <p:nvSpPr>
          <p:cNvPr id="5" name="Flowchart: Connector 4"/>
          <p:cNvSpPr/>
          <p:nvPr/>
        </p:nvSpPr>
        <p:spPr>
          <a:xfrm>
            <a:off x="2282823" y="4293096"/>
            <a:ext cx="163910"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11560" y="4231027"/>
            <a:ext cx="1404156" cy="369332"/>
          </a:xfrm>
          <a:prstGeom prst="rect">
            <a:avLst/>
          </a:prstGeom>
          <a:noFill/>
        </p:spPr>
        <p:txBody>
          <a:bodyPr wrap="square" rtlCol="0">
            <a:spAutoFit/>
          </a:bodyPr>
          <a:lstStyle/>
          <a:p>
            <a:r>
              <a:rPr lang="en-GB" dirty="0" smtClean="0"/>
              <a:t>L/</a:t>
            </a:r>
            <a:r>
              <a:rPr lang="en-US" altLang="en-US" i="1" dirty="0" err="1" smtClean="0"/>
              <a:t>a</a:t>
            </a:r>
            <a:r>
              <a:rPr lang="en-US" altLang="en-US" i="1" baseline="-25000" dirty="0" err="1" smtClean="0"/>
              <a:t>W</a:t>
            </a:r>
            <a:r>
              <a:rPr lang="en-US" i="1" dirty="0" smtClean="0"/>
              <a:t>=200</a:t>
            </a:r>
            <a:endParaRPr lang="en-GB" dirty="0"/>
          </a:p>
        </p:txBody>
      </p:sp>
      <p:sp>
        <p:nvSpPr>
          <p:cNvPr id="14" name="Flowchart: Connector 13"/>
          <p:cNvSpPr/>
          <p:nvPr/>
        </p:nvSpPr>
        <p:spPr>
          <a:xfrm>
            <a:off x="5148064" y="5855928"/>
            <a:ext cx="163910" cy="21602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4293147" y="6234817"/>
            <a:ext cx="1090067" cy="369332"/>
          </a:xfrm>
          <a:prstGeom prst="rect">
            <a:avLst/>
          </a:prstGeom>
          <a:noFill/>
        </p:spPr>
        <p:txBody>
          <a:bodyPr wrap="square" rtlCol="0">
            <a:spAutoFit/>
          </a:bodyPr>
          <a:lstStyle/>
          <a:p>
            <a:r>
              <a:rPr lang="en-GB" dirty="0" smtClean="0"/>
              <a:t>L/</a:t>
            </a:r>
            <a:r>
              <a:rPr lang="en-US" altLang="en-US" i="1" dirty="0" smtClean="0"/>
              <a:t>a</a:t>
            </a:r>
            <a:r>
              <a:rPr lang="en-US" altLang="en-US" i="1" baseline="-25000" dirty="0" smtClean="0"/>
              <a:t>c</a:t>
            </a:r>
            <a:r>
              <a:rPr lang="en-US" i="1" dirty="0" smtClean="0"/>
              <a:t>=300</a:t>
            </a:r>
            <a:endParaRPr lang="en-GB" dirty="0"/>
          </a:p>
        </p:txBody>
      </p:sp>
      <p:sp>
        <p:nvSpPr>
          <p:cNvPr id="16" name="Line 15"/>
          <p:cNvSpPr>
            <a:spLocks noChangeShapeType="1"/>
          </p:cNvSpPr>
          <p:nvPr/>
        </p:nvSpPr>
        <p:spPr bwMode="auto">
          <a:xfrm>
            <a:off x="2376488" y="4398665"/>
            <a:ext cx="2800350" cy="1565275"/>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 name="Flowchart: Connector 24"/>
          <p:cNvSpPr/>
          <p:nvPr/>
        </p:nvSpPr>
        <p:spPr>
          <a:xfrm>
            <a:off x="3509458" y="5019409"/>
            <a:ext cx="163910" cy="216024"/>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p:cNvCxnSpPr>
            <a:stCxn id="25" idx="4"/>
          </p:cNvCxnSpPr>
          <p:nvPr/>
        </p:nvCxnSpPr>
        <p:spPr>
          <a:xfrm>
            <a:off x="3591413" y="5235433"/>
            <a:ext cx="0" cy="72850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25" idx="2"/>
          </p:cNvCxnSpPr>
          <p:nvPr/>
        </p:nvCxnSpPr>
        <p:spPr>
          <a:xfrm flipH="1">
            <a:off x="2376488" y="5127421"/>
            <a:ext cx="113297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602740" y="4889217"/>
            <a:ext cx="535724" cy="369332"/>
          </a:xfrm>
          <a:prstGeom prst="rect">
            <a:avLst/>
          </a:prstGeom>
          <a:noFill/>
        </p:spPr>
        <p:txBody>
          <a:bodyPr wrap="none" rtlCol="0">
            <a:spAutoFit/>
          </a:bodyPr>
          <a:lstStyle/>
          <a:p>
            <a:r>
              <a:rPr lang="en-GB" dirty="0" smtClean="0"/>
              <a:t>100</a:t>
            </a:r>
            <a:endParaRPr lang="en-GB" dirty="0"/>
          </a:p>
        </p:txBody>
      </p:sp>
      <p:sp>
        <p:nvSpPr>
          <p:cNvPr id="26" name="TextBox 25"/>
          <p:cNvSpPr txBox="1"/>
          <p:nvPr/>
        </p:nvSpPr>
        <p:spPr>
          <a:xfrm>
            <a:off x="3323551" y="6102330"/>
            <a:ext cx="535724" cy="369332"/>
          </a:xfrm>
          <a:prstGeom prst="rect">
            <a:avLst/>
          </a:prstGeom>
          <a:noFill/>
        </p:spPr>
        <p:txBody>
          <a:bodyPr wrap="none" rtlCol="0">
            <a:spAutoFit/>
          </a:bodyPr>
          <a:lstStyle/>
          <a:p>
            <a:r>
              <a:rPr lang="en-GB" dirty="0" smtClean="0"/>
              <a:t>150</a:t>
            </a:r>
            <a:endParaRPr lang="en-GB" dirty="0"/>
          </a:p>
        </p:txBody>
      </p:sp>
      <p:sp>
        <p:nvSpPr>
          <p:cNvPr id="27" name="TextBox 26"/>
          <p:cNvSpPr txBox="1"/>
          <p:nvPr/>
        </p:nvSpPr>
        <p:spPr>
          <a:xfrm>
            <a:off x="3654601" y="4509120"/>
            <a:ext cx="308098" cy="369332"/>
          </a:xfrm>
          <a:prstGeom prst="rect">
            <a:avLst/>
          </a:prstGeom>
          <a:noFill/>
        </p:spPr>
        <p:txBody>
          <a:bodyPr wrap="none" rtlCol="0">
            <a:spAutoFit/>
          </a:bodyPr>
          <a:lstStyle/>
          <a:p>
            <a:r>
              <a:rPr lang="en-GB" dirty="0" smtClean="0"/>
              <a:t>C</a:t>
            </a:r>
            <a:endParaRPr lang="en-GB" dirty="0"/>
          </a:p>
        </p:txBody>
      </p:sp>
      <p:sp>
        <p:nvSpPr>
          <p:cNvPr id="28" name="TextBox 27"/>
          <p:cNvSpPr txBox="1"/>
          <p:nvPr/>
        </p:nvSpPr>
        <p:spPr>
          <a:xfrm>
            <a:off x="4838180" y="2026895"/>
            <a:ext cx="2808312" cy="1477328"/>
          </a:xfrm>
          <a:prstGeom prst="rect">
            <a:avLst/>
          </a:prstGeom>
          <a:noFill/>
        </p:spPr>
        <p:txBody>
          <a:bodyPr wrap="square" rtlCol="0">
            <a:spAutoFit/>
          </a:bodyPr>
          <a:lstStyle/>
          <a:p>
            <a:r>
              <a:rPr lang="en-GB" dirty="0" smtClean="0"/>
              <a:t>How to find X? </a:t>
            </a:r>
          </a:p>
          <a:p>
            <a:r>
              <a:rPr lang="en-GB" dirty="0" smtClean="0"/>
              <a:t>Use the slope (2/3)</a:t>
            </a:r>
          </a:p>
          <a:p>
            <a:endParaRPr lang="en-GB" b="1" dirty="0" smtClean="0"/>
          </a:p>
          <a:p>
            <a:r>
              <a:rPr lang="en-GB" b="1" dirty="0" smtClean="0">
                <a:solidFill>
                  <a:srgbClr val="FF0000"/>
                </a:solidFill>
              </a:rPr>
              <a:t>That’s the opportunity cost, remember!</a:t>
            </a:r>
          </a:p>
        </p:txBody>
      </p:sp>
      <p:sp>
        <p:nvSpPr>
          <p:cNvPr id="23" name="Flowchart: Connector 22"/>
          <p:cNvSpPr/>
          <p:nvPr/>
        </p:nvSpPr>
        <p:spPr>
          <a:xfrm>
            <a:off x="4129237" y="5280071"/>
            <a:ext cx="163910" cy="216024"/>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4293147" y="4824107"/>
            <a:ext cx="327334" cy="369332"/>
          </a:xfrm>
          <a:prstGeom prst="rect">
            <a:avLst/>
          </a:prstGeom>
          <a:noFill/>
        </p:spPr>
        <p:txBody>
          <a:bodyPr wrap="none" rtlCol="0">
            <a:spAutoFit/>
          </a:bodyPr>
          <a:lstStyle/>
          <a:p>
            <a:r>
              <a:rPr lang="en-GB" dirty="0" smtClean="0"/>
              <a:t>D</a:t>
            </a:r>
            <a:endParaRPr lang="en-GB" dirty="0"/>
          </a:p>
        </p:txBody>
      </p:sp>
      <p:cxnSp>
        <p:nvCxnSpPr>
          <p:cNvPr id="29" name="Straight Connector 28"/>
          <p:cNvCxnSpPr/>
          <p:nvPr/>
        </p:nvCxnSpPr>
        <p:spPr>
          <a:xfrm>
            <a:off x="4210319" y="5457576"/>
            <a:ext cx="873" cy="506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2376488" y="5388333"/>
            <a:ext cx="1863365"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921090" y="6119098"/>
            <a:ext cx="535724" cy="369332"/>
          </a:xfrm>
          <a:prstGeom prst="rect">
            <a:avLst/>
          </a:prstGeom>
          <a:noFill/>
        </p:spPr>
        <p:txBody>
          <a:bodyPr wrap="none" rtlCol="0">
            <a:spAutoFit/>
          </a:bodyPr>
          <a:lstStyle/>
          <a:p>
            <a:r>
              <a:rPr lang="en-GB" dirty="0" smtClean="0"/>
              <a:t>200</a:t>
            </a:r>
            <a:endParaRPr lang="en-GB" dirty="0"/>
          </a:p>
        </p:txBody>
      </p:sp>
      <p:sp>
        <p:nvSpPr>
          <p:cNvPr id="32" name="TextBox 31"/>
          <p:cNvSpPr txBox="1"/>
          <p:nvPr/>
        </p:nvSpPr>
        <p:spPr>
          <a:xfrm>
            <a:off x="1450544" y="5258549"/>
            <a:ext cx="832279" cy="369332"/>
          </a:xfrm>
          <a:prstGeom prst="rect">
            <a:avLst/>
          </a:prstGeom>
          <a:noFill/>
        </p:spPr>
        <p:txBody>
          <a:bodyPr wrap="none" rtlCol="0">
            <a:spAutoFit/>
          </a:bodyPr>
          <a:lstStyle/>
          <a:p>
            <a:r>
              <a:rPr lang="en-GB" dirty="0" smtClean="0"/>
              <a:t>100 - X</a:t>
            </a:r>
            <a:endParaRPr lang="en-GB" dirty="0"/>
          </a:p>
        </p:txBody>
      </p:sp>
    </p:spTree>
    <p:extLst>
      <p:ext uri="{BB962C8B-B14F-4D97-AF65-F5344CB8AC3E}">
        <p14:creationId xmlns:p14="http://schemas.microsoft.com/office/powerpoint/2010/main" val="320559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Ricardian</a:t>
            </a:r>
            <a:r>
              <a:rPr lang="en-GB" dirty="0" smtClean="0"/>
              <a:t> model</a:t>
            </a:r>
            <a:endParaRPr lang="en-GB" dirty="0"/>
          </a:p>
        </p:txBody>
      </p:sp>
      <p:sp>
        <p:nvSpPr>
          <p:cNvPr id="3" name="Content Placeholder 2"/>
          <p:cNvSpPr>
            <a:spLocks noGrp="1"/>
          </p:cNvSpPr>
          <p:nvPr>
            <p:ph idx="1"/>
          </p:nvPr>
        </p:nvSpPr>
        <p:spPr>
          <a:xfrm>
            <a:off x="494507" y="1180100"/>
            <a:ext cx="8229600" cy="4525963"/>
          </a:xfrm>
        </p:spPr>
        <p:txBody>
          <a:bodyPr/>
          <a:lstStyle/>
          <a:p>
            <a:pPr marL="0" indent="0" algn="ctr">
              <a:buNone/>
            </a:pPr>
            <a:r>
              <a:rPr lang="en-GB" dirty="0" smtClean="0"/>
              <a:t>Production possibility frontier</a:t>
            </a:r>
          </a:p>
          <a:p>
            <a:endParaRPr lang="en-GB" dirty="0" smtClean="0"/>
          </a:p>
          <a:p>
            <a:endParaRPr lang="en-GB" dirty="0"/>
          </a:p>
        </p:txBody>
      </p:sp>
      <p:grpSp>
        <p:nvGrpSpPr>
          <p:cNvPr id="17" name="Group 28"/>
          <p:cNvGrpSpPr>
            <a:grpSpLocks/>
          </p:cNvGrpSpPr>
          <p:nvPr/>
        </p:nvGrpSpPr>
        <p:grpSpPr bwMode="auto">
          <a:xfrm>
            <a:off x="1633538" y="1988840"/>
            <a:ext cx="6623050" cy="4621213"/>
            <a:chOff x="1029" y="1104"/>
            <a:chExt cx="4172" cy="2911"/>
          </a:xfrm>
        </p:grpSpPr>
        <p:sp>
          <p:nvSpPr>
            <p:cNvPr id="18" name="Rectangle 6"/>
            <p:cNvSpPr>
              <a:spLocks noChangeArrowheads="1"/>
            </p:cNvSpPr>
            <p:nvPr/>
          </p:nvSpPr>
          <p:spPr bwMode="auto">
            <a:xfrm>
              <a:off x="1029" y="1104"/>
              <a:ext cx="1231"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smtClean="0">
                  <a:solidFill>
                    <a:schemeClr val="tx2"/>
                  </a:solidFill>
                  <a:latin typeface="Arial" charset="0"/>
                </a:rPr>
                <a:t>UK wine </a:t>
              </a:r>
              <a:endParaRPr lang="en-US" altLang="en-US" sz="1800" b="1" dirty="0">
                <a:solidFill>
                  <a:schemeClr val="tx2"/>
                </a:solidFill>
                <a:latin typeface="Arial" charset="0"/>
              </a:endParaRPr>
            </a:p>
            <a:p>
              <a:pPr>
                <a:spcBef>
                  <a:spcPct val="0"/>
                </a:spcBef>
                <a:buClrTx/>
                <a:buSzTx/>
                <a:buFontTx/>
                <a:buNone/>
              </a:pPr>
              <a:r>
                <a:rPr lang="en-US" altLang="en-US" sz="1800" b="1" dirty="0">
                  <a:solidFill>
                    <a:schemeClr val="tx2"/>
                  </a:solidFill>
                  <a:latin typeface="Arial" charset="0"/>
                </a:rPr>
                <a:t>production, </a:t>
              </a:r>
              <a:r>
                <a:rPr lang="en-US" altLang="en-US" sz="1800" b="1" i="1" dirty="0">
                  <a:solidFill>
                    <a:schemeClr val="tx2"/>
                  </a:solidFill>
                  <a:latin typeface="Arial" charset="0"/>
                </a:rPr>
                <a:t>Q</a:t>
              </a:r>
              <a:r>
                <a:rPr lang="en-US" altLang="en-US" sz="1800" b="1" i="1" baseline="-25000" dirty="0">
                  <a:solidFill>
                    <a:schemeClr val="tx2"/>
                  </a:solidFill>
                  <a:latin typeface="Arial" charset="0"/>
                </a:rPr>
                <a:t>W</a:t>
              </a:r>
              <a:r>
                <a:rPr lang="en-US" altLang="en-US" sz="1800" b="1" dirty="0">
                  <a:solidFill>
                    <a:schemeClr val="tx2"/>
                  </a:solidFill>
                  <a:latin typeface="Arial" charset="0"/>
                </a:rPr>
                <a:t>, </a:t>
              </a:r>
            </a:p>
            <a:p>
              <a:pPr>
                <a:spcBef>
                  <a:spcPct val="0"/>
                </a:spcBef>
                <a:buClrTx/>
                <a:buSzTx/>
                <a:buFontTx/>
                <a:buNone/>
              </a:pPr>
              <a:r>
                <a:rPr lang="en-US" altLang="en-US" sz="1800" b="1" dirty="0">
                  <a:solidFill>
                    <a:schemeClr val="tx2"/>
                  </a:solidFill>
                  <a:latin typeface="Arial" charset="0"/>
                </a:rPr>
                <a:t>in </a:t>
              </a:r>
              <a:r>
                <a:rPr lang="en-US" altLang="en-US" sz="1800" b="1" dirty="0" smtClean="0">
                  <a:solidFill>
                    <a:schemeClr val="tx2"/>
                  </a:solidFill>
                  <a:latin typeface="Arial" charset="0"/>
                </a:rPr>
                <a:t>bottles</a:t>
              </a:r>
              <a:endParaRPr lang="en-US" altLang="en-US" sz="1800" b="1" baseline="-25000" dirty="0">
                <a:solidFill>
                  <a:schemeClr val="tx2"/>
                </a:solidFill>
                <a:latin typeface="Arial" charset="0"/>
              </a:endParaRPr>
            </a:p>
          </p:txBody>
        </p:sp>
        <p:grpSp>
          <p:nvGrpSpPr>
            <p:cNvPr id="19" name="Group 20"/>
            <p:cNvGrpSpPr>
              <a:grpSpLocks/>
            </p:cNvGrpSpPr>
            <p:nvPr/>
          </p:nvGrpSpPr>
          <p:grpSpPr bwMode="auto">
            <a:xfrm>
              <a:off x="1488" y="1640"/>
              <a:ext cx="3713" cy="2375"/>
              <a:chOff x="1471" y="1640"/>
              <a:chExt cx="3713" cy="2375"/>
            </a:xfrm>
          </p:grpSpPr>
          <p:sp>
            <p:nvSpPr>
              <p:cNvPr id="20" name="Line 7"/>
              <p:cNvSpPr>
                <a:spLocks noChangeShapeType="1"/>
              </p:cNvSpPr>
              <p:nvPr/>
            </p:nvSpPr>
            <p:spPr bwMode="auto">
              <a:xfrm>
                <a:off x="1471" y="1640"/>
                <a:ext cx="0" cy="1968"/>
              </a:xfrm>
              <a:prstGeom prst="line">
                <a:avLst/>
              </a:prstGeom>
              <a:noFill/>
              <a:ln w="3810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 name="Line 8"/>
              <p:cNvSpPr>
                <a:spLocks noChangeShapeType="1"/>
              </p:cNvSpPr>
              <p:nvPr/>
            </p:nvSpPr>
            <p:spPr bwMode="auto">
              <a:xfrm>
                <a:off x="1471" y="3608"/>
                <a:ext cx="2831" cy="0"/>
              </a:xfrm>
              <a:prstGeom prst="line">
                <a:avLst/>
              </a:prstGeom>
              <a:noFill/>
              <a:ln w="38100">
                <a:solidFill>
                  <a:schemeClr val="tx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 name="Rectangle 9"/>
              <p:cNvSpPr>
                <a:spLocks noChangeArrowheads="1"/>
              </p:cNvSpPr>
              <p:nvPr/>
            </p:nvSpPr>
            <p:spPr bwMode="auto">
              <a:xfrm>
                <a:off x="3374" y="3608"/>
                <a:ext cx="1810"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smtClean="0">
                    <a:solidFill>
                      <a:schemeClr val="tx2"/>
                    </a:solidFill>
                    <a:latin typeface="Arial" charset="0"/>
                  </a:rPr>
                  <a:t>UK sweater</a:t>
                </a:r>
                <a:endParaRPr lang="en-US" altLang="en-US" sz="1800" b="1" dirty="0">
                  <a:solidFill>
                    <a:schemeClr val="tx2"/>
                  </a:solidFill>
                  <a:latin typeface="Arial" charset="0"/>
                </a:endParaRPr>
              </a:p>
              <a:p>
                <a:pPr>
                  <a:spcBef>
                    <a:spcPct val="0"/>
                  </a:spcBef>
                  <a:buClrTx/>
                  <a:buSzTx/>
                  <a:buFontTx/>
                  <a:buNone/>
                </a:pPr>
                <a:r>
                  <a:rPr lang="en-US" altLang="en-US" sz="1800" b="1" dirty="0">
                    <a:solidFill>
                      <a:schemeClr val="tx2"/>
                    </a:solidFill>
                    <a:latin typeface="Arial" charset="0"/>
                  </a:rPr>
                  <a:t>production, </a:t>
                </a:r>
                <a:r>
                  <a:rPr lang="en-US" altLang="en-US" sz="1800" b="1" i="1" dirty="0" smtClean="0">
                    <a:solidFill>
                      <a:schemeClr val="tx2"/>
                    </a:solidFill>
                    <a:latin typeface="Arial" charset="0"/>
                  </a:rPr>
                  <a:t>Q</a:t>
                </a:r>
                <a:r>
                  <a:rPr lang="en-US" altLang="en-US" sz="1800" b="1" i="1" baseline="-25000" dirty="0" smtClean="0">
                    <a:solidFill>
                      <a:schemeClr val="tx2"/>
                    </a:solidFill>
                    <a:latin typeface="Arial" charset="0"/>
                  </a:rPr>
                  <a:t>C</a:t>
                </a:r>
                <a:endParaRPr lang="en-US" altLang="en-US" sz="1800" b="1" dirty="0">
                  <a:solidFill>
                    <a:schemeClr val="tx2"/>
                  </a:solidFill>
                  <a:latin typeface="Arial" charset="0"/>
                </a:endParaRPr>
              </a:p>
            </p:txBody>
          </p:sp>
        </p:grpSp>
      </p:grpSp>
      <p:sp>
        <p:nvSpPr>
          <p:cNvPr id="5" name="Flowchart: Connector 4"/>
          <p:cNvSpPr/>
          <p:nvPr/>
        </p:nvSpPr>
        <p:spPr>
          <a:xfrm>
            <a:off x="2282823" y="4293096"/>
            <a:ext cx="163910"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11560" y="4231027"/>
            <a:ext cx="1404156" cy="369332"/>
          </a:xfrm>
          <a:prstGeom prst="rect">
            <a:avLst/>
          </a:prstGeom>
          <a:noFill/>
        </p:spPr>
        <p:txBody>
          <a:bodyPr wrap="square" rtlCol="0">
            <a:spAutoFit/>
          </a:bodyPr>
          <a:lstStyle/>
          <a:p>
            <a:r>
              <a:rPr lang="en-GB" dirty="0" smtClean="0"/>
              <a:t>L/</a:t>
            </a:r>
            <a:r>
              <a:rPr lang="en-US" altLang="en-US" i="1" dirty="0" err="1" smtClean="0"/>
              <a:t>a</a:t>
            </a:r>
            <a:r>
              <a:rPr lang="en-US" altLang="en-US" i="1" baseline="-25000" dirty="0" err="1" smtClean="0"/>
              <a:t>W</a:t>
            </a:r>
            <a:r>
              <a:rPr lang="en-US" i="1" dirty="0" smtClean="0"/>
              <a:t>=200</a:t>
            </a:r>
            <a:endParaRPr lang="en-GB" dirty="0"/>
          </a:p>
        </p:txBody>
      </p:sp>
      <p:sp>
        <p:nvSpPr>
          <p:cNvPr id="14" name="Flowchart: Connector 13"/>
          <p:cNvSpPr/>
          <p:nvPr/>
        </p:nvSpPr>
        <p:spPr>
          <a:xfrm>
            <a:off x="5148064" y="5855928"/>
            <a:ext cx="163910" cy="21602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4293147" y="6234817"/>
            <a:ext cx="1090067" cy="369332"/>
          </a:xfrm>
          <a:prstGeom prst="rect">
            <a:avLst/>
          </a:prstGeom>
          <a:noFill/>
        </p:spPr>
        <p:txBody>
          <a:bodyPr wrap="square" rtlCol="0">
            <a:spAutoFit/>
          </a:bodyPr>
          <a:lstStyle/>
          <a:p>
            <a:r>
              <a:rPr lang="en-GB" dirty="0" smtClean="0"/>
              <a:t>L/</a:t>
            </a:r>
            <a:r>
              <a:rPr lang="en-US" altLang="en-US" i="1" dirty="0" smtClean="0"/>
              <a:t>a</a:t>
            </a:r>
            <a:r>
              <a:rPr lang="en-US" altLang="en-US" i="1" baseline="-25000" dirty="0" smtClean="0"/>
              <a:t>c</a:t>
            </a:r>
            <a:r>
              <a:rPr lang="en-US" i="1" dirty="0" smtClean="0"/>
              <a:t>=300</a:t>
            </a:r>
            <a:endParaRPr lang="en-GB" dirty="0"/>
          </a:p>
        </p:txBody>
      </p:sp>
      <p:sp>
        <p:nvSpPr>
          <p:cNvPr id="16" name="Line 15"/>
          <p:cNvSpPr>
            <a:spLocks noChangeShapeType="1"/>
          </p:cNvSpPr>
          <p:nvPr/>
        </p:nvSpPr>
        <p:spPr bwMode="auto">
          <a:xfrm>
            <a:off x="2376488" y="4398665"/>
            <a:ext cx="2800350" cy="1565275"/>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 name="Flowchart: Connector 24"/>
          <p:cNvSpPr/>
          <p:nvPr/>
        </p:nvSpPr>
        <p:spPr>
          <a:xfrm>
            <a:off x="3509458" y="5019409"/>
            <a:ext cx="163910" cy="216024"/>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p:cNvCxnSpPr>
            <a:stCxn id="25" idx="4"/>
          </p:cNvCxnSpPr>
          <p:nvPr/>
        </p:nvCxnSpPr>
        <p:spPr>
          <a:xfrm>
            <a:off x="3591413" y="5235433"/>
            <a:ext cx="0" cy="72850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25" idx="2"/>
          </p:cNvCxnSpPr>
          <p:nvPr/>
        </p:nvCxnSpPr>
        <p:spPr>
          <a:xfrm flipH="1">
            <a:off x="2376488" y="5127421"/>
            <a:ext cx="113297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602740" y="4889217"/>
            <a:ext cx="535724" cy="369332"/>
          </a:xfrm>
          <a:prstGeom prst="rect">
            <a:avLst/>
          </a:prstGeom>
          <a:noFill/>
        </p:spPr>
        <p:txBody>
          <a:bodyPr wrap="none" rtlCol="0">
            <a:spAutoFit/>
          </a:bodyPr>
          <a:lstStyle/>
          <a:p>
            <a:r>
              <a:rPr lang="en-GB" dirty="0" smtClean="0"/>
              <a:t>100</a:t>
            </a:r>
            <a:endParaRPr lang="en-GB" dirty="0"/>
          </a:p>
        </p:txBody>
      </p:sp>
      <p:sp>
        <p:nvSpPr>
          <p:cNvPr id="26" name="TextBox 25"/>
          <p:cNvSpPr txBox="1"/>
          <p:nvPr/>
        </p:nvSpPr>
        <p:spPr>
          <a:xfrm>
            <a:off x="3323551" y="6102330"/>
            <a:ext cx="535724" cy="369332"/>
          </a:xfrm>
          <a:prstGeom prst="rect">
            <a:avLst/>
          </a:prstGeom>
          <a:noFill/>
        </p:spPr>
        <p:txBody>
          <a:bodyPr wrap="none" rtlCol="0">
            <a:spAutoFit/>
          </a:bodyPr>
          <a:lstStyle/>
          <a:p>
            <a:r>
              <a:rPr lang="en-GB" dirty="0" smtClean="0"/>
              <a:t>150</a:t>
            </a:r>
            <a:endParaRPr lang="en-GB" dirty="0"/>
          </a:p>
        </p:txBody>
      </p:sp>
      <p:sp>
        <p:nvSpPr>
          <p:cNvPr id="27" name="TextBox 26"/>
          <p:cNvSpPr txBox="1"/>
          <p:nvPr/>
        </p:nvSpPr>
        <p:spPr>
          <a:xfrm>
            <a:off x="3654601" y="4509120"/>
            <a:ext cx="308098" cy="369332"/>
          </a:xfrm>
          <a:prstGeom prst="rect">
            <a:avLst/>
          </a:prstGeom>
          <a:noFill/>
        </p:spPr>
        <p:txBody>
          <a:bodyPr wrap="none" rtlCol="0">
            <a:spAutoFit/>
          </a:bodyPr>
          <a:lstStyle/>
          <a:p>
            <a:r>
              <a:rPr lang="en-GB" dirty="0" smtClean="0"/>
              <a:t>C</a:t>
            </a:r>
            <a:endParaRPr lang="en-GB" dirty="0"/>
          </a:p>
        </p:txBody>
      </p:sp>
      <p:sp>
        <p:nvSpPr>
          <p:cNvPr id="28" name="TextBox 27"/>
          <p:cNvSpPr txBox="1"/>
          <p:nvPr/>
        </p:nvSpPr>
        <p:spPr>
          <a:xfrm>
            <a:off x="4838180" y="2026895"/>
            <a:ext cx="2808312" cy="3139321"/>
          </a:xfrm>
          <a:prstGeom prst="rect">
            <a:avLst/>
          </a:prstGeom>
          <a:noFill/>
        </p:spPr>
        <p:txBody>
          <a:bodyPr wrap="square" rtlCol="0">
            <a:spAutoFit/>
          </a:bodyPr>
          <a:lstStyle/>
          <a:p>
            <a:r>
              <a:rPr lang="en-GB" dirty="0" smtClean="0"/>
              <a:t>How to find X? </a:t>
            </a:r>
          </a:p>
          <a:p>
            <a:r>
              <a:rPr lang="en-GB" dirty="0" smtClean="0"/>
              <a:t>Use the slope (2/3)</a:t>
            </a:r>
          </a:p>
          <a:p>
            <a:endParaRPr lang="en-GB" b="1" dirty="0" smtClean="0"/>
          </a:p>
          <a:p>
            <a:r>
              <a:rPr lang="en-GB" b="1" dirty="0" smtClean="0"/>
              <a:t>If </a:t>
            </a:r>
            <a:r>
              <a:rPr lang="en-US" altLang="en-US" b="1" i="1" dirty="0" smtClean="0">
                <a:latin typeface="Arial" charset="0"/>
              </a:rPr>
              <a:t>Q</a:t>
            </a:r>
            <a:r>
              <a:rPr lang="en-US" altLang="en-US" b="1" i="1" baseline="-25000" dirty="0" smtClean="0">
                <a:latin typeface="Arial" charset="0"/>
              </a:rPr>
              <a:t>C  </a:t>
            </a:r>
            <a:r>
              <a:rPr lang="en-US" altLang="en-US" b="1" i="1" dirty="0" smtClean="0">
                <a:latin typeface="Arial" charset="0"/>
              </a:rPr>
              <a:t>goes up by 50, Q</a:t>
            </a:r>
            <a:r>
              <a:rPr lang="en-US" altLang="en-US" b="1" i="1" baseline="-25000" dirty="0" smtClean="0">
                <a:latin typeface="Arial" charset="0"/>
              </a:rPr>
              <a:t>W </a:t>
            </a:r>
            <a:r>
              <a:rPr lang="en-US" altLang="en-US" b="1" i="1" dirty="0" smtClean="0">
                <a:latin typeface="Arial" charset="0"/>
              </a:rPr>
              <a:t>goes down by 50 × 2/3 =33.3</a:t>
            </a:r>
          </a:p>
          <a:p>
            <a:endParaRPr lang="en-US" altLang="en-US" b="1" i="1" dirty="0">
              <a:latin typeface="Arial" charset="0"/>
            </a:endParaRPr>
          </a:p>
          <a:p>
            <a:r>
              <a:rPr lang="en-US" altLang="en-US" i="1" dirty="0" smtClean="0">
                <a:latin typeface="Arial" charset="0"/>
              </a:rPr>
              <a:t>The UK sacrifices 33 bottles of wine to make 50 more sweaters</a:t>
            </a:r>
            <a:endParaRPr lang="en-US" altLang="en-US" dirty="0">
              <a:latin typeface="Arial" charset="0"/>
            </a:endParaRPr>
          </a:p>
          <a:p>
            <a:endParaRPr lang="en-GB" dirty="0" smtClean="0"/>
          </a:p>
        </p:txBody>
      </p:sp>
      <p:sp>
        <p:nvSpPr>
          <p:cNvPr id="23" name="Flowchart: Connector 22"/>
          <p:cNvSpPr/>
          <p:nvPr/>
        </p:nvSpPr>
        <p:spPr>
          <a:xfrm>
            <a:off x="4129237" y="5280071"/>
            <a:ext cx="163910" cy="216024"/>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4293147" y="4824107"/>
            <a:ext cx="327334" cy="369332"/>
          </a:xfrm>
          <a:prstGeom prst="rect">
            <a:avLst/>
          </a:prstGeom>
          <a:noFill/>
        </p:spPr>
        <p:txBody>
          <a:bodyPr wrap="none" rtlCol="0">
            <a:spAutoFit/>
          </a:bodyPr>
          <a:lstStyle/>
          <a:p>
            <a:r>
              <a:rPr lang="en-GB" dirty="0" smtClean="0"/>
              <a:t>D</a:t>
            </a:r>
            <a:endParaRPr lang="en-GB" dirty="0"/>
          </a:p>
        </p:txBody>
      </p:sp>
      <p:cxnSp>
        <p:nvCxnSpPr>
          <p:cNvPr id="29" name="Straight Connector 28"/>
          <p:cNvCxnSpPr/>
          <p:nvPr/>
        </p:nvCxnSpPr>
        <p:spPr>
          <a:xfrm>
            <a:off x="4210319" y="5457576"/>
            <a:ext cx="873" cy="506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2376488" y="5388333"/>
            <a:ext cx="1863365"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921090" y="6119098"/>
            <a:ext cx="535724" cy="369332"/>
          </a:xfrm>
          <a:prstGeom prst="rect">
            <a:avLst/>
          </a:prstGeom>
          <a:noFill/>
        </p:spPr>
        <p:txBody>
          <a:bodyPr wrap="none" rtlCol="0">
            <a:spAutoFit/>
          </a:bodyPr>
          <a:lstStyle/>
          <a:p>
            <a:r>
              <a:rPr lang="en-GB" dirty="0" smtClean="0"/>
              <a:t>200</a:t>
            </a:r>
            <a:endParaRPr lang="en-GB" dirty="0"/>
          </a:p>
        </p:txBody>
      </p:sp>
      <p:sp>
        <p:nvSpPr>
          <p:cNvPr id="32" name="TextBox 31"/>
          <p:cNvSpPr txBox="1"/>
          <p:nvPr/>
        </p:nvSpPr>
        <p:spPr>
          <a:xfrm>
            <a:off x="1450544" y="5258549"/>
            <a:ext cx="832279" cy="369332"/>
          </a:xfrm>
          <a:prstGeom prst="rect">
            <a:avLst/>
          </a:prstGeom>
          <a:noFill/>
        </p:spPr>
        <p:txBody>
          <a:bodyPr wrap="none" rtlCol="0">
            <a:spAutoFit/>
          </a:bodyPr>
          <a:lstStyle/>
          <a:p>
            <a:r>
              <a:rPr lang="en-GB" dirty="0" smtClean="0"/>
              <a:t>100 - X</a:t>
            </a:r>
            <a:endParaRPr lang="en-GB" dirty="0"/>
          </a:p>
        </p:txBody>
      </p:sp>
    </p:spTree>
    <p:extLst>
      <p:ext uri="{BB962C8B-B14F-4D97-AF65-F5344CB8AC3E}">
        <p14:creationId xmlns:p14="http://schemas.microsoft.com/office/powerpoint/2010/main" val="180654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Ricardian</a:t>
            </a:r>
            <a:r>
              <a:rPr lang="en-GB" dirty="0" smtClean="0"/>
              <a:t> model</a:t>
            </a:r>
            <a:endParaRPr lang="en-GB" dirty="0"/>
          </a:p>
        </p:txBody>
      </p:sp>
      <p:sp>
        <p:nvSpPr>
          <p:cNvPr id="3" name="Content Placeholder 2"/>
          <p:cNvSpPr>
            <a:spLocks noGrp="1"/>
          </p:cNvSpPr>
          <p:nvPr>
            <p:ph idx="1"/>
          </p:nvPr>
        </p:nvSpPr>
        <p:spPr/>
        <p:txBody>
          <a:bodyPr/>
          <a:lstStyle/>
          <a:p>
            <a:r>
              <a:rPr lang="en-GB" dirty="0" smtClean="0"/>
              <a:t>Recap:</a:t>
            </a:r>
          </a:p>
          <a:p>
            <a:pPr marL="971550" lvl="1" indent="-514350">
              <a:buFont typeface="+mj-lt"/>
              <a:buAutoNum type="arabicPeriod"/>
            </a:pPr>
            <a:r>
              <a:rPr lang="en-GB" dirty="0" smtClean="0"/>
              <a:t>The UK can only produce as much as its labour endowment and technology allow</a:t>
            </a:r>
          </a:p>
          <a:p>
            <a:pPr marL="971550" lvl="1" indent="-514350">
              <a:buFont typeface="+mj-lt"/>
              <a:buAutoNum type="arabicPeriod"/>
            </a:pPr>
            <a:r>
              <a:rPr lang="en-GB" dirty="0" smtClean="0"/>
              <a:t>Its maximum production can be graphed as a production possibility frontier</a:t>
            </a:r>
          </a:p>
          <a:p>
            <a:pPr marL="971550" lvl="1" indent="-514350">
              <a:buFont typeface="+mj-lt"/>
              <a:buAutoNum type="arabicPeriod"/>
            </a:pPr>
            <a:r>
              <a:rPr lang="en-GB" b="1" dirty="0" smtClean="0">
                <a:solidFill>
                  <a:srgbClr val="FF0000"/>
                </a:solidFill>
              </a:rPr>
              <a:t>The slope of the frontier is equal to the ratio of its unit labour requirements, i.e. its opportunity cost</a:t>
            </a:r>
          </a:p>
        </p:txBody>
      </p:sp>
    </p:spTree>
    <p:extLst>
      <p:ext uri="{BB962C8B-B14F-4D97-AF65-F5344CB8AC3E}">
        <p14:creationId xmlns:p14="http://schemas.microsoft.com/office/powerpoint/2010/main" val="13064064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Ricardian</a:t>
            </a:r>
            <a:r>
              <a:rPr lang="en-GB" dirty="0" smtClean="0"/>
              <a:t> model</a:t>
            </a:r>
            <a:endParaRPr lang="en-GB" dirty="0"/>
          </a:p>
        </p:txBody>
      </p:sp>
      <p:sp>
        <p:nvSpPr>
          <p:cNvPr id="3" name="Content Placeholder 2"/>
          <p:cNvSpPr>
            <a:spLocks noGrp="1"/>
          </p:cNvSpPr>
          <p:nvPr>
            <p:ph idx="1"/>
          </p:nvPr>
        </p:nvSpPr>
        <p:spPr>
          <a:xfrm>
            <a:off x="494507" y="1180100"/>
            <a:ext cx="8229600" cy="4525963"/>
          </a:xfrm>
        </p:spPr>
        <p:txBody>
          <a:bodyPr/>
          <a:lstStyle/>
          <a:p>
            <a:pPr marL="0" indent="0" algn="ctr">
              <a:buNone/>
            </a:pPr>
            <a:r>
              <a:rPr lang="en-GB" dirty="0" smtClean="0"/>
              <a:t>Production possibility frontier</a:t>
            </a:r>
          </a:p>
          <a:p>
            <a:endParaRPr lang="en-GB" dirty="0" smtClean="0"/>
          </a:p>
          <a:p>
            <a:endParaRPr lang="en-GB" dirty="0"/>
          </a:p>
        </p:txBody>
      </p:sp>
      <p:grpSp>
        <p:nvGrpSpPr>
          <p:cNvPr id="17" name="Group 28"/>
          <p:cNvGrpSpPr>
            <a:grpSpLocks/>
          </p:cNvGrpSpPr>
          <p:nvPr/>
        </p:nvGrpSpPr>
        <p:grpSpPr bwMode="auto">
          <a:xfrm>
            <a:off x="1300400" y="1988840"/>
            <a:ext cx="7042150" cy="4765675"/>
            <a:chOff x="1029" y="1104"/>
            <a:chExt cx="4436" cy="3002"/>
          </a:xfrm>
        </p:grpSpPr>
        <p:sp>
          <p:nvSpPr>
            <p:cNvPr id="18" name="Rectangle 6"/>
            <p:cNvSpPr>
              <a:spLocks noChangeArrowheads="1"/>
            </p:cNvSpPr>
            <p:nvPr/>
          </p:nvSpPr>
          <p:spPr bwMode="auto">
            <a:xfrm>
              <a:off x="1029" y="1104"/>
              <a:ext cx="916"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smtClean="0">
                  <a:solidFill>
                    <a:schemeClr val="tx2"/>
                  </a:solidFill>
                  <a:latin typeface="Arial" charset="0"/>
                </a:rPr>
                <a:t>wine </a:t>
              </a:r>
              <a:endParaRPr lang="en-US" altLang="en-US" sz="1800" b="1" dirty="0">
                <a:solidFill>
                  <a:schemeClr val="tx2"/>
                </a:solidFill>
                <a:latin typeface="Arial" charset="0"/>
              </a:endParaRPr>
            </a:p>
            <a:p>
              <a:pPr>
                <a:spcBef>
                  <a:spcPct val="0"/>
                </a:spcBef>
                <a:buClrTx/>
                <a:buSzTx/>
                <a:buFontTx/>
                <a:buNone/>
              </a:pPr>
              <a:r>
                <a:rPr lang="en-US" altLang="en-US" sz="1800" b="1" dirty="0">
                  <a:solidFill>
                    <a:schemeClr val="tx2"/>
                  </a:solidFill>
                  <a:latin typeface="Arial" charset="0"/>
                </a:rPr>
                <a:t>production</a:t>
              </a:r>
              <a:r>
                <a:rPr lang="en-US" altLang="en-US" sz="1800" b="1" dirty="0" smtClean="0">
                  <a:solidFill>
                    <a:schemeClr val="tx2"/>
                  </a:solidFill>
                  <a:latin typeface="Arial" charset="0"/>
                </a:rPr>
                <a:t>,</a:t>
              </a:r>
              <a:endParaRPr lang="en-US" altLang="en-US" sz="1800" b="1" dirty="0">
                <a:solidFill>
                  <a:schemeClr val="tx2"/>
                </a:solidFill>
                <a:latin typeface="Arial" charset="0"/>
              </a:endParaRPr>
            </a:p>
            <a:p>
              <a:pPr>
                <a:spcBef>
                  <a:spcPct val="0"/>
                </a:spcBef>
                <a:buClrTx/>
                <a:buSzTx/>
                <a:buFontTx/>
                <a:buNone/>
              </a:pPr>
              <a:r>
                <a:rPr lang="en-US" altLang="en-US" sz="1800" b="1" dirty="0">
                  <a:solidFill>
                    <a:schemeClr val="tx2"/>
                  </a:solidFill>
                  <a:latin typeface="Arial" charset="0"/>
                </a:rPr>
                <a:t>in </a:t>
              </a:r>
              <a:r>
                <a:rPr lang="en-US" altLang="en-US" sz="1800" b="1" dirty="0" smtClean="0">
                  <a:solidFill>
                    <a:schemeClr val="tx2"/>
                  </a:solidFill>
                  <a:latin typeface="Arial" charset="0"/>
                </a:rPr>
                <a:t>bottles</a:t>
              </a:r>
              <a:endParaRPr lang="en-US" altLang="en-US" sz="1800" b="1" baseline="-25000" dirty="0">
                <a:solidFill>
                  <a:schemeClr val="tx2"/>
                </a:solidFill>
                <a:latin typeface="Arial" charset="0"/>
              </a:endParaRPr>
            </a:p>
          </p:txBody>
        </p:sp>
        <p:grpSp>
          <p:nvGrpSpPr>
            <p:cNvPr id="19" name="Group 20"/>
            <p:cNvGrpSpPr>
              <a:grpSpLocks/>
            </p:cNvGrpSpPr>
            <p:nvPr/>
          </p:nvGrpSpPr>
          <p:grpSpPr bwMode="auto">
            <a:xfrm>
              <a:off x="1488" y="1640"/>
              <a:ext cx="3977" cy="2466"/>
              <a:chOff x="1471" y="1640"/>
              <a:chExt cx="3977" cy="2466"/>
            </a:xfrm>
          </p:grpSpPr>
          <p:sp>
            <p:nvSpPr>
              <p:cNvPr id="20" name="Line 7"/>
              <p:cNvSpPr>
                <a:spLocks noChangeShapeType="1"/>
              </p:cNvSpPr>
              <p:nvPr/>
            </p:nvSpPr>
            <p:spPr bwMode="auto">
              <a:xfrm>
                <a:off x="1471" y="1640"/>
                <a:ext cx="0" cy="1968"/>
              </a:xfrm>
              <a:prstGeom prst="line">
                <a:avLst/>
              </a:prstGeom>
              <a:noFill/>
              <a:ln w="3810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 name="Line 8"/>
              <p:cNvSpPr>
                <a:spLocks noChangeShapeType="1"/>
              </p:cNvSpPr>
              <p:nvPr/>
            </p:nvSpPr>
            <p:spPr bwMode="auto">
              <a:xfrm>
                <a:off x="1471" y="3608"/>
                <a:ext cx="3977" cy="0"/>
              </a:xfrm>
              <a:prstGeom prst="line">
                <a:avLst/>
              </a:prstGeom>
              <a:noFill/>
              <a:ln w="38100">
                <a:solidFill>
                  <a:schemeClr val="tx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 name="Rectangle 9"/>
              <p:cNvSpPr>
                <a:spLocks noChangeArrowheads="1"/>
              </p:cNvSpPr>
              <p:nvPr/>
            </p:nvSpPr>
            <p:spPr bwMode="auto">
              <a:xfrm>
                <a:off x="4457" y="3699"/>
                <a:ext cx="893"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smtClean="0">
                    <a:solidFill>
                      <a:schemeClr val="tx2"/>
                    </a:solidFill>
                    <a:latin typeface="Arial" charset="0"/>
                  </a:rPr>
                  <a:t>sweater</a:t>
                </a:r>
                <a:endParaRPr lang="en-US" altLang="en-US" sz="1800" b="1" dirty="0">
                  <a:solidFill>
                    <a:schemeClr val="tx2"/>
                  </a:solidFill>
                  <a:latin typeface="Arial" charset="0"/>
                </a:endParaRPr>
              </a:p>
              <a:p>
                <a:pPr>
                  <a:spcBef>
                    <a:spcPct val="0"/>
                  </a:spcBef>
                  <a:buClrTx/>
                  <a:buSzTx/>
                  <a:buFontTx/>
                  <a:buNone/>
                </a:pPr>
                <a:r>
                  <a:rPr lang="en-US" altLang="en-US" sz="1800" b="1" dirty="0" smtClean="0">
                    <a:solidFill>
                      <a:schemeClr val="tx2"/>
                    </a:solidFill>
                    <a:latin typeface="Arial" charset="0"/>
                  </a:rPr>
                  <a:t>production</a:t>
                </a:r>
                <a:endParaRPr lang="en-US" altLang="en-US" sz="1800" b="1" dirty="0">
                  <a:solidFill>
                    <a:schemeClr val="tx2"/>
                  </a:solidFill>
                  <a:latin typeface="Arial" charset="0"/>
                </a:endParaRPr>
              </a:p>
            </p:txBody>
          </p:sp>
        </p:grpSp>
      </p:grpSp>
      <p:sp>
        <p:nvSpPr>
          <p:cNvPr id="5" name="Flowchart: Connector 4"/>
          <p:cNvSpPr/>
          <p:nvPr/>
        </p:nvSpPr>
        <p:spPr>
          <a:xfrm>
            <a:off x="1933761" y="4307681"/>
            <a:ext cx="163910"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11560" y="4231027"/>
            <a:ext cx="1404156" cy="369332"/>
          </a:xfrm>
          <a:prstGeom prst="rect">
            <a:avLst/>
          </a:prstGeom>
          <a:noFill/>
        </p:spPr>
        <p:txBody>
          <a:bodyPr wrap="square" rtlCol="0">
            <a:spAutoFit/>
          </a:bodyPr>
          <a:lstStyle/>
          <a:p>
            <a:r>
              <a:rPr lang="en-GB" dirty="0" smtClean="0"/>
              <a:t>L/</a:t>
            </a:r>
            <a:r>
              <a:rPr lang="en-US" altLang="en-US" i="1" dirty="0" err="1" smtClean="0"/>
              <a:t>a</a:t>
            </a:r>
            <a:r>
              <a:rPr lang="en-US" altLang="en-US" i="1" baseline="-25000" dirty="0" err="1" smtClean="0"/>
              <a:t>W</a:t>
            </a:r>
            <a:r>
              <a:rPr lang="en-US" i="1" dirty="0" smtClean="0"/>
              <a:t>=200</a:t>
            </a:r>
            <a:endParaRPr lang="en-GB" dirty="0"/>
          </a:p>
        </p:txBody>
      </p:sp>
      <p:sp>
        <p:nvSpPr>
          <p:cNvPr id="14" name="Flowchart: Connector 13"/>
          <p:cNvSpPr/>
          <p:nvPr/>
        </p:nvSpPr>
        <p:spPr>
          <a:xfrm>
            <a:off x="4843056" y="5876785"/>
            <a:ext cx="163910" cy="21602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4293147" y="6234817"/>
            <a:ext cx="1090067" cy="369332"/>
          </a:xfrm>
          <a:prstGeom prst="rect">
            <a:avLst/>
          </a:prstGeom>
          <a:noFill/>
        </p:spPr>
        <p:txBody>
          <a:bodyPr wrap="square" rtlCol="0">
            <a:spAutoFit/>
          </a:bodyPr>
          <a:lstStyle/>
          <a:p>
            <a:r>
              <a:rPr lang="en-GB" dirty="0" smtClean="0"/>
              <a:t>L/</a:t>
            </a:r>
            <a:r>
              <a:rPr lang="en-US" altLang="en-US" i="1" dirty="0" smtClean="0"/>
              <a:t>a</a:t>
            </a:r>
            <a:r>
              <a:rPr lang="en-US" altLang="en-US" i="1" baseline="-25000" dirty="0" smtClean="0"/>
              <a:t>c</a:t>
            </a:r>
            <a:r>
              <a:rPr lang="en-US" i="1" dirty="0" smtClean="0"/>
              <a:t>=300</a:t>
            </a:r>
            <a:endParaRPr lang="en-GB" dirty="0"/>
          </a:p>
        </p:txBody>
      </p:sp>
      <p:sp>
        <p:nvSpPr>
          <p:cNvPr id="16" name="Line 15"/>
          <p:cNvSpPr>
            <a:spLocks noChangeShapeType="1"/>
          </p:cNvSpPr>
          <p:nvPr/>
        </p:nvSpPr>
        <p:spPr bwMode="auto">
          <a:xfrm>
            <a:off x="2037830" y="4398665"/>
            <a:ext cx="2887181" cy="1565275"/>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 name="Flowchart: Connector 22"/>
          <p:cNvSpPr/>
          <p:nvPr/>
        </p:nvSpPr>
        <p:spPr>
          <a:xfrm>
            <a:off x="1945520" y="3457465"/>
            <a:ext cx="163910"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Connector 23"/>
          <p:cNvSpPr/>
          <p:nvPr/>
        </p:nvSpPr>
        <p:spPr>
          <a:xfrm>
            <a:off x="7647246" y="5877958"/>
            <a:ext cx="163910" cy="21602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Line 15"/>
          <p:cNvSpPr>
            <a:spLocks noChangeShapeType="1"/>
          </p:cNvSpPr>
          <p:nvPr/>
        </p:nvSpPr>
        <p:spPr bwMode="auto">
          <a:xfrm>
            <a:off x="2015716" y="3566221"/>
            <a:ext cx="5631530" cy="2397719"/>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 name="TextBox 25"/>
          <p:cNvSpPr txBox="1"/>
          <p:nvPr/>
        </p:nvSpPr>
        <p:spPr>
          <a:xfrm>
            <a:off x="611560" y="3304157"/>
            <a:ext cx="1404156" cy="369332"/>
          </a:xfrm>
          <a:prstGeom prst="rect">
            <a:avLst/>
          </a:prstGeom>
          <a:noFill/>
        </p:spPr>
        <p:txBody>
          <a:bodyPr wrap="square" rtlCol="0">
            <a:spAutoFit/>
          </a:bodyPr>
          <a:lstStyle/>
          <a:p>
            <a:r>
              <a:rPr lang="en-GB" dirty="0" smtClean="0"/>
              <a:t>L/</a:t>
            </a:r>
            <a:r>
              <a:rPr lang="en-US" altLang="en-US" i="1" dirty="0" err="1" smtClean="0"/>
              <a:t>a</a:t>
            </a:r>
            <a:r>
              <a:rPr lang="en-US" altLang="en-US" i="1" baseline="-25000" dirty="0" err="1" smtClean="0"/>
              <a:t>W</a:t>
            </a:r>
            <a:r>
              <a:rPr lang="en-US" altLang="en-US" i="1" baseline="30000" dirty="0" smtClean="0"/>
              <a:t>*</a:t>
            </a:r>
            <a:r>
              <a:rPr lang="en-US" i="1" dirty="0" smtClean="0"/>
              <a:t>=300</a:t>
            </a:r>
            <a:endParaRPr lang="en-GB" dirty="0"/>
          </a:p>
        </p:txBody>
      </p:sp>
      <p:sp>
        <p:nvSpPr>
          <p:cNvPr id="27" name="TextBox 26"/>
          <p:cNvSpPr txBox="1"/>
          <p:nvPr/>
        </p:nvSpPr>
        <p:spPr>
          <a:xfrm>
            <a:off x="7236296" y="5181302"/>
            <a:ext cx="1404156" cy="369332"/>
          </a:xfrm>
          <a:prstGeom prst="rect">
            <a:avLst/>
          </a:prstGeom>
          <a:noFill/>
        </p:spPr>
        <p:txBody>
          <a:bodyPr wrap="square" rtlCol="0">
            <a:spAutoFit/>
          </a:bodyPr>
          <a:lstStyle/>
          <a:p>
            <a:r>
              <a:rPr lang="en-GB" dirty="0" smtClean="0"/>
              <a:t>L/</a:t>
            </a:r>
            <a:r>
              <a:rPr lang="en-US" altLang="en-US" i="1" dirty="0" smtClean="0"/>
              <a:t>a</a:t>
            </a:r>
            <a:r>
              <a:rPr lang="en-US" altLang="en-US" i="1" baseline="-25000" dirty="0" smtClean="0"/>
              <a:t>c</a:t>
            </a:r>
            <a:r>
              <a:rPr lang="en-US" altLang="en-US" i="1" baseline="30000" dirty="0" smtClean="0"/>
              <a:t>*</a:t>
            </a:r>
            <a:r>
              <a:rPr lang="en-US" i="1" dirty="0" smtClean="0"/>
              <a:t>=600</a:t>
            </a:r>
            <a:endParaRPr lang="en-GB" dirty="0"/>
          </a:p>
        </p:txBody>
      </p:sp>
      <p:cxnSp>
        <p:nvCxnSpPr>
          <p:cNvPr id="7" name="Straight Arrow Connector 6"/>
          <p:cNvCxnSpPr/>
          <p:nvPr/>
        </p:nvCxnSpPr>
        <p:spPr>
          <a:xfrm flipH="1">
            <a:off x="3481420" y="3979378"/>
            <a:ext cx="720080" cy="8449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41460" y="3443716"/>
            <a:ext cx="3744416" cy="369332"/>
          </a:xfrm>
          <a:prstGeom prst="rect">
            <a:avLst/>
          </a:prstGeom>
          <a:noFill/>
        </p:spPr>
        <p:txBody>
          <a:bodyPr wrap="square" rtlCol="0">
            <a:spAutoFit/>
          </a:bodyPr>
          <a:lstStyle/>
          <a:p>
            <a:r>
              <a:rPr lang="en-GB" dirty="0" smtClean="0"/>
              <a:t>UK’s PPF</a:t>
            </a:r>
          </a:p>
        </p:txBody>
      </p:sp>
    </p:spTree>
    <p:extLst>
      <p:ext uri="{BB962C8B-B14F-4D97-AF65-F5344CB8AC3E}">
        <p14:creationId xmlns:p14="http://schemas.microsoft.com/office/powerpoint/2010/main" val="5299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Ricardian</a:t>
            </a:r>
            <a:r>
              <a:rPr lang="en-GB" dirty="0" smtClean="0"/>
              <a:t> model</a:t>
            </a:r>
            <a:endParaRPr lang="en-GB" dirty="0"/>
          </a:p>
        </p:txBody>
      </p:sp>
      <p:sp>
        <p:nvSpPr>
          <p:cNvPr id="3" name="Content Placeholder 2"/>
          <p:cNvSpPr>
            <a:spLocks noGrp="1"/>
          </p:cNvSpPr>
          <p:nvPr>
            <p:ph idx="1"/>
          </p:nvPr>
        </p:nvSpPr>
        <p:spPr>
          <a:xfrm>
            <a:off x="494507" y="1180100"/>
            <a:ext cx="8229600" cy="4525963"/>
          </a:xfrm>
        </p:spPr>
        <p:txBody>
          <a:bodyPr/>
          <a:lstStyle/>
          <a:p>
            <a:pPr marL="0" indent="0" algn="ctr">
              <a:buNone/>
            </a:pPr>
            <a:r>
              <a:rPr lang="en-GB" dirty="0" smtClean="0"/>
              <a:t>Production possibility frontier</a:t>
            </a:r>
          </a:p>
          <a:p>
            <a:endParaRPr lang="en-GB" dirty="0" smtClean="0"/>
          </a:p>
          <a:p>
            <a:endParaRPr lang="en-GB" dirty="0"/>
          </a:p>
        </p:txBody>
      </p:sp>
      <p:grpSp>
        <p:nvGrpSpPr>
          <p:cNvPr id="17" name="Group 28"/>
          <p:cNvGrpSpPr>
            <a:grpSpLocks/>
          </p:cNvGrpSpPr>
          <p:nvPr/>
        </p:nvGrpSpPr>
        <p:grpSpPr bwMode="auto">
          <a:xfrm>
            <a:off x="1300400" y="1988840"/>
            <a:ext cx="7042150" cy="4765675"/>
            <a:chOff x="1029" y="1104"/>
            <a:chExt cx="4436" cy="3002"/>
          </a:xfrm>
        </p:grpSpPr>
        <p:sp>
          <p:nvSpPr>
            <p:cNvPr id="18" name="Rectangle 6"/>
            <p:cNvSpPr>
              <a:spLocks noChangeArrowheads="1"/>
            </p:cNvSpPr>
            <p:nvPr/>
          </p:nvSpPr>
          <p:spPr bwMode="auto">
            <a:xfrm>
              <a:off x="1029" y="1104"/>
              <a:ext cx="916"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smtClean="0">
                  <a:solidFill>
                    <a:schemeClr val="tx2"/>
                  </a:solidFill>
                  <a:latin typeface="Arial" charset="0"/>
                </a:rPr>
                <a:t>wine </a:t>
              </a:r>
              <a:endParaRPr lang="en-US" altLang="en-US" sz="1800" b="1" dirty="0">
                <a:solidFill>
                  <a:schemeClr val="tx2"/>
                </a:solidFill>
                <a:latin typeface="Arial" charset="0"/>
              </a:endParaRPr>
            </a:p>
            <a:p>
              <a:pPr>
                <a:spcBef>
                  <a:spcPct val="0"/>
                </a:spcBef>
                <a:buClrTx/>
                <a:buSzTx/>
                <a:buFontTx/>
                <a:buNone/>
              </a:pPr>
              <a:r>
                <a:rPr lang="en-US" altLang="en-US" sz="1800" b="1" dirty="0">
                  <a:solidFill>
                    <a:schemeClr val="tx2"/>
                  </a:solidFill>
                  <a:latin typeface="Arial" charset="0"/>
                </a:rPr>
                <a:t>production</a:t>
              </a:r>
              <a:r>
                <a:rPr lang="en-US" altLang="en-US" sz="1800" b="1" dirty="0" smtClean="0">
                  <a:solidFill>
                    <a:schemeClr val="tx2"/>
                  </a:solidFill>
                  <a:latin typeface="Arial" charset="0"/>
                </a:rPr>
                <a:t>,</a:t>
              </a:r>
              <a:endParaRPr lang="en-US" altLang="en-US" sz="1800" b="1" dirty="0">
                <a:solidFill>
                  <a:schemeClr val="tx2"/>
                </a:solidFill>
                <a:latin typeface="Arial" charset="0"/>
              </a:endParaRPr>
            </a:p>
            <a:p>
              <a:pPr>
                <a:spcBef>
                  <a:spcPct val="0"/>
                </a:spcBef>
                <a:buClrTx/>
                <a:buSzTx/>
                <a:buFontTx/>
                <a:buNone/>
              </a:pPr>
              <a:r>
                <a:rPr lang="en-US" altLang="en-US" sz="1800" b="1" dirty="0">
                  <a:solidFill>
                    <a:schemeClr val="tx2"/>
                  </a:solidFill>
                  <a:latin typeface="Arial" charset="0"/>
                </a:rPr>
                <a:t>in </a:t>
              </a:r>
              <a:r>
                <a:rPr lang="en-US" altLang="en-US" sz="1800" b="1" dirty="0" smtClean="0">
                  <a:solidFill>
                    <a:schemeClr val="tx2"/>
                  </a:solidFill>
                  <a:latin typeface="Arial" charset="0"/>
                </a:rPr>
                <a:t>bottles</a:t>
              </a:r>
              <a:endParaRPr lang="en-US" altLang="en-US" sz="1800" b="1" baseline="-25000" dirty="0">
                <a:solidFill>
                  <a:schemeClr val="tx2"/>
                </a:solidFill>
                <a:latin typeface="Arial" charset="0"/>
              </a:endParaRPr>
            </a:p>
          </p:txBody>
        </p:sp>
        <p:grpSp>
          <p:nvGrpSpPr>
            <p:cNvPr id="19" name="Group 20"/>
            <p:cNvGrpSpPr>
              <a:grpSpLocks/>
            </p:cNvGrpSpPr>
            <p:nvPr/>
          </p:nvGrpSpPr>
          <p:grpSpPr bwMode="auto">
            <a:xfrm>
              <a:off x="1488" y="1640"/>
              <a:ext cx="3977" cy="2466"/>
              <a:chOff x="1471" y="1640"/>
              <a:chExt cx="3977" cy="2466"/>
            </a:xfrm>
          </p:grpSpPr>
          <p:sp>
            <p:nvSpPr>
              <p:cNvPr id="20" name="Line 7"/>
              <p:cNvSpPr>
                <a:spLocks noChangeShapeType="1"/>
              </p:cNvSpPr>
              <p:nvPr/>
            </p:nvSpPr>
            <p:spPr bwMode="auto">
              <a:xfrm>
                <a:off x="1471" y="1640"/>
                <a:ext cx="0" cy="1968"/>
              </a:xfrm>
              <a:prstGeom prst="line">
                <a:avLst/>
              </a:prstGeom>
              <a:noFill/>
              <a:ln w="3810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 name="Line 8"/>
              <p:cNvSpPr>
                <a:spLocks noChangeShapeType="1"/>
              </p:cNvSpPr>
              <p:nvPr/>
            </p:nvSpPr>
            <p:spPr bwMode="auto">
              <a:xfrm>
                <a:off x="1471" y="3608"/>
                <a:ext cx="3977" cy="0"/>
              </a:xfrm>
              <a:prstGeom prst="line">
                <a:avLst/>
              </a:prstGeom>
              <a:noFill/>
              <a:ln w="38100">
                <a:solidFill>
                  <a:schemeClr val="tx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 name="Rectangle 9"/>
              <p:cNvSpPr>
                <a:spLocks noChangeArrowheads="1"/>
              </p:cNvSpPr>
              <p:nvPr/>
            </p:nvSpPr>
            <p:spPr bwMode="auto">
              <a:xfrm>
                <a:off x="4457" y="3699"/>
                <a:ext cx="893"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smtClean="0">
                    <a:solidFill>
                      <a:schemeClr val="tx2"/>
                    </a:solidFill>
                    <a:latin typeface="Arial" charset="0"/>
                  </a:rPr>
                  <a:t>sweater</a:t>
                </a:r>
                <a:endParaRPr lang="en-US" altLang="en-US" sz="1800" b="1" dirty="0">
                  <a:solidFill>
                    <a:schemeClr val="tx2"/>
                  </a:solidFill>
                  <a:latin typeface="Arial" charset="0"/>
                </a:endParaRPr>
              </a:p>
              <a:p>
                <a:pPr>
                  <a:spcBef>
                    <a:spcPct val="0"/>
                  </a:spcBef>
                  <a:buClrTx/>
                  <a:buSzTx/>
                  <a:buFontTx/>
                  <a:buNone/>
                </a:pPr>
                <a:r>
                  <a:rPr lang="en-US" altLang="en-US" sz="1800" b="1" dirty="0" smtClean="0">
                    <a:solidFill>
                      <a:schemeClr val="tx2"/>
                    </a:solidFill>
                    <a:latin typeface="Arial" charset="0"/>
                  </a:rPr>
                  <a:t>production</a:t>
                </a:r>
                <a:endParaRPr lang="en-US" altLang="en-US" sz="1800" b="1" dirty="0">
                  <a:solidFill>
                    <a:schemeClr val="tx2"/>
                  </a:solidFill>
                  <a:latin typeface="Arial" charset="0"/>
                </a:endParaRPr>
              </a:p>
            </p:txBody>
          </p:sp>
        </p:grpSp>
      </p:grpSp>
      <p:sp>
        <p:nvSpPr>
          <p:cNvPr id="5" name="Flowchart: Connector 4"/>
          <p:cNvSpPr/>
          <p:nvPr/>
        </p:nvSpPr>
        <p:spPr>
          <a:xfrm>
            <a:off x="1933761" y="4307681"/>
            <a:ext cx="163910"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11560" y="4231027"/>
            <a:ext cx="1404156" cy="369332"/>
          </a:xfrm>
          <a:prstGeom prst="rect">
            <a:avLst/>
          </a:prstGeom>
          <a:noFill/>
        </p:spPr>
        <p:txBody>
          <a:bodyPr wrap="square" rtlCol="0">
            <a:spAutoFit/>
          </a:bodyPr>
          <a:lstStyle/>
          <a:p>
            <a:r>
              <a:rPr lang="en-GB" dirty="0" smtClean="0"/>
              <a:t>L/</a:t>
            </a:r>
            <a:r>
              <a:rPr lang="en-US" altLang="en-US" i="1" dirty="0" err="1" smtClean="0"/>
              <a:t>a</a:t>
            </a:r>
            <a:r>
              <a:rPr lang="en-US" altLang="en-US" i="1" baseline="-25000" dirty="0" err="1" smtClean="0"/>
              <a:t>W</a:t>
            </a:r>
            <a:r>
              <a:rPr lang="en-US" i="1" dirty="0" smtClean="0"/>
              <a:t>=200</a:t>
            </a:r>
            <a:endParaRPr lang="en-GB" dirty="0"/>
          </a:p>
        </p:txBody>
      </p:sp>
      <p:sp>
        <p:nvSpPr>
          <p:cNvPr id="14" name="Flowchart: Connector 13"/>
          <p:cNvSpPr/>
          <p:nvPr/>
        </p:nvSpPr>
        <p:spPr>
          <a:xfrm>
            <a:off x="4843056" y="5876785"/>
            <a:ext cx="163910" cy="21602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4293147" y="6234817"/>
            <a:ext cx="1090067" cy="369332"/>
          </a:xfrm>
          <a:prstGeom prst="rect">
            <a:avLst/>
          </a:prstGeom>
          <a:noFill/>
        </p:spPr>
        <p:txBody>
          <a:bodyPr wrap="square" rtlCol="0">
            <a:spAutoFit/>
          </a:bodyPr>
          <a:lstStyle/>
          <a:p>
            <a:r>
              <a:rPr lang="en-GB" dirty="0" smtClean="0"/>
              <a:t>L/</a:t>
            </a:r>
            <a:r>
              <a:rPr lang="en-US" altLang="en-US" i="1" dirty="0" smtClean="0"/>
              <a:t>a</a:t>
            </a:r>
            <a:r>
              <a:rPr lang="en-US" altLang="en-US" i="1" baseline="-25000" dirty="0" smtClean="0"/>
              <a:t>c</a:t>
            </a:r>
            <a:r>
              <a:rPr lang="en-US" i="1" dirty="0" smtClean="0"/>
              <a:t>=300</a:t>
            </a:r>
            <a:endParaRPr lang="en-GB" dirty="0"/>
          </a:p>
        </p:txBody>
      </p:sp>
      <p:sp>
        <p:nvSpPr>
          <p:cNvPr id="16" name="Line 15"/>
          <p:cNvSpPr>
            <a:spLocks noChangeShapeType="1"/>
          </p:cNvSpPr>
          <p:nvPr/>
        </p:nvSpPr>
        <p:spPr bwMode="auto">
          <a:xfrm>
            <a:off x="2037830" y="4398665"/>
            <a:ext cx="2887181" cy="1565275"/>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 name="Flowchart: Connector 22"/>
          <p:cNvSpPr/>
          <p:nvPr/>
        </p:nvSpPr>
        <p:spPr>
          <a:xfrm>
            <a:off x="1945520" y="3457465"/>
            <a:ext cx="163910"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Connector 23"/>
          <p:cNvSpPr/>
          <p:nvPr/>
        </p:nvSpPr>
        <p:spPr>
          <a:xfrm>
            <a:off x="7647246" y="5877958"/>
            <a:ext cx="163910" cy="21602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Line 15"/>
          <p:cNvSpPr>
            <a:spLocks noChangeShapeType="1"/>
          </p:cNvSpPr>
          <p:nvPr/>
        </p:nvSpPr>
        <p:spPr bwMode="auto">
          <a:xfrm>
            <a:off x="2015716" y="3566221"/>
            <a:ext cx="5631530" cy="2397719"/>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 name="TextBox 25"/>
          <p:cNvSpPr txBox="1"/>
          <p:nvPr/>
        </p:nvSpPr>
        <p:spPr>
          <a:xfrm>
            <a:off x="611560" y="3304157"/>
            <a:ext cx="1404156" cy="369332"/>
          </a:xfrm>
          <a:prstGeom prst="rect">
            <a:avLst/>
          </a:prstGeom>
          <a:noFill/>
        </p:spPr>
        <p:txBody>
          <a:bodyPr wrap="square" rtlCol="0">
            <a:spAutoFit/>
          </a:bodyPr>
          <a:lstStyle/>
          <a:p>
            <a:r>
              <a:rPr lang="en-GB" dirty="0" smtClean="0"/>
              <a:t>L/</a:t>
            </a:r>
            <a:r>
              <a:rPr lang="en-US" altLang="en-US" i="1" dirty="0" err="1" smtClean="0"/>
              <a:t>a</a:t>
            </a:r>
            <a:r>
              <a:rPr lang="en-US" altLang="en-US" i="1" baseline="-25000" dirty="0" err="1" smtClean="0"/>
              <a:t>W</a:t>
            </a:r>
            <a:r>
              <a:rPr lang="en-US" altLang="en-US" i="1" baseline="30000" dirty="0" smtClean="0"/>
              <a:t>*</a:t>
            </a:r>
            <a:r>
              <a:rPr lang="en-US" i="1" dirty="0" smtClean="0"/>
              <a:t>=300</a:t>
            </a:r>
            <a:endParaRPr lang="en-GB" dirty="0"/>
          </a:p>
        </p:txBody>
      </p:sp>
      <p:sp>
        <p:nvSpPr>
          <p:cNvPr id="27" name="TextBox 26"/>
          <p:cNvSpPr txBox="1"/>
          <p:nvPr/>
        </p:nvSpPr>
        <p:spPr>
          <a:xfrm>
            <a:off x="7236296" y="5181302"/>
            <a:ext cx="1404156" cy="369332"/>
          </a:xfrm>
          <a:prstGeom prst="rect">
            <a:avLst/>
          </a:prstGeom>
          <a:noFill/>
        </p:spPr>
        <p:txBody>
          <a:bodyPr wrap="square" rtlCol="0">
            <a:spAutoFit/>
          </a:bodyPr>
          <a:lstStyle/>
          <a:p>
            <a:r>
              <a:rPr lang="en-GB" dirty="0" smtClean="0"/>
              <a:t>L/</a:t>
            </a:r>
            <a:r>
              <a:rPr lang="en-US" altLang="en-US" i="1" dirty="0" smtClean="0"/>
              <a:t>a</a:t>
            </a:r>
            <a:r>
              <a:rPr lang="en-US" altLang="en-US" i="1" baseline="-25000" dirty="0" smtClean="0"/>
              <a:t>c</a:t>
            </a:r>
            <a:r>
              <a:rPr lang="en-US" altLang="en-US" i="1" baseline="30000" dirty="0" smtClean="0"/>
              <a:t>*</a:t>
            </a:r>
            <a:r>
              <a:rPr lang="en-US" i="1" dirty="0" smtClean="0"/>
              <a:t>=600</a:t>
            </a:r>
            <a:endParaRPr lang="en-GB" dirty="0"/>
          </a:p>
        </p:txBody>
      </p:sp>
      <p:sp>
        <p:nvSpPr>
          <p:cNvPr id="4" name="TextBox 3"/>
          <p:cNvSpPr txBox="1"/>
          <p:nvPr/>
        </p:nvSpPr>
        <p:spPr>
          <a:xfrm>
            <a:off x="4716016" y="2849194"/>
            <a:ext cx="3744416" cy="369332"/>
          </a:xfrm>
          <a:prstGeom prst="rect">
            <a:avLst/>
          </a:prstGeom>
          <a:noFill/>
        </p:spPr>
        <p:txBody>
          <a:bodyPr wrap="square" rtlCol="0">
            <a:spAutoFit/>
          </a:bodyPr>
          <a:lstStyle/>
          <a:p>
            <a:r>
              <a:rPr lang="en-GB" dirty="0" smtClean="0"/>
              <a:t>Portugal’s PPF (it also has L=600) </a:t>
            </a:r>
          </a:p>
        </p:txBody>
      </p:sp>
      <p:cxnSp>
        <p:nvCxnSpPr>
          <p:cNvPr id="7" name="Straight Arrow Connector 6"/>
          <p:cNvCxnSpPr/>
          <p:nvPr/>
        </p:nvCxnSpPr>
        <p:spPr>
          <a:xfrm flipH="1">
            <a:off x="3995936" y="3304157"/>
            <a:ext cx="720080" cy="8449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93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Ricardian</a:t>
            </a:r>
            <a:r>
              <a:rPr lang="en-GB" dirty="0" smtClean="0"/>
              <a:t> model</a:t>
            </a:r>
            <a:endParaRPr lang="en-GB" dirty="0"/>
          </a:p>
        </p:txBody>
      </p:sp>
      <p:sp>
        <p:nvSpPr>
          <p:cNvPr id="3" name="Content Placeholder 2"/>
          <p:cNvSpPr>
            <a:spLocks noGrp="1"/>
          </p:cNvSpPr>
          <p:nvPr>
            <p:ph idx="1"/>
          </p:nvPr>
        </p:nvSpPr>
        <p:spPr>
          <a:xfrm>
            <a:off x="494507" y="1180100"/>
            <a:ext cx="8229600" cy="4525963"/>
          </a:xfrm>
        </p:spPr>
        <p:txBody>
          <a:bodyPr/>
          <a:lstStyle/>
          <a:p>
            <a:pPr marL="0" indent="0" algn="ctr">
              <a:buNone/>
            </a:pPr>
            <a:r>
              <a:rPr lang="en-GB" dirty="0" smtClean="0"/>
              <a:t>Production possibility frontier</a:t>
            </a:r>
          </a:p>
          <a:p>
            <a:endParaRPr lang="en-GB" dirty="0" smtClean="0"/>
          </a:p>
          <a:p>
            <a:endParaRPr lang="en-GB" dirty="0"/>
          </a:p>
        </p:txBody>
      </p:sp>
      <p:grpSp>
        <p:nvGrpSpPr>
          <p:cNvPr id="17" name="Group 28"/>
          <p:cNvGrpSpPr>
            <a:grpSpLocks/>
          </p:cNvGrpSpPr>
          <p:nvPr/>
        </p:nvGrpSpPr>
        <p:grpSpPr bwMode="auto">
          <a:xfrm>
            <a:off x="1300400" y="1988840"/>
            <a:ext cx="7042150" cy="4765675"/>
            <a:chOff x="1029" y="1104"/>
            <a:chExt cx="4436" cy="3002"/>
          </a:xfrm>
        </p:grpSpPr>
        <p:sp>
          <p:nvSpPr>
            <p:cNvPr id="18" name="Rectangle 6"/>
            <p:cNvSpPr>
              <a:spLocks noChangeArrowheads="1"/>
            </p:cNvSpPr>
            <p:nvPr/>
          </p:nvSpPr>
          <p:spPr bwMode="auto">
            <a:xfrm>
              <a:off x="1029" y="1104"/>
              <a:ext cx="916"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smtClean="0">
                  <a:solidFill>
                    <a:schemeClr val="tx2"/>
                  </a:solidFill>
                  <a:latin typeface="Arial" charset="0"/>
                </a:rPr>
                <a:t>wine </a:t>
              </a:r>
              <a:endParaRPr lang="en-US" altLang="en-US" sz="1800" b="1" dirty="0">
                <a:solidFill>
                  <a:schemeClr val="tx2"/>
                </a:solidFill>
                <a:latin typeface="Arial" charset="0"/>
              </a:endParaRPr>
            </a:p>
            <a:p>
              <a:pPr>
                <a:spcBef>
                  <a:spcPct val="0"/>
                </a:spcBef>
                <a:buClrTx/>
                <a:buSzTx/>
                <a:buFontTx/>
                <a:buNone/>
              </a:pPr>
              <a:r>
                <a:rPr lang="en-US" altLang="en-US" sz="1800" b="1" dirty="0">
                  <a:solidFill>
                    <a:schemeClr val="tx2"/>
                  </a:solidFill>
                  <a:latin typeface="Arial" charset="0"/>
                </a:rPr>
                <a:t>production</a:t>
              </a:r>
              <a:r>
                <a:rPr lang="en-US" altLang="en-US" sz="1800" b="1" dirty="0" smtClean="0">
                  <a:solidFill>
                    <a:schemeClr val="tx2"/>
                  </a:solidFill>
                  <a:latin typeface="Arial" charset="0"/>
                </a:rPr>
                <a:t>,</a:t>
              </a:r>
              <a:endParaRPr lang="en-US" altLang="en-US" sz="1800" b="1" dirty="0">
                <a:solidFill>
                  <a:schemeClr val="tx2"/>
                </a:solidFill>
                <a:latin typeface="Arial" charset="0"/>
              </a:endParaRPr>
            </a:p>
            <a:p>
              <a:pPr>
                <a:spcBef>
                  <a:spcPct val="0"/>
                </a:spcBef>
                <a:buClrTx/>
                <a:buSzTx/>
                <a:buFontTx/>
                <a:buNone/>
              </a:pPr>
              <a:r>
                <a:rPr lang="en-US" altLang="en-US" sz="1800" b="1" dirty="0">
                  <a:solidFill>
                    <a:schemeClr val="tx2"/>
                  </a:solidFill>
                  <a:latin typeface="Arial" charset="0"/>
                </a:rPr>
                <a:t>in </a:t>
              </a:r>
              <a:r>
                <a:rPr lang="en-US" altLang="en-US" sz="1800" b="1" dirty="0" smtClean="0">
                  <a:solidFill>
                    <a:schemeClr val="tx2"/>
                  </a:solidFill>
                  <a:latin typeface="Arial" charset="0"/>
                </a:rPr>
                <a:t>bottles</a:t>
              </a:r>
              <a:endParaRPr lang="en-US" altLang="en-US" sz="1800" b="1" baseline="-25000" dirty="0">
                <a:solidFill>
                  <a:schemeClr val="tx2"/>
                </a:solidFill>
                <a:latin typeface="Arial" charset="0"/>
              </a:endParaRPr>
            </a:p>
          </p:txBody>
        </p:sp>
        <p:grpSp>
          <p:nvGrpSpPr>
            <p:cNvPr id="19" name="Group 20"/>
            <p:cNvGrpSpPr>
              <a:grpSpLocks/>
            </p:cNvGrpSpPr>
            <p:nvPr/>
          </p:nvGrpSpPr>
          <p:grpSpPr bwMode="auto">
            <a:xfrm>
              <a:off x="1488" y="1640"/>
              <a:ext cx="3977" cy="2466"/>
              <a:chOff x="1471" y="1640"/>
              <a:chExt cx="3977" cy="2466"/>
            </a:xfrm>
          </p:grpSpPr>
          <p:sp>
            <p:nvSpPr>
              <p:cNvPr id="20" name="Line 7"/>
              <p:cNvSpPr>
                <a:spLocks noChangeShapeType="1"/>
              </p:cNvSpPr>
              <p:nvPr/>
            </p:nvSpPr>
            <p:spPr bwMode="auto">
              <a:xfrm>
                <a:off x="1471" y="1640"/>
                <a:ext cx="0" cy="1968"/>
              </a:xfrm>
              <a:prstGeom prst="line">
                <a:avLst/>
              </a:prstGeom>
              <a:noFill/>
              <a:ln w="3810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 name="Line 8"/>
              <p:cNvSpPr>
                <a:spLocks noChangeShapeType="1"/>
              </p:cNvSpPr>
              <p:nvPr/>
            </p:nvSpPr>
            <p:spPr bwMode="auto">
              <a:xfrm>
                <a:off x="1471" y="3608"/>
                <a:ext cx="3977" cy="0"/>
              </a:xfrm>
              <a:prstGeom prst="line">
                <a:avLst/>
              </a:prstGeom>
              <a:noFill/>
              <a:ln w="38100">
                <a:solidFill>
                  <a:schemeClr val="tx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 name="Rectangle 9"/>
              <p:cNvSpPr>
                <a:spLocks noChangeArrowheads="1"/>
              </p:cNvSpPr>
              <p:nvPr/>
            </p:nvSpPr>
            <p:spPr bwMode="auto">
              <a:xfrm>
                <a:off x="4457" y="3699"/>
                <a:ext cx="893"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smtClean="0">
                    <a:solidFill>
                      <a:schemeClr val="tx2"/>
                    </a:solidFill>
                    <a:latin typeface="Arial" charset="0"/>
                  </a:rPr>
                  <a:t>sweater</a:t>
                </a:r>
                <a:endParaRPr lang="en-US" altLang="en-US" sz="1800" b="1" dirty="0">
                  <a:solidFill>
                    <a:schemeClr val="tx2"/>
                  </a:solidFill>
                  <a:latin typeface="Arial" charset="0"/>
                </a:endParaRPr>
              </a:p>
              <a:p>
                <a:pPr>
                  <a:spcBef>
                    <a:spcPct val="0"/>
                  </a:spcBef>
                  <a:buClrTx/>
                  <a:buSzTx/>
                  <a:buFontTx/>
                  <a:buNone/>
                </a:pPr>
                <a:r>
                  <a:rPr lang="en-US" altLang="en-US" sz="1800" b="1" dirty="0" smtClean="0">
                    <a:solidFill>
                      <a:schemeClr val="tx2"/>
                    </a:solidFill>
                    <a:latin typeface="Arial" charset="0"/>
                  </a:rPr>
                  <a:t>production</a:t>
                </a:r>
                <a:endParaRPr lang="en-US" altLang="en-US" sz="1800" b="1" dirty="0">
                  <a:solidFill>
                    <a:schemeClr val="tx2"/>
                  </a:solidFill>
                  <a:latin typeface="Arial" charset="0"/>
                </a:endParaRPr>
              </a:p>
            </p:txBody>
          </p:sp>
        </p:grpSp>
      </p:grpSp>
      <p:sp>
        <p:nvSpPr>
          <p:cNvPr id="5" name="Flowchart: Connector 4"/>
          <p:cNvSpPr/>
          <p:nvPr/>
        </p:nvSpPr>
        <p:spPr>
          <a:xfrm>
            <a:off x="1933761" y="4307681"/>
            <a:ext cx="163910"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11560" y="4231027"/>
            <a:ext cx="1404156" cy="369332"/>
          </a:xfrm>
          <a:prstGeom prst="rect">
            <a:avLst/>
          </a:prstGeom>
          <a:noFill/>
        </p:spPr>
        <p:txBody>
          <a:bodyPr wrap="square" rtlCol="0">
            <a:spAutoFit/>
          </a:bodyPr>
          <a:lstStyle/>
          <a:p>
            <a:r>
              <a:rPr lang="en-GB" dirty="0" smtClean="0"/>
              <a:t>L/</a:t>
            </a:r>
            <a:r>
              <a:rPr lang="en-US" altLang="en-US" i="1" dirty="0" err="1" smtClean="0"/>
              <a:t>a</a:t>
            </a:r>
            <a:r>
              <a:rPr lang="en-US" altLang="en-US" i="1" baseline="-25000" dirty="0" err="1" smtClean="0"/>
              <a:t>W</a:t>
            </a:r>
            <a:r>
              <a:rPr lang="en-US" i="1" dirty="0" smtClean="0"/>
              <a:t>=200</a:t>
            </a:r>
            <a:endParaRPr lang="en-GB" dirty="0"/>
          </a:p>
        </p:txBody>
      </p:sp>
      <p:sp>
        <p:nvSpPr>
          <p:cNvPr id="14" name="Flowchart: Connector 13"/>
          <p:cNvSpPr/>
          <p:nvPr/>
        </p:nvSpPr>
        <p:spPr>
          <a:xfrm>
            <a:off x="4843056" y="5876785"/>
            <a:ext cx="163910" cy="21602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4293147" y="6234817"/>
            <a:ext cx="1090067" cy="369332"/>
          </a:xfrm>
          <a:prstGeom prst="rect">
            <a:avLst/>
          </a:prstGeom>
          <a:noFill/>
        </p:spPr>
        <p:txBody>
          <a:bodyPr wrap="square" rtlCol="0">
            <a:spAutoFit/>
          </a:bodyPr>
          <a:lstStyle/>
          <a:p>
            <a:r>
              <a:rPr lang="en-GB" dirty="0" smtClean="0"/>
              <a:t>L/</a:t>
            </a:r>
            <a:r>
              <a:rPr lang="en-US" altLang="en-US" i="1" dirty="0" smtClean="0"/>
              <a:t>a</a:t>
            </a:r>
            <a:r>
              <a:rPr lang="en-US" altLang="en-US" i="1" baseline="-25000" dirty="0" smtClean="0"/>
              <a:t>c</a:t>
            </a:r>
            <a:r>
              <a:rPr lang="en-US" i="1" dirty="0" smtClean="0"/>
              <a:t>=300</a:t>
            </a:r>
            <a:endParaRPr lang="en-GB" dirty="0"/>
          </a:p>
        </p:txBody>
      </p:sp>
      <p:sp>
        <p:nvSpPr>
          <p:cNvPr id="16" name="Line 15"/>
          <p:cNvSpPr>
            <a:spLocks noChangeShapeType="1"/>
          </p:cNvSpPr>
          <p:nvPr/>
        </p:nvSpPr>
        <p:spPr bwMode="auto">
          <a:xfrm>
            <a:off x="2037830" y="4398665"/>
            <a:ext cx="2887181" cy="1565275"/>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 name="Flowchart: Connector 22"/>
          <p:cNvSpPr/>
          <p:nvPr/>
        </p:nvSpPr>
        <p:spPr>
          <a:xfrm>
            <a:off x="1945520" y="3457465"/>
            <a:ext cx="163910"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Connector 23"/>
          <p:cNvSpPr/>
          <p:nvPr/>
        </p:nvSpPr>
        <p:spPr>
          <a:xfrm>
            <a:off x="7647246" y="5877958"/>
            <a:ext cx="163910" cy="21602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Line 15"/>
          <p:cNvSpPr>
            <a:spLocks noChangeShapeType="1"/>
          </p:cNvSpPr>
          <p:nvPr/>
        </p:nvSpPr>
        <p:spPr bwMode="auto">
          <a:xfrm>
            <a:off x="2015716" y="3566221"/>
            <a:ext cx="5631530" cy="2397719"/>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 name="TextBox 25"/>
          <p:cNvSpPr txBox="1"/>
          <p:nvPr/>
        </p:nvSpPr>
        <p:spPr>
          <a:xfrm>
            <a:off x="611560" y="3304157"/>
            <a:ext cx="1404156" cy="369332"/>
          </a:xfrm>
          <a:prstGeom prst="rect">
            <a:avLst/>
          </a:prstGeom>
          <a:noFill/>
        </p:spPr>
        <p:txBody>
          <a:bodyPr wrap="square" rtlCol="0">
            <a:spAutoFit/>
          </a:bodyPr>
          <a:lstStyle/>
          <a:p>
            <a:r>
              <a:rPr lang="en-GB" dirty="0" smtClean="0"/>
              <a:t>L/</a:t>
            </a:r>
            <a:r>
              <a:rPr lang="en-US" altLang="en-US" i="1" dirty="0" err="1" smtClean="0"/>
              <a:t>a</a:t>
            </a:r>
            <a:r>
              <a:rPr lang="en-US" altLang="en-US" i="1" baseline="-25000" dirty="0" err="1" smtClean="0"/>
              <a:t>W</a:t>
            </a:r>
            <a:r>
              <a:rPr lang="en-US" altLang="en-US" i="1" baseline="30000" dirty="0" smtClean="0"/>
              <a:t>*</a:t>
            </a:r>
            <a:r>
              <a:rPr lang="en-US" i="1" dirty="0" smtClean="0"/>
              <a:t>=300</a:t>
            </a:r>
            <a:endParaRPr lang="en-GB" dirty="0"/>
          </a:p>
        </p:txBody>
      </p:sp>
      <p:sp>
        <p:nvSpPr>
          <p:cNvPr id="27" name="TextBox 26"/>
          <p:cNvSpPr txBox="1"/>
          <p:nvPr/>
        </p:nvSpPr>
        <p:spPr>
          <a:xfrm>
            <a:off x="7236296" y="5181302"/>
            <a:ext cx="1404156" cy="369332"/>
          </a:xfrm>
          <a:prstGeom prst="rect">
            <a:avLst/>
          </a:prstGeom>
          <a:noFill/>
        </p:spPr>
        <p:txBody>
          <a:bodyPr wrap="square" rtlCol="0">
            <a:spAutoFit/>
          </a:bodyPr>
          <a:lstStyle/>
          <a:p>
            <a:r>
              <a:rPr lang="en-GB" dirty="0" smtClean="0"/>
              <a:t>L/</a:t>
            </a:r>
            <a:r>
              <a:rPr lang="en-US" altLang="en-US" i="1" dirty="0" smtClean="0"/>
              <a:t>a</a:t>
            </a:r>
            <a:r>
              <a:rPr lang="en-US" altLang="en-US" i="1" baseline="-25000" dirty="0" smtClean="0"/>
              <a:t>c</a:t>
            </a:r>
            <a:r>
              <a:rPr lang="en-US" altLang="en-US" i="1" baseline="30000" dirty="0" smtClean="0"/>
              <a:t>*</a:t>
            </a:r>
            <a:r>
              <a:rPr lang="en-US" i="1" dirty="0" smtClean="0"/>
              <a:t>=600</a:t>
            </a:r>
            <a:endParaRPr lang="en-GB" dirty="0"/>
          </a:p>
        </p:txBody>
      </p:sp>
      <p:sp>
        <p:nvSpPr>
          <p:cNvPr id="4" name="TextBox 3"/>
          <p:cNvSpPr txBox="1"/>
          <p:nvPr/>
        </p:nvSpPr>
        <p:spPr>
          <a:xfrm>
            <a:off x="4716016" y="2849194"/>
            <a:ext cx="3744416" cy="1200329"/>
          </a:xfrm>
          <a:prstGeom prst="rect">
            <a:avLst/>
          </a:prstGeom>
          <a:noFill/>
        </p:spPr>
        <p:txBody>
          <a:bodyPr wrap="square" rtlCol="0">
            <a:spAutoFit/>
          </a:bodyPr>
          <a:lstStyle/>
          <a:p>
            <a:r>
              <a:rPr lang="en-GB" dirty="0" smtClean="0"/>
              <a:t>Portugal’s PPF (it also has L=600) </a:t>
            </a:r>
          </a:p>
          <a:p>
            <a:endParaRPr lang="en-GB" dirty="0"/>
          </a:p>
          <a:p>
            <a:r>
              <a:rPr lang="en-GB" dirty="0" smtClean="0"/>
              <a:t>Portugal is better than the UK at everything</a:t>
            </a:r>
          </a:p>
        </p:txBody>
      </p:sp>
      <p:cxnSp>
        <p:nvCxnSpPr>
          <p:cNvPr id="7" name="Straight Arrow Connector 6"/>
          <p:cNvCxnSpPr/>
          <p:nvPr/>
        </p:nvCxnSpPr>
        <p:spPr>
          <a:xfrm flipH="1">
            <a:off x="3995936" y="3304157"/>
            <a:ext cx="720080" cy="8449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84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key concept</a:t>
            </a:r>
            <a:endParaRPr lang="en-GB" dirty="0"/>
          </a:p>
        </p:txBody>
      </p:sp>
      <p:sp>
        <p:nvSpPr>
          <p:cNvPr id="3" name="Content Placeholder 2"/>
          <p:cNvSpPr>
            <a:spLocks noGrp="1"/>
          </p:cNvSpPr>
          <p:nvPr>
            <p:ph idx="1"/>
          </p:nvPr>
        </p:nvSpPr>
        <p:spPr/>
        <p:txBody>
          <a:bodyPr/>
          <a:lstStyle/>
          <a:p>
            <a:pPr marL="457200" lvl="1" indent="0">
              <a:buNone/>
            </a:pPr>
            <a:endParaRPr lang="en-GB" dirty="0"/>
          </a:p>
        </p:txBody>
      </p:sp>
      <p:pic>
        <p:nvPicPr>
          <p:cNvPr id="112642" name="Picture 2" descr="http://cmcforum.com/wp-content/uploads/2013/02/35025789.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700808"/>
            <a:ext cx="4248472" cy="4248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4408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Ricardian</a:t>
            </a:r>
            <a:r>
              <a:rPr lang="en-GB" dirty="0" smtClean="0"/>
              <a:t> model</a:t>
            </a:r>
            <a:endParaRPr lang="en-GB" dirty="0"/>
          </a:p>
        </p:txBody>
      </p:sp>
      <p:sp>
        <p:nvSpPr>
          <p:cNvPr id="3" name="Content Placeholder 2"/>
          <p:cNvSpPr>
            <a:spLocks noGrp="1"/>
          </p:cNvSpPr>
          <p:nvPr>
            <p:ph idx="1"/>
          </p:nvPr>
        </p:nvSpPr>
        <p:spPr/>
        <p:txBody>
          <a:bodyPr/>
          <a:lstStyle/>
          <a:p>
            <a:pPr marL="342900" lvl="1" indent="-342900">
              <a:buFont typeface="Arial" panose="020B0604020202020204" pitchFamily="34" charset="0"/>
              <a:buChar char="•"/>
            </a:pPr>
            <a:r>
              <a:rPr lang="en-GB" dirty="0" smtClean="0"/>
              <a:t>We have </a:t>
            </a:r>
            <a:r>
              <a:rPr lang="en-US" altLang="en-US" i="1" dirty="0" err="1" smtClean="0"/>
              <a:t>a</a:t>
            </a:r>
            <a:r>
              <a:rPr lang="en-US" altLang="en-US" i="1" baseline="-25000" dirty="0" err="1" smtClean="0"/>
              <a:t>C</a:t>
            </a:r>
            <a:r>
              <a:rPr lang="en-US" altLang="en-US" dirty="0" smtClean="0"/>
              <a:t> &gt; </a:t>
            </a:r>
            <a:r>
              <a:rPr lang="en-US" altLang="en-US" i="1" dirty="0" err="1" smtClean="0"/>
              <a:t>a</a:t>
            </a:r>
            <a:r>
              <a:rPr lang="en-US" altLang="en-US" i="1" baseline="-25000" dirty="0" err="1" smtClean="0"/>
              <a:t>C</a:t>
            </a:r>
            <a:r>
              <a:rPr lang="en-US" altLang="en-US" i="1" baseline="30000" dirty="0" smtClean="0"/>
              <a:t>*</a:t>
            </a:r>
            <a:r>
              <a:rPr lang="en-US" altLang="en-US" baseline="-25000" dirty="0" smtClean="0"/>
              <a:t> </a:t>
            </a:r>
            <a:r>
              <a:rPr lang="en-US" altLang="en-US" dirty="0" smtClean="0"/>
              <a:t> and </a:t>
            </a:r>
            <a:r>
              <a:rPr lang="en-US" altLang="en-US" i="1" dirty="0" err="1" smtClean="0"/>
              <a:t>a</a:t>
            </a:r>
            <a:r>
              <a:rPr lang="en-US" altLang="en-US" i="1" baseline="-25000" dirty="0" err="1" smtClean="0"/>
              <a:t>W</a:t>
            </a:r>
            <a:r>
              <a:rPr lang="en-US" altLang="en-US" dirty="0" smtClean="0"/>
              <a:t> &gt; </a:t>
            </a:r>
            <a:r>
              <a:rPr lang="en-US" altLang="en-US" i="1" dirty="0" err="1" smtClean="0"/>
              <a:t>a</a:t>
            </a:r>
            <a:r>
              <a:rPr lang="en-US" altLang="en-US" i="1" baseline="-25000" dirty="0" err="1" smtClean="0"/>
              <a:t>W</a:t>
            </a:r>
            <a:r>
              <a:rPr lang="en-US" altLang="en-US" i="1" baseline="30000" dirty="0" smtClean="0"/>
              <a:t> *</a:t>
            </a:r>
          </a:p>
          <a:p>
            <a:pPr marL="342900" lvl="1" indent="-342900">
              <a:buFont typeface="Arial" panose="020B0604020202020204" pitchFamily="34" charset="0"/>
              <a:buChar char="•"/>
            </a:pPr>
            <a:r>
              <a:rPr lang="en-US" altLang="en-US" dirty="0" smtClean="0"/>
              <a:t>The unit labor requirements are lower in Portugal in both wine and cloth</a:t>
            </a:r>
          </a:p>
          <a:p>
            <a:pPr marL="342900" lvl="1" indent="-342900">
              <a:buFont typeface="Arial" panose="020B0604020202020204" pitchFamily="34" charset="0"/>
              <a:buChar char="•"/>
            </a:pPr>
            <a:r>
              <a:rPr lang="en-US" altLang="en-US" dirty="0" smtClean="0"/>
              <a:t>Portugal has an absolute advantage in both goods</a:t>
            </a:r>
          </a:p>
          <a:p>
            <a:pPr marL="342900" lvl="1" indent="-342900">
              <a:buFont typeface="Arial" panose="020B0604020202020204" pitchFamily="34" charset="0"/>
              <a:buChar char="•"/>
            </a:pPr>
            <a:r>
              <a:rPr lang="en-GB" dirty="0" smtClean="0"/>
              <a:t>Portugal is better than the UK at everything</a:t>
            </a:r>
          </a:p>
          <a:p>
            <a:pPr marL="342900" lvl="1" indent="-342900">
              <a:buFont typeface="Arial" panose="020B0604020202020204" pitchFamily="34" charset="0"/>
              <a:buChar char="•"/>
            </a:pPr>
            <a:endParaRPr lang="en-US" altLang="en-US" dirty="0" smtClean="0"/>
          </a:p>
        </p:txBody>
      </p:sp>
      <p:sp>
        <p:nvSpPr>
          <p:cNvPr id="4" name="Rectangle 3"/>
          <p:cNvSpPr/>
          <p:nvPr/>
        </p:nvSpPr>
        <p:spPr>
          <a:xfrm>
            <a:off x="4441195" y="3244334"/>
            <a:ext cx="261610" cy="369332"/>
          </a:xfrm>
          <a:prstGeom prst="rect">
            <a:avLst/>
          </a:prstGeom>
        </p:spPr>
        <p:txBody>
          <a:bodyPr wrap="none">
            <a:spAutoFit/>
          </a:bodyPr>
          <a:lstStyle/>
          <a:p>
            <a:r>
              <a:rPr lang="en-US" altLang="en-US" i="1" baseline="30000" dirty="0" smtClean="0"/>
              <a:t>*</a:t>
            </a:r>
            <a:endParaRPr lang="en-GB" dirty="0"/>
          </a:p>
        </p:txBody>
      </p:sp>
      <p:pic>
        <p:nvPicPr>
          <p:cNvPr id="114690" name="Picture 2" descr="http://st2.india.com/wp-content/uploads/2014/06/ronaldo-portug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4469" y="4123688"/>
            <a:ext cx="4553452" cy="2699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4064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Ricardian</a:t>
            </a:r>
            <a:r>
              <a:rPr lang="en-GB" dirty="0" smtClean="0"/>
              <a:t> model</a:t>
            </a:r>
            <a:endParaRPr lang="en-GB" dirty="0"/>
          </a:p>
        </p:txBody>
      </p:sp>
      <p:sp>
        <p:nvSpPr>
          <p:cNvPr id="3" name="Content Placeholder 2"/>
          <p:cNvSpPr>
            <a:spLocks noGrp="1"/>
          </p:cNvSpPr>
          <p:nvPr>
            <p:ph idx="1"/>
          </p:nvPr>
        </p:nvSpPr>
        <p:spPr/>
        <p:txBody>
          <a:bodyPr/>
          <a:lstStyle/>
          <a:p>
            <a:pPr marL="342900" lvl="1" indent="-342900">
              <a:buFont typeface="Arial" panose="020B0604020202020204" pitchFamily="34" charset="0"/>
              <a:buChar char="•"/>
            </a:pPr>
            <a:r>
              <a:rPr lang="en-US" altLang="en-US" dirty="0" smtClean="0"/>
              <a:t>If we compare relative productivities:</a:t>
            </a:r>
          </a:p>
          <a:p>
            <a:pPr marL="742950" lvl="2" indent="-342900"/>
            <a:r>
              <a:rPr lang="en-US" altLang="en-US" i="1" dirty="0" smtClean="0"/>
              <a:t>We have </a:t>
            </a:r>
            <a:r>
              <a:rPr lang="en-US" altLang="en-US" i="1" dirty="0" err="1" smtClean="0"/>
              <a:t>a</a:t>
            </a:r>
            <a:r>
              <a:rPr lang="en-US" altLang="en-US" i="1" baseline="-25000" dirty="0" err="1" smtClean="0"/>
              <a:t>C</a:t>
            </a:r>
            <a:r>
              <a:rPr lang="en-US" altLang="en-US" dirty="0" smtClean="0"/>
              <a:t> /</a:t>
            </a:r>
            <a:r>
              <a:rPr lang="en-US" altLang="en-US" i="1" dirty="0" err="1" smtClean="0"/>
              <a:t>a</a:t>
            </a:r>
            <a:r>
              <a:rPr lang="en-US" altLang="en-US" i="1" baseline="-25000" dirty="0" err="1" smtClean="0"/>
              <a:t>W</a:t>
            </a:r>
            <a:r>
              <a:rPr lang="en-US" altLang="en-US" dirty="0" smtClean="0"/>
              <a:t> &gt; </a:t>
            </a:r>
            <a:r>
              <a:rPr lang="en-US" altLang="en-US" i="1" dirty="0" err="1" smtClean="0"/>
              <a:t>a</a:t>
            </a:r>
            <a:r>
              <a:rPr lang="en-US" altLang="en-US" i="1" baseline="-25000" dirty="0" err="1" smtClean="0"/>
              <a:t>C</a:t>
            </a:r>
            <a:r>
              <a:rPr lang="en-US" altLang="en-US" baseline="30000" dirty="0" smtClean="0"/>
              <a:t>*</a:t>
            </a:r>
            <a:r>
              <a:rPr lang="en-US" altLang="en-US" dirty="0" smtClean="0"/>
              <a:t> /</a:t>
            </a:r>
            <a:r>
              <a:rPr lang="en-US" altLang="en-US" i="1" dirty="0" err="1" smtClean="0"/>
              <a:t>a</a:t>
            </a:r>
            <a:r>
              <a:rPr lang="en-US" altLang="en-US" i="1" baseline="-25000" dirty="0" err="1" smtClean="0"/>
              <a:t>W</a:t>
            </a:r>
            <a:r>
              <a:rPr lang="en-US" altLang="en-US" baseline="30000" dirty="0" smtClean="0"/>
              <a:t>*</a:t>
            </a:r>
            <a:r>
              <a:rPr lang="en-US" altLang="en-US" i="1" baseline="-25000" dirty="0" smtClean="0"/>
              <a:t> </a:t>
            </a:r>
            <a:r>
              <a:rPr lang="en-US" altLang="en-US" i="1" dirty="0" smtClean="0"/>
              <a:t>  </a:t>
            </a:r>
            <a:r>
              <a:rPr lang="en-US" altLang="en-US" i="1" baseline="-25000" dirty="0" smtClean="0">
                <a:sym typeface="Wingdings" panose="05000000000000000000" pitchFamily="2" charset="2"/>
              </a:rPr>
              <a:t> </a:t>
            </a:r>
            <a:r>
              <a:rPr lang="en-US" altLang="en-US" i="1" dirty="0" smtClean="0"/>
              <a:t>(2/3 &gt;1/2)</a:t>
            </a:r>
          </a:p>
          <a:p>
            <a:pPr marL="742950" lvl="2" indent="-342900"/>
            <a:r>
              <a:rPr lang="en-US" altLang="en-US" i="1" dirty="0" smtClean="0">
                <a:sym typeface="Wingdings" panose="05000000000000000000" pitchFamily="2" charset="2"/>
              </a:rPr>
              <a:t>Equivalently,   </a:t>
            </a:r>
            <a:r>
              <a:rPr lang="en-US" altLang="en-US" i="1" dirty="0" err="1" smtClean="0"/>
              <a:t>a</a:t>
            </a:r>
            <a:r>
              <a:rPr lang="en-US" altLang="en-US" i="1" baseline="-25000" dirty="0" err="1" smtClean="0"/>
              <a:t>C</a:t>
            </a:r>
            <a:r>
              <a:rPr lang="en-US" altLang="en-US" dirty="0" smtClean="0"/>
              <a:t> /</a:t>
            </a:r>
            <a:r>
              <a:rPr lang="en-US" altLang="en-US" i="1" dirty="0" smtClean="0"/>
              <a:t> </a:t>
            </a:r>
            <a:r>
              <a:rPr lang="en-US" altLang="en-US" i="1" dirty="0" err="1" smtClean="0"/>
              <a:t>a</a:t>
            </a:r>
            <a:r>
              <a:rPr lang="en-US" altLang="en-US" i="1" baseline="-25000" dirty="0" err="1" smtClean="0"/>
              <a:t>C</a:t>
            </a:r>
            <a:r>
              <a:rPr lang="en-US" altLang="en-US" baseline="30000" dirty="0" smtClean="0"/>
              <a:t>*</a:t>
            </a:r>
            <a:r>
              <a:rPr lang="en-US" altLang="en-US" dirty="0" smtClean="0"/>
              <a:t> &gt; </a:t>
            </a:r>
            <a:r>
              <a:rPr lang="en-US" altLang="en-US" i="1" dirty="0" err="1" smtClean="0"/>
              <a:t>a</a:t>
            </a:r>
            <a:r>
              <a:rPr lang="en-US" altLang="en-US" i="1" baseline="-25000" dirty="0" err="1" smtClean="0"/>
              <a:t>W</a:t>
            </a:r>
            <a:r>
              <a:rPr lang="en-US" altLang="en-US" i="1" baseline="-25000" dirty="0" smtClean="0"/>
              <a:t> </a:t>
            </a:r>
            <a:r>
              <a:rPr lang="en-US" altLang="en-US" dirty="0" smtClean="0"/>
              <a:t>/</a:t>
            </a:r>
            <a:r>
              <a:rPr lang="en-US" altLang="en-US" i="1" dirty="0" err="1" smtClean="0"/>
              <a:t>a</a:t>
            </a:r>
            <a:r>
              <a:rPr lang="en-US" altLang="en-US" i="1" baseline="-25000" dirty="0" err="1" smtClean="0"/>
              <a:t>W</a:t>
            </a:r>
            <a:r>
              <a:rPr lang="en-US" altLang="en-US" baseline="30000" dirty="0" smtClean="0"/>
              <a:t>*</a:t>
            </a:r>
            <a:r>
              <a:rPr lang="en-US" altLang="en-US" i="1" baseline="-25000" dirty="0" smtClean="0"/>
              <a:t>   </a:t>
            </a:r>
            <a:r>
              <a:rPr lang="en-US" altLang="en-US" i="1" dirty="0" smtClean="0"/>
              <a:t>(2/1 &gt;3/2)</a:t>
            </a:r>
          </a:p>
          <a:p>
            <a:pPr marL="342900" lvl="1" indent="-342900">
              <a:buFont typeface="Arial" panose="020B0604020202020204" pitchFamily="34" charset="0"/>
              <a:buChar char="•"/>
            </a:pPr>
            <a:endParaRPr lang="en-GB" altLang="en-US" i="1" dirty="0" smtClean="0"/>
          </a:p>
          <a:p>
            <a:pPr marL="342900" lvl="1" indent="-342900">
              <a:buFont typeface="Arial" panose="020B0604020202020204" pitchFamily="34" charset="0"/>
              <a:buChar char="•"/>
            </a:pPr>
            <a:r>
              <a:rPr lang="en-GB" altLang="en-US" dirty="0" smtClean="0"/>
              <a:t>Portugal’s </a:t>
            </a:r>
            <a:r>
              <a:rPr lang="en-GB" altLang="en-US" dirty="0" err="1" smtClean="0"/>
              <a:t>domiance</a:t>
            </a:r>
            <a:r>
              <a:rPr lang="en-GB" altLang="en-US" dirty="0" smtClean="0"/>
              <a:t> is even bigger in cloth</a:t>
            </a:r>
          </a:p>
          <a:p>
            <a:pPr marL="742950" lvl="2" indent="-342900"/>
            <a:r>
              <a:rPr lang="en-GB" altLang="en-US" b="1" dirty="0" smtClean="0">
                <a:solidFill>
                  <a:srgbClr val="FF0000"/>
                </a:solidFill>
              </a:rPr>
              <a:t>The UK has a comparative advantage in wine</a:t>
            </a:r>
          </a:p>
          <a:p>
            <a:pPr marL="742950" lvl="2" indent="-342900"/>
            <a:endParaRPr lang="en-US" altLang="en-US" i="1" dirty="0" smtClean="0"/>
          </a:p>
          <a:p>
            <a:pPr marL="342900" lvl="1" indent="-342900">
              <a:buFont typeface="Arial" panose="020B0604020202020204" pitchFamily="34" charset="0"/>
              <a:buChar char="•"/>
            </a:pPr>
            <a:endParaRPr lang="en-US" altLang="en-US" dirty="0" smtClean="0"/>
          </a:p>
        </p:txBody>
      </p:sp>
    </p:spTree>
    <p:extLst>
      <p:ext uri="{BB962C8B-B14F-4D97-AF65-F5344CB8AC3E}">
        <p14:creationId xmlns:p14="http://schemas.microsoft.com/office/powerpoint/2010/main" val="39049527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Ricardian</a:t>
            </a:r>
            <a:r>
              <a:rPr lang="en-GB" dirty="0" smtClean="0"/>
              <a:t> model</a:t>
            </a:r>
            <a:endParaRPr lang="en-GB" dirty="0"/>
          </a:p>
        </p:txBody>
      </p:sp>
      <p:sp>
        <p:nvSpPr>
          <p:cNvPr id="3" name="Content Placeholder 2"/>
          <p:cNvSpPr>
            <a:spLocks noGrp="1"/>
          </p:cNvSpPr>
          <p:nvPr>
            <p:ph idx="1"/>
          </p:nvPr>
        </p:nvSpPr>
        <p:spPr/>
        <p:txBody>
          <a:bodyPr/>
          <a:lstStyle/>
          <a:p>
            <a:pPr marL="342900" lvl="1" indent="-342900">
              <a:buFont typeface="Arial" panose="020B0604020202020204" pitchFamily="34" charset="0"/>
              <a:buChar char="•"/>
            </a:pPr>
            <a:r>
              <a:rPr lang="en-US" altLang="en-US" b="1" i="1" dirty="0" smtClean="0"/>
              <a:t>The UK has a comparative advantage in wine</a:t>
            </a:r>
          </a:p>
          <a:p>
            <a:r>
              <a:rPr lang="en-GB" dirty="0" smtClean="0"/>
              <a:t>What happens if the UK specializes in wine and Portugal in cloth?</a:t>
            </a:r>
          </a:p>
          <a:p>
            <a:r>
              <a:rPr lang="en-GB" dirty="0" smtClean="0"/>
              <a:t>Will they trade? And if so, at which prices?</a:t>
            </a:r>
            <a:endParaRPr lang="en-GB" dirty="0"/>
          </a:p>
        </p:txBody>
      </p:sp>
    </p:spTree>
    <p:extLst>
      <p:ext uri="{BB962C8B-B14F-4D97-AF65-F5344CB8AC3E}">
        <p14:creationId xmlns:p14="http://schemas.microsoft.com/office/powerpoint/2010/main" val="13064064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Ricardian</a:t>
            </a:r>
            <a:r>
              <a:rPr lang="en-GB" dirty="0" smtClean="0"/>
              <a:t> model</a:t>
            </a:r>
            <a:endParaRPr lang="en-GB" dirty="0"/>
          </a:p>
        </p:txBody>
      </p:sp>
      <p:sp>
        <p:nvSpPr>
          <p:cNvPr id="3" name="Content Placeholder 2"/>
          <p:cNvSpPr>
            <a:spLocks noGrp="1"/>
          </p:cNvSpPr>
          <p:nvPr>
            <p:ph idx="1"/>
          </p:nvPr>
        </p:nvSpPr>
        <p:spPr/>
        <p:txBody>
          <a:bodyPr>
            <a:normAutofit/>
          </a:bodyPr>
          <a:lstStyle/>
          <a:p>
            <a:pPr marL="457200" lvl="1" indent="-457200">
              <a:buFont typeface="Arial" panose="020B0604020202020204" pitchFamily="34" charset="0"/>
              <a:buChar char="•"/>
            </a:pPr>
            <a:r>
              <a:rPr lang="en-GB" dirty="0" smtClean="0"/>
              <a:t>Prices:</a:t>
            </a:r>
          </a:p>
          <a:p>
            <a:pPr marL="857250" lvl="2" indent="-457200"/>
            <a:r>
              <a:rPr lang="en-GB" dirty="0" smtClean="0"/>
              <a:t>P</a:t>
            </a:r>
            <a:r>
              <a:rPr lang="en-GB" baseline="-25000" dirty="0" smtClean="0"/>
              <a:t>C</a:t>
            </a:r>
            <a:r>
              <a:rPr lang="en-GB" dirty="0" smtClean="0"/>
              <a:t> : the price of cloth</a:t>
            </a:r>
          </a:p>
          <a:p>
            <a:pPr marL="857250" lvl="2" indent="-457200"/>
            <a:r>
              <a:rPr lang="en-GB" dirty="0" err="1" smtClean="0"/>
              <a:t>P</a:t>
            </a:r>
            <a:r>
              <a:rPr lang="en-GB" baseline="-25000" dirty="0" err="1" smtClean="0"/>
              <a:t>w</a:t>
            </a:r>
            <a:r>
              <a:rPr lang="en-GB" baseline="-25000" dirty="0" smtClean="0"/>
              <a:t> </a:t>
            </a:r>
            <a:r>
              <a:rPr lang="en-GB" dirty="0" smtClean="0"/>
              <a:t>: the price of wine </a:t>
            </a:r>
          </a:p>
          <a:p>
            <a:pPr marL="857250" lvl="2" indent="-457200"/>
            <a:r>
              <a:rPr lang="en-GB" dirty="0" smtClean="0"/>
              <a:t>P</a:t>
            </a:r>
            <a:r>
              <a:rPr lang="en-GB" baseline="-25000" dirty="0" smtClean="0"/>
              <a:t>C</a:t>
            </a:r>
            <a:r>
              <a:rPr lang="en-GB" dirty="0" smtClean="0"/>
              <a:t> /</a:t>
            </a:r>
            <a:r>
              <a:rPr lang="en-GB" dirty="0" err="1" smtClean="0"/>
              <a:t>P</a:t>
            </a:r>
            <a:r>
              <a:rPr lang="en-GB" baseline="-25000" dirty="0" err="1" smtClean="0"/>
              <a:t>w</a:t>
            </a:r>
            <a:r>
              <a:rPr lang="en-GB" dirty="0" smtClean="0"/>
              <a:t>: the </a:t>
            </a:r>
            <a:r>
              <a:rPr lang="en-GB" b="1" dirty="0" smtClean="0"/>
              <a:t>relative price </a:t>
            </a:r>
            <a:r>
              <a:rPr lang="en-GB" dirty="0" smtClean="0"/>
              <a:t>of cloth in terms of wine</a:t>
            </a:r>
          </a:p>
          <a:p>
            <a:pPr marL="857250" lvl="2" indent="-457200"/>
            <a:r>
              <a:rPr lang="en-GB" dirty="0" smtClean="0"/>
              <a:t>The relative price of cloth in terms of wine is the amount of wine that can be exchanged for a sweater</a:t>
            </a:r>
          </a:p>
        </p:txBody>
      </p:sp>
    </p:spTree>
    <p:extLst>
      <p:ext uri="{BB962C8B-B14F-4D97-AF65-F5344CB8AC3E}">
        <p14:creationId xmlns:p14="http://schemas.microsoft.com/office/powerpoint/2010/main" val="24641782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Ricardian</a:t>
            </a:r>
            <a:r>
              <a:rPr lang="en-GB" dirty="0" smtClean="0"/>
              <a:t> model</a:t>
            </a:r>
            <a:endParaRPr lang="en-GB" dirty="0"/>
          </a:p>
        </p:txBody>
      </p:sp>
      <p:sp>
        <p:nvSpPr>
          <p:cNvPr id="3" name="Content Placeholder 2"/>
          <p:cNvSpPr>
            <a:spLocks noGrp="1"/>
          </p:cNvSpPr>
          <p:nvPr>
            <p:ph idx="1"/>
          </p:nvPr>
        </p:nvSpPr>
        <p:spPr/>
        <p:txBody>
          <a:bodyPr>
            <a:normAutofit/>
          </a:bodyPr>
          <a:lstStyle/>
          <a:p>
            <a:pPr marL="457200" lvl="1" indent="-457200">
              <a:buFont typeface="Arial" panose="020B0604020202020204" pitchFamily="34" charset="0"/>
              <a:buChar char="•"/>
            </a:pPr>
            <a:r>
              <a:rPr lang="en-GB" dirty="0" smtClean="0"/>
              <a:t>Relative prices:</a:t>
            </a:r>
          </a:p>
          <a:p>
            <a:pPr marL="857250" lvl="2" indent="-457200"/>
            <a:r>
              <a:rPr lang="en-GB" dirty="0" smtClean="0"/>
              <a:t>“How much for that sweater?”</a:t>
            </a:r>
          </a:p>
          <a:p>
            <a:pPr marL="857250" lvl="2" indent="-457200"/>
            <a:r>
              <a:rPr lang="en-GB" dirty="0" smtClean="0"/>
              <a:t>“That’ll be 3 bottles sir”</a:t>
            </a:r>
          </a:p>
        </p:txBody>
      </p:sp>
      <p:pic>
        <p:nvPicPr>
          <p:cNvPr id="60418" name="Picture 2" descr="http://rocketgent.com/wp-content/uploads/2013/12/Ugly-Sweater-Generat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340768"/>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8384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Ricardian</a:t>
            </a:r>
            <a:r>
              <a:rPr lang="en-GB" dirty="0" smtClean="0"/>
              <a:t> model</a:t>
            </a:r>
            <a:endParaRPr lang="en-GB" dirty="0"/>
          </a:p>
        </p:txBody>
      </p:sp>
      <p:sp>
        <p:nvSpPr>
          <p:cNvPr id="3" name="Content Placeholder 2"/>
          <p:cNvSpPr>
            <a:spLocks noGrp="1"/>
          </p:cNvSpPr>
          <p:nvPr>
            <p:ph idx="1"/>
          </p:nvPr>
        </p:nvSpPr>
        <p:spPr/>
        <p:txBody>
          <a:bodyPr>
            <a:normAutofit/>
          </a:bodyPr>
          <a:lstStyle/>
          <a:p>
            <a:pPr marL="742950" lvl="2" indent="-342900"/>
            <a:r>
              <a:rPr lang="en-GB" dirty="0" smtClean="0"/>
              <a:t>The amounts of each good produced are determined by prices</a:t>
            </a:r>
          </a:p>
          <a:p>
            <a:pPr marL="1200150" lvl="3" indent="-342900"/>
            <a:r>
              <a:rPr lang="en-GB" dirty="0" smtClean="0"/>
              <a:t>If </a:t>
            </a:r>
            <a:r>
              <a:rPr lang="en-GB" b="1" dirty="0" smtClean="0"/>
              <a:t>P</a:t>
            </a:r>
            <a:r>
              <a:rPr lang="en-GB" b="1" baseline="-25000" dirty="0" smtClean="0"/>
              <a:t>C</a:t>
            </a:r>
            <a:r>
              <a:rPr lang="en-GB" b="1" dirty="0" smtClean="0"/>
              <a:t> /</a:t>
            </a:r>
            <a:r>
              <a:rPr lang="en-GB" b="1" dirty="0" err="1" smtClean="0"/>
              <a:t>P</a:t>
            </a:r>
            <a:r>
              <a:rPr lang="en-GB" b="1" baseline="-25000" dirty="0" err="1" smtClean="0"/>
              <a:t>w</a:t>
            </a:r>
            <a:r>
              <a:rPr lang="en-GB" b="1" baseline="-25000" dirty="0" smtClean="0"/>
              <a:t> </a:t>
            </a:r>
            <a:r>
              <a:rPr lang="en-GB" b="1" dirty="0" smtClean="0"/>
              <a:t>&gt; </a:t>
            </a:r>
            <a:r>
              <a:rPr lang="en-GB" b="1" dirty="0" err="1" smtClean="0"/>
              <a:t>a</a:t>
            </a:r>
            <a:r>
              <a:rPr lang="en-GB" b="1" baseline="-25000" dirty="0" err="1" smtClean="0"/>
              <a:t>C</a:t>
            </a:r>
            <a:r>
              <a:rPr lang="en-GB" b="1" dirty="0" smtClean="0"/>
              <a:t> /a</a:t>
            </a:r>
            <a:r>
              <a:rPr lang="en-GB" b="1" baseline="-25000" dirty="0" smtClean="0"/>
              <a:t>w</a:t>
            </a:r>
            <a:r>
              <a:rPr lang="en-GB" dirty="0" smtClean="0"/>
              <a:t>, the relative price of cloth is higher than the relative cost,  no one will produce wine (complete specialization in textile).</a:t>
            </a:r>
          </a:p>
          <a:p>
            <a:pPr marL="1200150" lvl="3" indent="-342900"/>
            <a:r>
              <a:rPr lang="en-GB" dirty="0" smtClean="0"/>
              <a:t>If </a:t>
            </a:r>
            <a:r>
              <a:rPr lang="en-GB" b="1" dirty="0" smtClean="0"/>
              <a:t>P</a:t>
            </a:r>
            <a:r>
              <a:rPr lang="en-GB" b="1" baseline="-25000" dirty="0" smtClean="0"/>
              <a:t>C</a:t>
            </a:r>
            <a:r>
              <a:rPr lang="en-GB" b="1" dirty="0" smtClean="0"/>
              <a:t> /</a:t>
            </a:r>
            <a:r>
              <a:rPr lang="en-GB" b="1" dirty="0" err="1" smtClean="0"/>
              <a:t>P</a:t>
            </a:r>
            <a:r>
              <a:rPr lang="en-GB" b="1" baseline="-25000" dirty="0" err="1" smtClean="0"/>
              <a:t>w</a:t>
            </a:r>
            <a:r>
              <a:rPr lang="en-GB" b="1" baseline="-25000" dirty="0" smtClean="0"/>
              <a:t> </a:t>
            </a:r>
            <a:r>
              <a:rPr lang="en-GB" b="1" dirty="0" smtClean="0"/>
              <a:t>&lt; </a:t>
            </a:r>
            <a:r>
              <a:rPr lang="en-GB" b="1" dirty="0" err="1" smtClean="0"/>
              <a:t>a</a:t>
            </a:r>
            <a:r>
              <a:rPr lang="en-GB" b="1" baseline="-25000" dirty="0" err="1" smtClean="0"/>
              <a:t>C</a:t>
            </a:r>
            <a:r>
              <a:rPr lang="en-GB" b="1" dirty="0" smtClean="0"/>
              <a:t> /a</a:t>
            </a:r>
            <a:r>
              <a:rPr lang="en-GB" b="1" baseline="-25000" dirty="0" smtClean="0"/>
              <a:t>w</a:t>
            </a:r>
            <a:r>
              <a:rPr lang="en-GB" dirty="0" smtClean="0"/>
              <a:t>, the relative price of cloth is lower than the relative cost, no one will produce sweaters (complete specialization in wine).</a:t>
            </a:r>
          </a:p>
          <a:p>
            <a:pPr marL="742950" lvl="2" indent="-342900"/>
            <a:r>
              <a:rPr lang="en-GB" dirty="0" smtClean="0"/>
              <a:t>If both goods are produced, we have </a:t>
            </a:r>
            <a:r>
              <a:rPr lang="en-GB" b="1" dirty="0" smtClean="0"/>
              <a:t>P</a:t>
            </a:r>
            <a:r>
              <a:rPr lang="en-GB" b="1" baseline="-25000" dirty="0" smtClean="0"/>
              <a:t>C</a:t>
            </a:r>
            <a:r>
              <a:rPr lang="en-GB" b="1" dirty="0" smtClean="0"/>
              <a:t> /</a:t>
            </a:r>
            <a:r>
              <a:rPr lang="en-GB" b="1" dirty="0" err="1" smtClean="0"/>
              <a:t>P</a:t>
            </a:r>
            <a:r>
              <a:rPr lang="en-GB" b="1" baseline="-25000" dirty="0" err="1" smtClean="0"/>
              <a:t>w</a:t>
            </a:r>
            <a:r>
              <a:rPr lang="en-GB" b="1" baseline="-25000" dirty="0" smtClean="0"/>
              <a:t> </a:t>
            </a:r>
            <a:r>
              <a:rPr lang="en-GB" b="1" dirty="0" smtClean="0"/>
              <a:t>= </a:t>
            </a:r>
            <a:r>
              <a:rPr lang="en-GB" b="1" dirty="0" err="1" smtClean="0"/>
              <a:t>a</a:t>
            </a:r>
            <a:r>
              <a:rPr lang="en-GB" b="1" baseline="-25000" dirty="0" err="1" smtClean="0"/>
              <a:t>C</a:t>
            </a:r>
            <a:r>
              <a:rPr lang="en-GB" b="1" dirty="0" smtClean="0"/>
              <a:t> /a</a:t>
            </a:r>
            <a:r>
              <a:rPr lang="en-GB" b="1" baseline="-25000" dirty="0" smtClean="0"/>
              <a:t>w</a:t>
            </a:r>
            <a:endParaRPr lang="en-GB" dirty="0"/>
          </a:p>
          <a:p>
            <a:pPr marL="1200150" lvl="3" indent="-342900"/>
            <a:r>
              <a:rPr lang="en-GB" dirty="0" smtClean="0"/>
              <a:t>In autarky, relatives prices equal relative costs </a:t>
            </a:r>
          </a:p>
          <a:p>
            <a:pPr marL="742950" lvl="2" indent="-342900"/>
            <a:endParaRPr lang="en-GB" dirty="0" smtClean="0"/>
          </a:p>
          <a:p>
            <a:pPr marL="742950" lvl="2" indent="-342900"/>
            <a:endParaRPr lang="en-GB" dirty="0" smtClean="0"/>
          </a:p>
          <a:p>
            <a:pPr marL="400050" lvl="2" indent="0">
              <a:buNone/>
            </a:pPr>
            <a:endParaRPr lang="en-GB" dirty="0" smtClean="0"/>
          </a:p>
          <a:p>
            <a:pPr marL="400050" lvl="2" indent="0">
              <a:buNone/>
            </a:pPr>
            <a:endParaRPr lang="en-GB" dirty="0" smtClean="0"/>
          </a:p>
        </p:txBody>
      </p:sp>
    </p:spTree>
    <p:extLst>
      <p:ext uri="{BB962C8B-B14F-4D97-AF65-F5344CB8AC3E}">
        <p14:creationId xmlns:p14="http://schemas.microsoft.com/office/powerpoint/2010/main" val="24641782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Ricardian</a:t>
            </a:r>
            <a:r>
              <a:rPr lang="en-GB" dirty="0" smtClean="0"/>
              <a:t> model</a:t>
            </a:r>
            <a:endParaRPr lang="en-GB" dirty="0"/>
          </a:p>
        </p:txBody>
      </p:sp>
      <p:sp>
        <p:nvSpPr>
          <p:cNvPr id="3" name="Content Placeholder 2"/>
          <p:cNvSpPr>
            <a:spLocks noGrp="1"/>
          </p:cNvSpPr>
          <p:nvPr>
            <p:ph idx="1"/>
          </p:nvPr>
        </p:nvSpPr>
        <p:spPr/>
        <p:txBody>
          <a:bodyPr>
            <a:normAutofit/>
          </a:bodyPr>
          <a:lstStyle/>
          <a:p>
            <a:pPr marL="742950" lvl="2" indent="-342900"/>
            <a:r>
              <a:rPr lang="en-GB" dirty="0" smtClean="0"/>
              <a:t>The amounts of each good produced are determined by prices</a:t>
            </a:r>
          </a:p>
          <a:p>
            <a:pPr marL="1200150" lvl="3" indent="-342900"/>
            <a:r>
              <a:rPr lang="en-GB" dirty="0" smtClean="0"/>
              <a:t>If </a:t>
            </a:r>
            <a:r>
              <a:rPr lang="en-GB" b="1" dirty="0" smtClean="0"/>
              <a:t>P</a:t>
            </a:r>
            <a:r>
              <a:rPr lang="en-GB" b="1" baseline="-25000" dirty="0" smtClean="0"/>
              <a:t>C</a:t>
            </a:r>
            <a:r>
              <a:rPr lang="en-GB" b="1" dirty="0" smtClean="0"/>
              <a:t> /</a:t>
            </a:r>
            <a:r>
              <a:rPr lang="en-GB" b="1" dirty="0" err="1" smtClean="0"/>
              <a:t>P</a:t>
            </a:r>
            <a:r>
              <a:rPr lang="en-GB" b="1" baseline="-25000" dirty="0" err="1" smtClean="0"/>
              <a:t>w</a:t>
            </a:r>
            <a:r>
              <a:rPr lang="en-GB" b="1" baseline="-25000" dirty="0" smtClean="0"/>
              <a:t> </a:t>
            </a:r>
            <a:r>
              <a:rPr lang="en-GB" b="1" dirty="0" smtClean="0"/>
              <a:t>&gt; </a:t>
            </a:r>
            <a:r>
              <a:rPr lang="en-GB" b="1" dirty="0" err="1" smtClean="0"/>
              <a:t>a</a:t>
            </a:r>
            <a:r>
              <a:rPr lang="en-GB" b="1" baseline="-25000" dirty="0" err="1" smtClean="0"/>
              <a:t>C</a:t>
            </a:r>
            <a:r>
              <a:rPr lang="en-GB" b="1" dirty="0" smtClean="0"/>
              <a:t> /a</a:t>
            </a:r>
            <a:r>
              <a:rPr lang="en-GB" b="1" baseline="-25000" dirty="0" smtClean="0"/>
              <a:t>w</a:t>
            </a:r>
            <a:r>
              <a:rPr lang="en-GB" dirty="0" smtClean="0"/>
              <a:t>, the relative price of cloth is higher than the relative cost,  no one will produce wine (complete specialization in textile).</a:t>
            </a:r>
          </a:p>
          <a:p>
            <a:pPr marL="1200150" lvl="3" indent="-342900"/>
            <a:r>
              <a:rPr lang="en-GB" dirty="0" smtClean="0"/>
              <a:t>If </a:t>
            </a:r>
            <a:r>
              <a:rPr lang="en-GB" b="1" dirty="0" smtClean="0"/>
              <a:t>P</a:t>
            </a:r>
            <a:r>
              <a:rPr lang="en-GB" b="1" baseline="-25000" dirty="0" smtClean="0"/>
              <a:t>C</a:t>
            </a:r>
            <a:r>
              <a:rPr lang="en-GB" b="1" dirty="0" smtClean="0"/>
              <a:t> /</a:t>
            </a:r>
            <a:r>
              <a:rPr lang="en-GB" b="1" dirty="0" err="1" smtClean="0"/>
              <a:t>P</a:t>
            </a:r>
            <a:r>
              <a:rPr lang="en-GB" b="1" baseline="-25000" dirty="0" err="1" smtClean="0"/>
              <a:t>w</a:t>
            </a:r>
            <a:r>
              <a:rPr lang="en-GB" b="1" baseline="-25000" dirty="0" smtClean="0"/>
              <a:t> </a:t>
            </a:r>
            <a:r>
              <a:rPr lang="en-GB" b="1" dirty="0" smtClean="0"/>
              <a:t>&lt; </a:t>
            </a:r>
            <a:r>
              <a:rPr lang="en-GB" b="1" dirty="0" err="1" smtClean="0"/>
              <a:t>a</a:t>
            </a:r>
            <a:r>
              <a:rPr lang="en-GB" b="1" baseline="-25000" dirty="0" err="1" smtClean="0"/>
              <a:t>C</a:t>
            </a:r>
            <a:r>
              <a:rPr lang="en-GB" b="1" dirty="0" smtClean="0"/>
              <a:t> /a</a:t>
            </a:r>
            <a:r>
              <a:rPr lang="en-GB" b="1" baseline="-25000" dirty="0" smtClean="0"/>
              <a:t>w</a:t>
            </a:r>
            <a:r>
              <a:rPr lang="en-GB" dirty="0" smtClean="0"/>
              <a:t>, the relative price of cloth is lower than the relative cost, no one will produce sweaters (complete specialization in wine).</a:t>
            </a:r>
          </a:p>
          <a:p>
            <a:pPr marL="742950" lvl="2" indent="-342900"/>
            <a:r>
              <a:rPr lang="en-GB" dirty="0" smtClean="0"/>
              <a:t>If both goods are produced, we have </a:t>
            </a:r>
            <a:r>
              <a:rPr lang="en-GB" b="1" dirty="0" smtClean="0">
                <a:solidFill>
                  <a:srgbClr val="FF0000"/>
                </a:solidFill>
              </a:rPr>
              <a:t>P</a:t>
            </a:r>
            <a:r>
              <a:rPr lang="en-GB" b="1" baseline="-25000" dirty="0" smtClean="0">
                <a:solidFill>
                  <a:srgbClr val="FF0000"/>
                </a:solidFill>
              </a:rPr>
              <a:t>C</a:t>
            </a:r>
            <a:r>
              <a:rPr lang="en-GB" b="1" dirty="0" smtClean="0">
                <a:solidFill>
                  <a:srgbClr val="FF0000"/>
                </a:solidFill>
              </a:rPr>
              <a:t> /</a:t>
            </a:r>
            <a:r>
              <a:rPr lang="en-GB" b="1" dirty="0" err="1" smtClean="0">
                <a:solidFill>
                  <a:srgbClr val="FF0000"/>
                </a:solidFill>
              </a:rPr>
              <a:t>P</a:t>
            </a:r>
            <a:r>
              <a:rPr lang="en-GB" b="1" baseline="-25000" dirty="0" err="1" smtClean="0">
                <a:solidFill>
                  <a:srgbClr val="FF0000"/>
                </a:solidFill>
              </a:rPr>
              <a:t>w</a:t>
            </a:r>
            <a:r>
              <a:rPr lang="en-GB" b="1" baseline="-25000" dirty="0" smtClean="0">
                <a:solidFill>
                  <a:srgbClr val="FF0000"/>
                </a:solidFill>
              </a:rPr>
              <a:t> </a:t>
            </a:r>
            <a:r>
              <a:rPr lang="en-GB" b="1" dirty="0" smtClean="0">
                <a:solidFill>
                  <a:srgbClr val="FF0000"/>
                </a:solidFill>
              </a:rPr>
              <a:t>= </a:t>
            </a:r>
            <a:r>
              <a:rPr lang="en-GB" b="1" dirty="0" err="1" smtClean="0">
                <a:solidFill>
                  <a:srgbClr val="FF0000"/>
                </a:solidFill>
              </a:rPr>
              <a:t>a</a:t>
            </a:r>
            <a:r>
              <a:rPr lang="en-GB" b="1" baseline="-25000" dirty="0" err="1" smtClean="0">
                <a:solidFill>
                  <a:srgbClr val="FF0000"/>
                </a:solidFill>
              </a:rPr>
              <a:t>C</a:t>
            </a:r>
            <a:r>
              <a:rPr lang="en-GB" b="1" dirty="0" smtClean="0">
                <a:solidFill>
                  <a:srgbClr val="FF0000"/>
                </a:solidFill>
              </a:rPr>
              <a:t> /a</a:t>
            </a:r>
            <a:r>
              <a:rPr lang="en-GB" b="1" baseline="-25000" dirty="0" smtClean="0">
                <a:solidFill>
                  <a:srgbClr val="FF0000"/>
                </a:solidFill>
              </a:rPr>
              <a:t>w</a:t>
            </a:r>
            <a:endParaRPr lang="en-GB" b="1" dirty="0">
              <a:solidFill>
                <a:srgbClr val="FF0000"/>
              </a:solidFill>
            </a:endParaRPr>
          </a:p>
          <a:p>
            <a:pPr marL="1200150" lvl="3" indent="-342900"/>
            <a:r>
              <a:rPr lang="en-GB" dirty="0" smtClean="0">
                <a:solidFill>
                  <a:srgbClr val="FF0000"/>
                </a:solidFill>
              </a:rPr>
              <a:t>In autarky, relatives prices equal relative costs </a:t>
            </a:r>
          </a:p>
          <a:p>
            <a:pPr marL="742950" lvl="2" indent="-342900"/>
            <a:endParaRPr lang="en-GB" dirty="0" smtClean="0"/>
          </a:p>
          <a:p>
            <a:pPr marL="742950" lvl="2" indent="-342900"/>
            <a:endParaRPr lang="en-GB" dirty="0" smtClean="0"/>
          </a:p>
          <a:p>
            <a:pPr marL="400050" lvl="2" indent="0">
              <a:buNone/>
            </a:pPr>
            <a:endParaRPr lang="en-GB" dirty="0" smtClean="0"/>
          </a:p>
          <a:p>
            <a:pPr marL="400050" lvl="2" indent="0">
              <a:buNone/>
            </a:pPr>
            <a:endParaRPr lang="en-GB" dirty="0" smtClean="0"/>
          </a:p>
        </p:txBody>
      </p:sp>
      <p:sp>
        <p:nvSpPr>
          <p:cNvPr id="4" name="Oval 3"/>
          <p:cNvSpPr/>
          <p:nvPr/>
        </p:nvSpPr>
        <p:spPr>
          <a:xfrm>
            <a:off x="467544" y="3982414"/>
            <a:ext cx="7920880" cy="187220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048419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p:cNvSpPr>
            <a:spLocks noGrp="1" noChangeArrowheads="1"/>
          </p:cNvSpPr>
          <p:nvPr>
            <p:ph type="body" idx="1"/>
          </p:nvPr>
        </p:nvSpPr>
        <p:spPr>
          <a:xfrm>
            <a:off x="381000" y="1600200"/>
            <a:ext cx="8153400" cy="4724400"/>
          </a:xfrm>
        </p:spPr>
        <p:txBody>
          <a:bodyPr>
            <a:normAutofit lnSpcReduction="10000"/>
          </a:bodyPr>
          <a:lstStyle/>
          <a:p>
            <a:pPr lvl="1">
              <a:lnSpc>
                <a:spcPct val="90000"/>
              </a:lnSpc>
            </a:pPr>
            <a:r>
              <a:rPr lang="en-GB" dirty="0" smtClean="0"/>
              <a:t>In autarky, relatives prices equal relative costs </a:t>
            </a:r>
          </a:p>
          <a:p>
            <a:pPr marL="457200" lvl="1" indent="0">
              <a:lnSpc>
                <a:spcPct val="90000"/>
              </a:lnSpc>
              <a:buNone/>
            </a:pPr>
            <a:endParaRPr lang="en-GB" dirty="0" smtClean="0"/>
          </a:p>
          <a:p>
            <a:pPr lvl="1" eaLnBrk="1" hangingPunct="1">
              <a:lnSpc>
                <a:spcPct val="90000"/>
              </a:lnSpc>
            </a:pPr>
            <a:r>
              <a:rPr lang="en-US" altLang="en-US" dirty="0" smtClean="0"/>
              <a:t>What determines the relative price after trade? </a:t>
            </a:r>
          </a:p>
          <a:p>
            <a:pPr marL="457200" lvl="1" indent="0" eaLnBrk="1" hangingPunct="1">
              <a:lnSpc>
                <a:spcPct val="90000"/>
              </a:lnSpc>
              <a:buNone/>
            </a:pPr>
            <a:endParaRPr lang="en-US" altLang="en-US" dirty="0" smtClean="0"/>
          </a:p>
          <a:p>
            <a:pPr lvl="2" eaLnBrk="1" hangingPunct="1">
              <a:lnSpc>
                <a:spcPct val="90000"/>
              </a:lnSpc>
            </a:pPr>
            <a:r>
              <a:rPr lang="en-US" altLang="en-US" dirty="0" smtClean="0"/>
              <a:t>To answer this question we have to define the relative supply and relative demand for cloth in the world as a whole</a:t>
            </a:r>
          </a:p>
          <a:p>
            <a:pPr marL="914400" lvl="2" indent="0" eaLnBrk="1" hangingPunct="1">
              <a:lnSpc>
                <a:spcPct val="90000"/>
              </a:lnSpc>
              <a:buNone/>
            </a:pPr>
            <a:endParaRPr lang="en-US" altLang="en-US" dirty="0" smtClean="0"/>
          </a:p>
          <a:p>
            <a:pPr lvl="2" eaLnBrk="1" hangingPunct="1">
              <a:lnSpc>
                <a:spcPct val="90000"/>
              </a:lnSpc>
            </a:pPr>
            <a:r>
              <a:rPr lang="en-US" altLang="en-US" dirty="0" smtClean="0"/>
              <a:t>The </a:t>
            </a:r>
            <a:r>
              <a:rPr lang="en-US" altLang="en-US" b="1" dirty="0" smtClean="0"/>
              <a:t>relative supply</a:t>
            </a:r>
            <a:r>
              <a:rPr lang="en-US" altLang="en-US" dirty="0" smtClean="0"/>
              <a:t> of cloth equals the total quantity of cloth supplied by both countries at each given relative price divided by the total quantity of wine supplied, (</a:t>
            </a:r>
            <a:r>
              <a:rPr lang="en-US" altLang="en-US" i="1" dirty="0" smtClean="0"/>
              <a:t>Q</a:t>
            </a:r>
            <a:r>
              <a:rPr lang="en-US" altLang="en-US" i="1" baseline="-25000" dirty="0" smtClean="0"/>
              <a:t>C</a:t>
            </a:r>
            <a:r>
              <a:rPr lang="en-US" altLang="en-US" baseline="-25000" dirty="0" smtClean="0"/>
              <a:t> </a:t>
            </a:r>
            <a:r>
              <a:rPr lang="en-US" altLang="en-US" dirty="0" smtClean="0"/>
              <a:t>+ </a:t>
            </a:r>
            <a:r>
              <a:rPr lang="en-US" altLang="en-US" i="1" dirty="0" smtClean="0"/>
              <a:t>Q</a:t>
            </a:r>
            <a:r>
              <a:rPr lang="en-US" altLang="en-US" baseline="30000" dirty="0" smtClean="0"/>
              <a:t>*</a:t>
            </a:r>
            <a:r>
              <a:rPr lang="en-US" altLang="en-US" i="1" baseline="-25000" dirty="0" smtClean="0"/>
              <a:t>C</a:t>
            </a:r>
            <a:r>
              <a:rPr lang="en-US" altLang="en-US" baseline="-25000" dirty="0" smtClean="0"/>
              <a:t> </a:t>
            </a:r>
            <a:r>
              <a:rPr lang="en-US" altLang="en-US" dirty="0" smtClean="0"/>
              <a:t>)/(</a:t>
            </a:r>
            <a:r>
              <a:rPr lang="en-US" altLang="en-US" i="1" dirty="0" smtClean="0"/>
              <a:t>Q</a:t>
            </a:r>
            <a:r>
              <a:rPr lang="en-US" altLang="en-US" i="1" baseline="-25000" dirty="0" smtClean="0"/>
              <a:t>W</a:t>
            </a:r>
            <a:r>
              <a:rPr lang="en-US" altLang="en-US" baseline="-25000" dirty="0" smtClean="0"/>
              <a:t> </a:t>
            </a:r>
            <a:r>
              <a:rPr lang="en-US" altLang="en-US" dirty="0" smtClean="0"/>
              <a:t>+ </a:t>
            </a:r>
            <a:r>
              <a:rPr lang="en-US" altLang="en-US" i="1" dirty="0" smtClean="0"/>
              <a:t>Q</a:t>
            </a:r>
            <a:r>
              <a:rPr lang="en-US" altLang="en-US" baseline="30000" dirty="0" smtClean="0"/>
              <a:t>*</a:t>
            </a:r>
            <a:r>
              <a:rPr lang="en-US" altLang="en-US" i="1" baseline="-25000" dirty="0" smtClean="0"/>
              <a:t>W</a:t>
            </a:r>
            <a:r>
              <a:rPr lang="en-US" altLang="en-US" dirty="0" smtClean="0"/>
              <a:t>)</a:t>
            </a:r>
            <a:endParaRPr lang="en-US" altLang="en-US" baseline="30000" dirty="0" smtClean="0"/>
          </a:p>
        </p:txBody>
      </p:sp>
      <p:sp>
        <p:nvSpPr>
          <p:cNvPr id="22533" name="Rectangle 7"/>
          <p:cNvSpPr>
            <a:spLocks noGrp="1" noChangeArrowheads="1"/>
          </p:cNvSpPr>
          <p:nvPr>
            <p:ph type="title"/>
          </p:nvPr>
        </p:nvSpPr>
        <p:spPr>
          <a:xfrm>
            <a:off x="683568" y="404664"/>
            <a:ext cx="8305800" cy="1143000"/>
          </a:xfrm>
          <a:noFill/>
        </p:spPr>
        <p:txBody>
          <a:bodyPr>
            <a:normAutofit/>
          </a:bodyPr>
          <a:lstStyle/>
          <a:p>
            <a:r>
              <a:rPr lang="en-GB" dirty="0" smtClean="0"/>
              <a:t>The </a:t>
            </a:r>
            <a:r>
              <a:rPr lang="en-GB" dirty="0" err="1" smtClean="0"/>
              <a:t>Ricardian</a:t>
            </a:r>
            <a:r>
              <a:rPr lang="en-GB" dirty="0" smtClean="0"/>
              <a:t> model</a:t>
            </a:r>
            <a:endParaRPr lang="en-US" altLang="en-US" dirty="0" smtClean="0"/>
          </a:p>
        </p:txBody>
      </p:sp>
    </p:spTree>
    <p:extLst>
      <p:ext uri="{BB962C8B-B14F-4D97-AF65-F5344CB8AC3E}">
        <p14:creationId xmlns:p14="http://schemas.microsoft.com/office/powerpoint/2010/main" val="3597132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71" name="Line 7"/>
          <p:cNvSpPr>
            <a:spLocks noChangeShapeType="1"/>
          </p:cNvSpPr>
          <p:nvPr/>
        </p:nvSpPr>
        <p:spPr bwMode="auto">
          <a:xfrm flipH="1">
            <a:off x="1905000" y="3276600"/>
            <a:ext cx="1981200" cy="0"/>
          </a:xfrm>
          <a:prstGeom prst="line">
            <a:avLst/>
          </a:prstGeom>
          <a:noFill/>
          <a:ln w="254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475" name="Line 11"/>
          <p:cNvSpPr>
            <a:spLocks noChangeShapeType="1"/>
          </p:cNvSpPr>
          <p:nvPr/>
        </p:nvSpPr>
        <p:spPr bwMode="auto">
          <a:xfrm>
            <a:off x="3886200" y="3276600"/>
            <a:ext cx="0" cy="1371600"/>
          </a:xfrm>
          <a:prstGeom prst="line">
            <a:avLst/>
          </a:prstGeom>
          <a:noFill/>
          <a:ln w="254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480" name="Line 16"/>
          <p:cNvSpPr>
            <a:spLocks noChangeShapeType="1"/>
          </p:cNvSpPr>
          <p:nvPr/>
        </p:nvSpPr>
        <p:spPr bwMode="auto">
          <a:xfrm flipH="1">
            <a:off x="1905000" y="4648200"/>
            <a:ext cx="1981200" cy="0"/>
          </a:xfrm>
          <a:prstGeom prst="line">
            <a:avLst/>
          </a:prstGeom>
          <a:noFill/>
          <a:ln w="254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490" name="Text Box 26"/>
          <p:cNvSpPr txBox="1">
            <a:spLocks noChangeArrowheads="1"/>
          </p:cNvSpPr>
          <p:nvPr/>
        </p:nvSpPr>
        <p:spPr bwMode="auto">
          <a:xfrm>
            <a:off x="733195" y="3093243"/>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dirty="0" err="1" smtClean="0">
                <a:solidFill>
                  <a:schemeClr val="tx1"/>
                </a:solidFill>
                <a:latin typeface="Arial" charset="0"/>
              </a:rPr>
              <a:t>a</a:t>
            </a:r>
            <a:r>
              <a:rPr lang="en-US" altLang="en-US" sz="1800" b="1" i="1" baseline="-25000" dirty="0" err="1" smtClean="0">
                <a:solidFill>
                  <a:schemeClr val="tx1"/>
                </a:solidFill>
                <a:latin typeface="Arial" charset="0"/>
              </a:rPr>
              <a:t>C</a:t>
            </a:r>
            <a:r>
              <a:rPr lang="en-US" altLang="en-US" sz="1800" b="1" i="1" dirty="0" smtClean="0">
                <a:solidFill>
                  <a:schemeClr val="tx1"/>
                </a:solidFill>
                <a:latin typeface="Arial" charset="0"/>
              </a:rPr>
              <a:t>/</a:t>
            </a:r>
            <a:r>
              <a:rPr lang="en-US" altLang="en-US" sz="1800" b="1" i="1" dirty="0" err="1" smtClean="0">
                <a:solidFill>
                  <a:schemeClr val="tx1"/>
                </a:solidFill>
                <a:latin typeface="Arial" charset="0"/>
              </a:rPr>
              <a:t>a</a:t>
            </a:r>
            <a:r>
              <a:rPr lang="en-US" altLang="en-US" sz="1800" b="1" i="1" baseline="-25000" dirty="0" err="1" smtClean="0">
                <a:solidFill>
                  <a:schemeClr val="tx1"/>
                </a:solidFill>
                <a:latin typeface="Arial" charset="0"/>
              </a:rPr>
              <a:t>W</a:t>
            </a:r>
            <a:endParaRPr lang="en-US" altLang="en-US" sz="1800" b="1" i="1" dirty="0">
              <a:solidFill>
                <a:schemeClr val="tx1"/>
              </a:solidFill>
              <a:latin typeface="Arial" charset="0"/>
            </a:endParaRPr>
          </a:p>
        </p:txBody>
      </p:sp>
      <p:sp>
        <p:nvSpPr>
          <p:cNvPr id="62491" name="Text Box 27"/>
          <p:cNvSpPr txBox="1">
            <a:spLocks noChangeArrowheads="1"/>
          </p:cNvSpPr>
          <p:nvPr/>
        </p:nvSpPr>
        <p:spPr bwMode="auto">
          <a:xfrm>
            <a:off x="618895" y="4464844"/>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dirty="0" smtClean="0">
                <a:solidFill>
                  <a:schemeClr val="tx1"/>
                </a:solidFill>
                <a:latin typeface="Arial" charset="0"/>
              </a:rPr>
              <a:t>a</a:t>
            </a:r>
            <a:r>
              <a:rPr lang="en-US" altLang="en-US" sz="1800" b="1" baseline="30000" dirty="0" smtClean="0">
                <a:solidFill>
                  <a:schemeClr val="tx1"/>
                </a:solidFill>
                <a:latin typeface="Arial" charset="0"/>
              </a:rPr>
              <a:t>*</a:t>
            </a:r>
            <a:r>
              <a:rPr lang="en-US" altLang="en-US" sz="1800" b="1" i="1" baseline="-25000" dirty="0" smtClean="0">
                <a:solidFill>
                  <a:schemeClr val="tx1"/>
                </a:solidFill>
                <a:latin typeface="Arial" charset="0"/>
              </a:rPr>
              <a:t>C</a:t>
            </a:r>
            <a:r>
              <a:rPr lang="en-US" altLang="en-US" sz="1800" b="1" i="1" dirty="0" smtClean="0">
                <a:solidFill>
                  <a:schemeClr val="tx1"/>
                </a:solidFill>
                <a:latin typeface="Arial" charset="0"/>
              </a:rPr>
              <a:t>/a</a:t>
            </a:r>
            <a:r>
              <a:rPr lang="en-US" altLang="en-US" sz="1800" b="1" baseline="30000" dirty="0" smtClean="0">
                <a:solidFill>
                  <a:schemeClr val="tx1"/>
                </a:solidFill>
                <a:latin typeface="Arial" charset="0"/>
              </a:rPr>
              <a:t>*</a:t>
            </a:r>
            <a:r>
              <a:rPr lang="en-US" altLang="en-US" sz="1800" b="1" i="1" baseline="-25000" dirty="0" smtClean="0">
                <a:solidFill>
                  <a:schemeClr val="tx1"/>
                </a:solidFill>
                <a:latin typeface="Arial" charset="0"/>
              </a:rPr>
              <a:t>W</a:t>
            </a:r>
            <a:endParaRPr lang="en-US" altLang="en-US" sz="1800" b="1" i="1" dirty="0">
              <a:solidFill>
                <a:schemeClr val="tx1"/>
              </a:solidFill>
              <a:latin typeface="Arial" charset="0"/>
            </a:endParaRPr>
          </a:p>
        </p:txBody>
      </p:sp>
      <p:grpSp>
        <p:nvGrpSpPr>
          <p:cNvPr id="62503" name="Group 39"/>
          <p:cNvGrpSpPr>
            <a:grpSpLocks/>
          </p:cNvGrpSpPr>
          <p:nvPr/>
        </p:nvGrpSpPr>
        <p:grpSpPr bwMode="auto">
          <a:xfrm>
            <a:off x="3886200" y="3084513"/>
            <a:ext cx="2466975" cy="366712"/>
            <a:chOff x="2448" y="1943"/>
            <a:chExt cx="1554" cy="231"/>
          </a:xfrm>
        </p:grpSpPr>
        <p:sp>
          <p:nvSpPr>
            <p:cNvPr id="23581" name="Line 29"/>
            <p:cNvSpPr>
              <a:spLocks noChangeShapeType="1"/>
            </p:cNvSpPr>
            <p:nvPr/>
          </p:nvSpPr>
          <p:spPr bwMode="auto">
            <a:xfrm flipH="1">
              <a:off x="2448" y="2064"/>
              <a:ext cx="1248" cy="0"/>
            </a:xfrm>
            <a:prstGeom prst="line">
              <a:avLst/>
            </a:prstGeom>
            <a:noFill/>
            <a:ln w="254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82" name="Text Box 30"/>
            <p:cNvSpPr txBox="1">
              <a:spLocks noChangeArrowheads="1"/>
            </p:cNvSpPr>
            <p:nvPr/>
          </p:nvSpPr>
          <p:spPr bwMode="auto">
            <a:xfrm>
              <a:off x="3686" y="1943"/>
              <a:ext cx="3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a:solidFill>
                    <a:srgbClr val="333399"/>
                  </a:solidFill>
                  <a:latin typeface="Arial" charset="0"/>
                </a:rPr>
                <a:t>RS</a:t>
              </a:r>
            </a:p>
          </p:txBody>
        </p:sp>
      </p:grpSp>
      <p:sp>
        <p:nvSpPr>
          <p:cNvPr id="62495" name="Rectangle 31"/>
          <p:cNvSpPr>
            <a:spLocks noGrp="1" noChangeArrowheads="1"/>
          </p:cNvSpPr>
          <p:nvPr>
            <p:ph type="title"/>
          </p:nvPr>
        </p:nvSpPr>
        <p:spPr>
          <a:noFill/>
        </p:spPr>
        <p:txBody>
          <a:bodyPr anchor="b">
            <a:normAutofit/>
          </a:bodyPr>
          <a:lstStyle/>
          <a:p>
            <a:r>
              <a:rPr lang="en-GB" dirty="0" smtClean="0"/>
              <a:t>The </a:t>
            </a:r>
            <a:r>
              <a:rPr lang="en-GB" dirty="0" err="1" smtClean="0"/>
              <a:t>Ricardian</a:t>
            </a:r>
            <a:r>
              <a:rPr lang="en-GB" dirty="0" smtClean="0"/>
              <a:t> model</a:t>
            </a:r>
            <a:endParaRPr lang="en-US" altLang="en-US" dirty="0" smtClean="0">
              <a:solidFill>
                <a:srgbClr val="336699"/>
              </a:solidFill>
            </a:endParaRPr>
          </a:p>
        </p:txBody>
      </p:sp>
      <p:sp>
        <p:nvSpPr>
          <p:cNvPr id="2" name="Content Placeholder 1"/>
          <p:cNvSpPr>
            <a:spLocks noGrp="1"/>
          </p:cNvSpPr>
          <p:nvPr>
            <p:ph idx="1"/>
          </p:nvPr>
        </p:nvSpPr>
        <p:spPr/>
        <p:txBody>
          <a:bodyPr/>
          <a:lstStyle/>
          <a:p>
            <a:pPr marL="0" indent="0" algn="ctr">
              <a:buNone/>
            </a:pPr>
            <a:r>
              <a:rPr lang="en-US" altLang="en-US" sz="2400" dirty="0" smtClean="0">
                <a:solidFill>
                  <a:srgbClr val="336699"/>
                </a:solidFill>
              </a:rPr>
              <a:t>World Relative Supply and Demand</a:t>
            </a:r>
          </a:p>
          <a:p>
            <a:endParaRPr lang="en-GB" dirty="0"/>
          </a:p>
        </p:txBody>
      </p:sp>
      <p:grpSp>
        <p:nvGrpSpPr>
          <p:cNvPr id="62511" name="Group 47"/>
          <p:cNvGrpSpPr>
            <a:grpSpLocks/>
          </p:cNvGrpSpPr>
          <p:nvPr/>
        </p:nvGrpSpPr>
        <p:grpSpPr bwMode="auto">
          <a:xfrm>
            <a:off x="1066800" y="1947863"/>
            <a:ext cx="6262688" cy="4613274"/>
            <a:chOff x="672" y="1227"/>
            <a:chExt cx="3945" cy="2906"/>
          </a:xfrm>
        </p:grpSpPr>
        <p:grpSp>
          <p:nvGrpSpPr>
            <p:cNvPr id="23575" name="Group 2"/>
            <p:cNvGrpSpPr>
              <a:grpSpLocks/>
            </p:cNvGrpSpPr>
            <p:nvPr/>
          </p:nvGrpSpPr>
          <p:grpSpPr bwMode="auto">
            <a:xfrm>
              <a:off x="672" y="1227"/>
              <a:ext cx="3945" cy="2906"/>
              <a:chOff x="672" y="1083"/>
              <a:chExt cx="3945" cy="2906"/>
            </a:xfrm>
          </p:grpSpPr>
          <p:sp>
            <p:nvSpPr>
              <p:cNvPr id="23577" name="Line 3"/>
              <p:cNvSpPr>
                <a:spLocks noChangeShapeType="1"/>
              </p:cNvSpPr>
              <p:nvPr/>
            </p:nvSpPr>
            <p:spPr bwMode="auto">
              <a:xfrm>
                <a:off x="1200" y="1488"/>
                <a:ext cx="0" cy="1872"/>
              </a:xfrm>
              <a:prstGeom prst="line">
                <a:avLst/>
              </a:prstGeom>
              <a:noFill/>
              <a:ln w="38100">
                <a:solidFill>
                  <a:schemeClr val="tx1"/>
                </a:solidFill>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78" name="Line 4"/>
              <p:cNvSpPr>
                <a:spLocks noChangeShapeType="1"/>
              </p:cNvSpPr>
              <p:nvPr/>
            </p:nvSpPr>
            <p:spPr bwMode="auto">
              <a:xfrm>
                <a:off x="1200" y="3360"/>
                <a:ext cx="3072" cy="0"/>
              </a:xfrm>
              <a:prstGeom prst="line">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79" name="Text Box 5"/>
              <p:cNvSpPr txBox="1">
                <a:spLocks noChangeArrowheads="1"/>
              </p:cNvSpPr>
              <p:nvPr/>
            </p:nvSpPr>
            <p:spPr bwMode="auto">
              <a:xfrm>
                <a:off x="672" y="1083"/>
                <a:ext cx="1118"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a:solidFill>
                      <a:schemeClr val="tx1"/>
                    </a:solidFill>
                    <a:latin typeface="Arial" charset="0"/>
                  </a:rPr>
                  <a:t>Relative price</a:t>
                </a:r>
              </a:p>
              <a:p>
                <a:pPr>
                  <a:spcBef>
                    <a:spcPct val="0"/>
                  </a:spcBef>
                  <a:buClrTx/>
                  <a:buSzTx/>
                  <a:buFontTx/>
                  <a:buNone/>
                </a:pPr>
                <a:r>
                  <a:rPr lang="en-US" altLang="en-US" sz="1800" b="1" dirty="0">
                    <a:solidFill>
                      <a:schemeClr val="tx1"/>
                    </a:solidFill>
                    <a:latin typeface="Arial" charset="0"/>
                  </a:rPr>
                  <a:t>of </a:t>
                </a:r>
                <a:r>
                  <a:rPr lang="en-US" altLang="en-US" sz="1800" b="1" dirty="0" smtClean="0">
                    <a:solidFill>
                      <a:schemeClr val="tx1"/>
                    </a:solidFill>
                    <a:latin typeface="Arial" charset="0"/>
                  </a:rPr>
                  <a:t>cloth, </a:t>
                </a:r>
                <a:r>
                  <a:rPr lang="en-US" altLang="en-US" sz="1800" b="1" i="1" dirty="0">
                    <a:solidFill>
                      <a:schemeClr val="tx1"/>
                    </a:solidFill>
                    <a:latin typeface="Arial" charset="0"/>
                  </a:rPr>
                  <a:t>P</a:t>
                </a:r>
                <a:r>
                  <a:rPr lang="en-US" altLang="en-US" sz="1800" b="1" i="1" baseline="-25000" dirty="0">
                    <a:solidFill>
                      <a:schemeClr val="tx1"/>
                    </a:solidFill>
                    <a:latin typeface="Arial" charset="0"/>
                  </a:rPr>
                  <a:t>C</a:t>
                </a:r>
                <a:r>
                  <a:rPr lang="en-US" altLang="en-US" sz="1800" b="1" i="1" dirty="0">
                    <a:solidFill>
                      <a:schemeClr val="tx1"/>
                    </a:solidFill>
                    <a:latin typeface="Arial" charset="0"/>
                  </a:rPr>
                  <a:t>/P</a:t>
                </a:r>
                <a:r>
                  <a:rPr lang="en-US" altLang="en-US" sz="1800" b="1" i="1" baseline="-25000" dirty="0">
                    <a:solidFill>
                      <a:schemeClr val="tx1"/>
                    </a:solidFill>
                    <a:latin typeface="Arial" charset="0"/>
                  </a:rPr>
                  <a:t>W</a:t>
                </a:r>
                <a:endParaRPr lang="en-US" altLang="en-US" sz="1800" b="1" i="1" dirty="0">
                  <a:solidFill>
                    <a:schemeClr val="tx1"/>
                  </a:solidFill>
                  <a:latin typeface="Arial" charset="0"/>
                </a:endParaRPr>
              </a:p>
            </p:txBody>
          </p:sp>
          <p:sp>
            <p:nvSpPr>
              <p:cNvPr id="23580" name="Text Box 6"/>
              <p:cNvSpPr txBox="1">
                <a:spLocks noChangeArrowheads="1"/>
              </p:cNvSpPr>
              <p:nvPr/>
            </p:nvSpPr>
            <p:spPr bwMode="auto">
              <a:xfrm>
                <a:off x="3120" y="3407"/>
                <a:ext cx="1497"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a:solidFill>
                      <a:schemeClr val="tx1"/>
                    </a:solidFill>
                    <a:latin typeface="Arial" charset="0"/>
                  </a:rPr>
                  <a:t>Relative quantity</a:t>
                </a:r>
              </a:p>
              <a:p>
                <a:pPr>
                  <a:spcBef>
                    <a:spcPct val="0"/>
                  </a:spcBef>
                  <a:buClrTx/>
                  <a:buSzTx/>
                  <a:buFontTx/>
                  <a:buNone/>
                </a:pPr>
                <a:r>
                  <a:rPr lang="en-US" altLang="en-US" sz="1800" b="1" dirty="0">
                    <a:solidFill>
                      <a:schemeClr val="tx1"/>
                    </a:solidFill>
                    <a:latin typeface="Arial" charset="0"/>
                  </a:rPr>
                  <a:t>of </a:t>
                </a:r>
                <a:r>
                  <a:rPr lang="en-US" altLang="en-US" sz="1800" b="1" dirty="0" smtClean="0">
                    <a:solidFill>
                      <a:schemeClr val="tx1"/>
                    </a:solidFill>
                    <a:latin typeface="Arial" charset="0"/>
                  </a:rPr>
                  <a:t>cloth,     </a:t>
                </a:r>
                <a:r>
                  <a:rPr lang="en-US" altLang="en-US" sz="1800" b="1" i="1" dirty="0">
                    <a:solidFill>
                      <a:schemeClr val="tx1"/>
                    </a:solidFill>
                    <a:latin typeface="Arial" charset="0"/>
                  </a:rPr>
                  <a:t>Q</a:t>
                </a:r>
                <a:r>
                  <a:rPr lang="en-US" altLang="en-US" sz="1800" b="1" i="1" baseline="-25000" dirty="0">
                    <a:solidFill>
                      <a:schemeClr val="tx1"/>
                    </a:solidFill>
                    <a:latin typeface="Arial" charset="0"/>
                  </a:rPr>
                  <a:t>C</a:t>
                </a:r>
                <a:r>
                  <a:rPr lang="en-US" altLang="en-US" sz="1800" b="1" i="1" dirty="0">
                    <a:solidFill>
                      <a:schemeClr val="tx1"/>
                    </a:solidFill>
                    <a:latin typeface="Arial" charset="0"/>
                  </a:rPr>
                  <a:t> + Q</a:t>
                </a:r>
                <a:r>
                  <a:rPr lang="en-US" altLang="en-US" sz="1800" b="1" baseline="30000" dirty="0">
                    <a:solidFill>
                      <a:schemeClr val="tx1"/>
                    </a:solidFill>
                    <a:latin typeface="Arial" charset="0"/>
                  </a:rPr>
                  <a:t>*</a:t>
                </a:r>
                <a:r>
                  <a:rPr lang="en-US" altLang="en-US" sz="1800" b="1" i="1" baseline="-25000" dirty="0">
                    <a:solidFill>
                      <a:schemeClr val="tx1"/>
                    </a:solidFill>
                    <a:latin typeface="Arial" charset="0"/>
                  </a:rPr>
                  <a:t>C</a:t>
                </a:r>
              </a:p>
              <a:p>
                <a:pPr>
                  <a:spcBef>
                    <a:spcPct val="0"/>
                  </a:spcBef>
                  <a:buClrTx/>
                  <a:buSzTx/>
                  <a:buFontTx/>
                  <a:buNone/>
                </a:pPr>
                <a:r>
                  <a:rPr lang="en-US" altLang="en-US" sz="1800" b="1" i="1" dirty="0" smtClean="0">
                    <a:solidFill>
                      <a:schemeClr val="tx1"/>
                    </a:solidFill>
                    <a:latin typeface="Arial" charset="0"/>
                  </a:rPr>
                  <a:t>                   Q</a:t>
                </a:r>
                <a:r>
                  <a:rPr lang="en-US" altLang="en-US" sz="1800" b="1" i="1" baseline="-25000" dirty="0" smtClean="0">
                    <a:solidFill>
                      <a:schemeClr val="tx1"/>
                    </a:solidFill>
                    <a:latin typeface="Arial" charset="0"/>
                  </a:rPr>
                  <a:t>W</a:t>
                </a:r>
                <a:r>
                  <a:rPr lang="en-US" altLang="en-US" sz="1800" b="1" i="1" dirty="0" smtClean="0">
                    <a:solidFill>
                      <a:schemeClr val="tx1"/>
                    </a:solidFill>
                    <a:latin typeface="Arial" charset="0"/>
                  </a:rPr>
                  <a:t> </a:t>
                </a:r>
                <a:r>
                  <a:rPr lang="en-US" altLang="en-US" sz="1800" b="1" i="1" dirty="0">
                    <a:solidFill>
                      <a:schemeClr val="tx1"/>
                    </a:solidFill>
                    <a:latin typeface="Arial" charset="0"/>
                  </a:rPr>
                  <a:t>+ Q</a:t>
                </a:r>
                <a:r>
                  <a:rPr lang="en-US" altLang="en-US" sz="1800" b="1" baseline="30000" dirty="0">
                    <a:solidFill>
                      <a:schemeClr val="tx1"/>
                    </a:solidFill>
                    <a:latin typeface="Arial" charset="0"/>
                  </a:rPr>
                  <a:t>*</a:t>
                </a:r>
                <a:r>
                  <a:rPr lang="en-US" altLang="en-US" sz="1800" b="1" i="1" baseline="-25000" dirty="0">
                    <a:solidFill>
                      <a:schemeClr val="tx1"/>
                    </a:solidFill>
                    <a:latin typeface="Arial" charset="0"/>
                  </a:rPr>
                  <a:t>W</a:t>
                </a:r>
              </a:p>
            </p:txBody>
          </p:sp>
        </p:grpSp>
        <p:sp>
          <p:nvSpPr>
            <p:cNvPr id="23576" name="Line 43"/>
            <p:cNvSpPr>
              <a:spLocks noChangeShapeType="1"/>
            </p:cNvSpPr>
            <p:nvPr/>
          </p:nvSpPr>
          <p:spPr bwMode="auto">
            <a:xfrm>
              <a:off x="3932" y="3932"/>
              <a:ext cx="62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62513" name="Group 49"/>
          <p:cNvGrpSpPr>
            <a:grpSpLocks/>
          </p:cNvGrpSpPr>
          <p:nvPr/>
        </p:nvGrpSpPr>
        <p:grpSpPr bwMode="auto">
          <a:xfrm>
            <a:off x="3573463" y="4648200"/>
            <a:ext cx="1090612" cy="1555750"/>
            <a:chOff x="2251" y="2928"/>
            <a:chExt cx="687" cy="980"/>
          </a:xfrm>
        </p:grpSpPr>
        <p:grpSp>
          <p:nvGrpSpPr>
            <p:cNvPr id="23571" name="Group 23"/>
            <p:cNvGrpSpPr>
              <a:grpSpLocks/>
            </p:cNvGrpSpPr>
            <p:nvPr/>
          </p:nvGrpSpPr>
          <p:grpSpPr bwMode="auto">
            <a:xfrm>
              <a:off x="2256" y="2928"/>
              <a:ext cx="682" cy="980"/>
              <a:chOff x="2256" y="2784"/>
              <a:chExt cx="682" cy="980"/>
            </a:xfrm>
          </p:grpSpPr>
          <p:sp>
            <p:nvSpPr>
              <p:cNvPr id="23573" name="Line 24"/>
              <p:cNvSpPr>
                <a:spLocks noChangeShapeType="1"/>
              </p:cNvSpPr>
              <p:nvPr/>
            </p:nvSpPr>
            <p:spPr bwMode="auto">
              <a:xfrm>
                <a:off x="2448" y="2784"/>
                <a:ext cx="0" cy="576"/>
              </a:xfrm>
              <a:prstGeom prst="line">
                <a:avLst/>
              </a:prstGeom>
              <a:noFill/>
              <a:ln w="254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74" name="Text Box 25"/>
              <p:cNvSpPr txBox="1">
                <a:spLocks noChangeArrowheads="1"/>
              </p:cNvSpPr>
              <p:nvPr/>
            </p:nvSpPr>
            <p:spPr bwMode="auto">
              <a:xfrm>
                <a:off x="2256" y="3360"/>
                <a:ext cx="68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dirty="0">
                    <a:solidFill>
                      <a:schemeClr val="tx1"/>
                    </a:solidFill>
                    <a:latin typeface="Arial" charset="0"/>
                  </a:rPr>
                  <a:t>L/</a:t>
                </a:r>
                <a:r>
                  <a:rPr lang="en-US" altLang="en-US" sz="1800" b="1" i="1" dirty="0" err="1">
                    <a:solidFill>
                      <a:schemeClr val="tx1"/>
                    </a:solidFill>
                    <a:latin typeface="Arial" charset="0"/>
                  </a:rPr>
                  <a:t>a</a:t>
                </a:r>
                <a:r>
                  <a:rPr lang="en-US" altLang="en-US" sz="1800" b="1" i="1" baseline="-25000" dirty="0" err="1">
                    <a:solidFill>
                      <a:schemeClr val="tx1"/>
                    </a:solidFill>
                    <a:latin typeface="Arial" charset="0"/>
                  </a:rPr>
                  <a:t>C</a:t>
                </a:r>
                <a:r>
                  <a:rPr lang="en-US" altLang="en-US" sz="1800" b="1" i="1" baseline="30000" dirty="0">
                    <a:solidFill>
                      <a:schemeClr val="tx1"/>
                    </a:solidFill>
                    <a:latin typeface="Arial" charset="0"/>
                  </a:rPr>
                  <a:t>*</a:t>
                </a:r>
              </a:p>
              <a:p>
                <a:pPr>
                  <a:spcBef>
                    <a:spcPct val="0"/>
                  </a:spcBef>
                  <a:buClrTx/>
                  <a:buSzTx/>
                  <a:buFontTx/>
                  <a:buNone/>
                </a:pPr>
                <a:r>
                  <a:rPr lang="en-US" altLang="en-US" sz="1800" b="1" i="1" dirty="0">
                    <a:solidFill>
                      <a:schemeClr val="tx1"/>
                    </a:solidFill>
                    <a:latin typeface="Arial" charset="0"/>
                  </a:rPr>
                  <a:t>L/</a:t>
                </a:r>
                <a:r>
                  <a:rPr lang="en-US" altLang="en-US" sz="1800" b="1" i="1" dirty="0" err="1">
                    <a:solidFill>
                      <a:schemeClr val="tx1"/>
                    </a:solidFill>
                    <a:latin typeface="Arial" charset="0"/>
                  </a:rPr>
                  <a:t>a</a:t>
                </a:r>
                <a:r>
                  <a:rPr lang="en-US" altLang="en-US" sz="1800" b="1" i="1" baseline="-25000" dirty="0" err="1">
                    <a:solidFill>
                      <a:schemeClr val="tx1"/>
                    </a:solidFill>
                    <a:latin typeface="Arial" charset="0"/>
                  </a:rPr>
                  <a:t>W</a:t>
                </a:r>
                <a:endParaRPr lang="en-US" altLang="en-US" sz="1800" b="1" i="1" dirty="0">
                  <a:solidFill>
                    <a:schemeClr val="tx1"/>
                  </a:solidFill>
                  <a:latin typeface="Arial" charset="0"/>
                </a:endParaRPr>
              </a:p>
            </p:txBody>
          </p:sp>
        </p:grpSp>
        <p:sp>
          <p:nvSpPr>
            <p:cNvPr id="23572" name="Line 45"/>
            <p:cNvSpPr>
              <a:spLocks noChangeShapeType="1"/>
            </p:cNvSpPr>
            <p:nvPr/>
          </p:nvSpPr>
          <p:spPr bwMode="auto">
            <a:xfrm>
              <a:off x="2251" y="3719"/>
              <a:ext cx="5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extLst>
      <p:ext uri="{BB962C8B-B14F-4D97-AF65-F5344CB8AC3E}">
        <p14:creationId xmlns:p14="http://schemas.microsoft.com/office/powerpoint/2010/main" val="2727562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495"/>
                                        </p:tgtEl>
                                        <p:attrNameLst>
                                          <p:attrName>style.visibility</p:attrName>
                                        </p:attrNameLst>
                                      </p:cBhvr>
                                      <p:to>
                                        <p:strVal val="visible"/>
                                      </p:to>
                                    </p:set>
                                    <p:animEffect transition="in" filter="wipe(left)">
                                      <p:cBhvr>
                                        <p:cTn id="7" dur="500"/>
                                        <p:tgtEl>
                                          <p:spTgt spid="624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2511"/>
                                        </p:tgtEl>
                                        <p:attrNameLst>
                                          <p:attrName>style.visibility</p:attrName>
                                        </p:attrNameLst>
                                      </p:cBhvr>
                                      <p:to>
                                        <p:strVal val="visible"/>
                                      </p:to>
                                    </p:set>
                                    <p:animEffect transition="in" filter="wipe(left)">
                                      <p:cBhvr>
                                        <p:cTn id="12" dur="500"/>
                                        <p:tgtEl>
                                          <p:spTgt spid="625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2490"/>
                                        </p:tgtEl>
                                        <p:attrNameLst>
                                          <p:attrName>style.visibility</p:attrName>
                                        </p:attrNameLst>
                                      </p:cBhvr>
                                      <p:to>
                                        <p:strVal val="visible"/>
                                      </p:to>
                                    </p:set>
                                    <p:animEffect transition="in" filter="dissolve">
                                      <p:cBhvr>
                                        <p:cTn id="17" dur="500"/>
                                        <p:tgtEl>
                                          <p:spTgt spid="6249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2491"/>
                                        </p:tgtEl>
                                        <p:attrNameLst>
                                          <p:attrName>style.visibility</p:attrName>
                                        </p:attrNameLst>
                                      </p:cBhvr>
                                      <p:to>
                                        <p:strVal val="visible"/>
                                      </p:to>
                                    </p:set>
                                    <p:animEffect transition="in" filter="dissolve">
                                      <p:cBhvr>
                                        <p:cTn id="22" dur="500"/>
                                        <p:tgtEl>
                                          <p:spTgt spid="6249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2480"/>
                                        </p:tgtEl>
                                        <p:attrNameLst>
                                          <p:attrName>style.visibility</p:attrName>
                                        </p:attrNameLst>
                                      </p:cBhvr>
                                      <p:to>
                                        <p:strVal val="visible"/>
                                      </p:to>
                                    </p:set>
                                    <p:animEffect transition="in" filter="dissolve">
                                      <p:cBhvr>
                                        <p:cTn id="27" dur="500"/>
                                        <p:tgtEl>
                                          <p:spTgt spid="6248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62513"/>
                                        </p:tgtEl>
                                        <p:attrNameLst>
                                          <p:attrName>style.visibility</p:attrName>
                                        </p:attrNameLst>
                                      </p:cBhvr>
                                      <p:to>
                                        <p:strVal val="visible"/>
                                      </p:to>
                                    </p:set>
                                    <p:animEffect transition="in" filter="wipe(down)">
                                      <p:cBhvr>
                                        <p:cTn id="32" dur="500"/>
                                        <p:tgtEl>
                                          <p:spTgt spid="62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2475"/>
                                        </p:tgtEl>
                                        <p:attrNameLst>
                                          <p:attrName>style.visibility</p:attrName>
                                        </p:attrNameLst>
                                      </p:cBhvr>
                                      <p:to>
                                        <p:strVal val="visible"/>
                                      </p:to>
                                    </p:set>
                                    <p:animEffect transition="in" filter="dissolve">
                                      <p:cBhvr>
                                        <p:cTn id="37" dur="500"/>
                                        <p:tgtEl>
                                          <p:spTgt spid="6247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2471"/>
                                        </p:tgtEl>
                                        <p:attrNameLst>
                                          <p:attrName>style.visibility</p:attrName>
                                        </p:attrNameLst>
                                      </p:cBhvr>
                                      <p:to>
                                        <p:strVal val="visible"/>
                                      </p:to>
                                    </p:set>
                                    <p:animEffect transition="in" filter="dissolve">
                                      <p:cBhvr>
                                        <p:cTn id="42" dur="500"/>
                                        <p:tgtEl>
                                          <p:spTgt spid="6247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62503"/>
                                        </p:tgtEl>
                                        <p:attrNameLst>
                                          <p:attrName>style.visibility</p:attrName>
                                        </p:attrNameLst>
                                      </p:cBhvr>
                                      <p:to>
                                        <p:strVal val="visible"/>
                                      </p:to>
                                    </p:set>
                                    <p:animEffect transition="in" filter="dissolve">
                                      <p:cBhvr>
                                        <p:cTn id="47" dur="500"/>
                                        <p:tgtEl>
                                          <p:spTgt spid="62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1" grpId="0" animBg="1"/>
      <p:bldP spid="62475" grpId="0" animBg="1"/>
      <p:bldP spid="62480" grpId="0" animBg="1"/>
      <p:bldP spid="62490" grpId="0" autoUpdateAnimBg="0"/>
      <p:bldP spid="62491" grpId="0" autoUpdateAnimBg="0"/>
      <p:bldP spid="62495"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71" name="Line 7"/>
          <p:cNvSpPr>
            <a:spLocks noChangeShapeType="1"/>
          </p:cNvSpPr>
          <p:nvPr/>
        </p:nvSpPr>
        <p:spPr bwMode="auto">
          <a:xfrm flipH="1">
            <a:off x="1905000" y="3276600"/>
            <a:ext cx="1981200" cy="0"/>
          </a:xfrm>
          <a:prstGeom prst="line">
            <a:avLst/>
          </a:prstGeom>
          <a:noFill/>
          <a:ln w="254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475" name="Line 11"/>
          <p:cNvSpPr>
            <a:spLocks noChangeShapeType="1"/>
          </p:cNvSpPr>
          <p:nvPr/>
        </p:nvSpPr>
        <p:spPr bwMode="auto">
          <a:xfrm>
            <a:off x="3886200" y="3276600"/>
            <a:ext cx="0" cy="1371600"/>
          </a:xfrm>
          <a:prstGeom prst="line">
            <a:avLst/>
          </a:prstGeom>
          <a:noFill/>
          <a:ln w="254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480" name="Line 16"/>
          <p:cNvSpPr>
            <a:spLocks noChangeShapeType="1"/>
          </p:cNvSpPr>
          <p:nvPr/>
        </p:nvSpPr>
        <p:spPr bwMode="auto">
          <a:xfrm flipH="1">
            <a:off x="1905000" y="4648200"/>
            <a:ext cx="1981200" cy="0"/>
          </a:xfrm>
          <a:prstGeom prst="line">
            <a:avLst/>
          </a:prstGeom>
          <a:noFill/>
          <a:ln w="254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490" name="Text Box 26"/>
          <p:cNvSpPr txBox="1">
            <a:spLocks noChangeArrowheads="1"/>
          </p:cNvSpPr>
          <p:nvPr/>
        </p:nvSpPr>
        <p:spPr bwMode="auto">
          <a:xfrm>
            <a:off x="805745" y="3069997"/>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dirty="0" err="1" smtClean="0">
                <a:solidFill>
                  <a:schemeClr val="tx1"/>
                </a:solidFill>
                <a:latin typeface="Arial" charset="0"/>
              </a:rPr>
              <a:t>a</a:t>
            </a:r>
            <a:r>
              <a:rPr lang="en-US" altLang="en-US" sz="1800" b="1" i="1" baseline="-25000" dirty="0" err="1" smtClean="0">
                <a:solidFill>
                  <a:schemeClr val="tx1"/>
                </a:solidFill>
                <a:latin typeface="Arial" charset="0"/>
              </a:rPr>
              <a:t>C</a:t>
            </a:r>
            <a:r>
              <a:rPr lang="en-US" altLang="en-US" sz="1800" b="1" i="1" dirty="0" smtClean="0">
                <a:solidFill>
                  <a:schemeClr val="tx1"/>
                </a:solidFill>
                <a:latin typeface="Arial" charset="0"/>
              </a:rPr>
              <a:t>/</a:t>
            </a:r>
            <a:r>
              <a:rPr lang="en-US" altLang="en-US" sz="1800" b="1" i="1" dirty="0" err="1" smtClean="0">
                <a:solidFill>
                  <a:schemeClr val="tx1"/>
                </a:solidFill>
                <a:latin typeface="Arial" charset="0"/>
              </a:rPr>
              <a:t>a</a:t>
            </a:r>
            <a:r>
              <a:rPr lang="en-US" altLang="en-US" sz="1800" b="1" i="1" baseline="-25000" dirty="0" err="1" smtClean="0">
                <a:solidFill>
                  <a:schemeClr val="tx1"/>
                </a:solidFill>
                <a:latin typeface="Arial" charset="0"/>
              </a:rPr>
              <a:t>W</a:t>
            </a:r>
            <a:endParaRPr lang="en-US" altLang="en-US" sz="1800" b="1" i="1" dirty="0">
              <a:solidFill>
                <a:schemeClr val="tx1"/>
              </a:solidFill>
              <a:latin typeface="Arial" charset="0"/>
            </a:endParaRPr>
          </a:p>
        </p:txBody>
      </p:sp>
      <p:sp>
        <p:nvSpPr>
          <p:cNvPr id="62491" name="Text Box 27"/>
          <p:cNvSpPr txBox="1">
            <a:spLocks noChangeArrowheads="1"/>
          </p:cNvSpPr>
          <p:nvPr/>
        </p:nvSpPr>
        <p:spPr bwMode="auto">
          <a:xfrm>
            <a:off x="973223" y="4431887"/>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dirty="0" smtClean="0">
                <a:solidFill>
                  <a:schemeClr val="tx1"/>
                </a:solidFill>
                <a:latin typeface="Arial" charset="0"/>
              </a:rPr>
              <a:t>a</a:t>
            </a:r>
            <a:r>
              <a:rPr lang="en-US" altLang="en-US" sz="1800" b="1" baseline="30000" dirty="0" smtClean="0">
                <a:solidFill>
                  <a:schemeClr val="tx1"/>
                </a:solidFill>
                <a:latin typeface="Arial" charset="0"/>
              </a:rPr>
              <a:t>*</a:t>
            </a:r>
            <a:r>
              <a:rPr lang="en-US" altLang="en-US" sz="1800" b="1" i="1" baseline="-25000" dirty="0" smtClean="0">
                <a:solidFill>
                  <a:schemeClr val="tx1"/>
                </a:solidFill>
                <a:latin typeface="Arial" charset="0"/>
              </a:rPr>
              <a:t>C</a:t>
            </a:r>
            <a:r>
              <a:rPr lang="en-US" altLang="en-US" sz="1800" b="1" i="1" dirty="0" smtClean="0">
                <a:solidFill>
                  <a:schemeClr val="tx1"/>
                </a:solidFill>
                <a:latin typeface="Arial" charset="0"/>
              </a:rPr>
              <a:t>/a</a:t>
            </a:r>
            <a:r>
              <a:rPr lang="en-US" altLang="en-US" sz="1800" b="1" baseline="30000" dirty="0" smtClean="0">
                <a:solidFill>
                  <a:schemeClr val="tx1"/>
                </a:solidFill>
                <a:latin typeface="Arial" charset="0"/>
              </a:rPr>
              <a:t>*</a:t>
            </a:r>
            <a:r>
              <a:rPr lang="en-US" altLang="en-US" sz="1800" b="1" i="1" baseline="-25000" dirty="0" smtClean="0">
                <a:solidFill>
                  <a:schemeClr val="tx1"/>
                </a:solidFill>
                <a:latin typeface="Arial" charset="0"/>
              </a:rPr>
              <a:t>W</a:t>
            </a:r>
            <a:endParaRPr lang="en-US" altLang="en-US" sz="1800" b="1" i="1" dirty="0">
              <a:solidFill>
                <a:schemeClr val="tx1"/>
              </a:solidFill>
              <a:latin typeface="Arial" charset="0"/>
            </a:endParaRPr>
          </a:p>
        </p:txBody>
      </p:sp>
      <p:grpSp>
        <p:nvGrpSpPr>
          <p:cNvPr id="62503" name="Group 39"/>
          <p:cNvGrpSpPr>
            <a:grpSpLocks/>
          </p:cNvGrpSpPr>
          <p:nvPr/>
        </p:nvGrpSpPr>
        <p:grpSpPr bwMode="auto">
          <a:xfrm>
            <a:off x="3886200" y="3084513"/>
            <a:ext cx="2466975" cy="366712"/>
            <a:chOff x="2448" y="1943"/>
            <a:chExt cx="1554" cy="231"/>
          </a:xfrm>
        </p:grpSpPr>
        <p:sp>
          <p:nvSpPr>
            <p:cNvPr id="23581" name="Line 29"/>
            <p:cNvSpPr>
              <a:spLocks noChangeShapeType="1"/>
            </p:cNvSpPr>
            <p:nvPr/>
          </p:nvSpPr>
          <p:spPr bwMode="auto">
            <a:xfrm flipH="1">
              <a:off x="2448" y="2064"/>
              <a:ext cx="1248" cy="0"/>
            </a:xfrm>
            <a:prstGeom prst="line">
              <a:avLst/>
            </a:prstGeom>
            <a:noFill/>
            <a:ln w="254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82" name="Text Box 30"/>
            <p:cNvSpPr txBox="1">
              <a:spLocks noChangeArrowheads="1"/>
            </p:cNvSpPr>
            <p:nvPr/>
          </p:nvSpPr>
          <p:spPr bwMode="auto">
            <a:xfrm>
              <a:off x="3686" y="1943"/>
              <a:ext cx="3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a:solidFill>
                    <a:srgbClr val="333399"/>
                  </a:solidFill>
                  <a:latin typeface="Arial" charset="0"/>
                </a:rPr>
                <a:t>RS</a:t>
              </a:r>
            </a:p>
          </p:txBody>
        </p:sp>
      </p:grpSp>
      <p:sp>
        <p:nvSpPr>
          <p:cNvPr id="62495" name="Rectangle 31"/>
          <p:cNvSpPr>
            <a:spLocks noGrp="1" noChangeArrowheads="1"/>
          </p:cNvSpPr>
          <p:nvPr>
            <p:ph type="title"/>
          </p:nvPr>
        </p:nvSpPr>
        <p:spPr>
          <a:noFill/>
        </p:spPr>
        <p:txBody>
          <a:bodyPr anchor="b">
            <a:normAutofit/>
          </a:bodyPr>
          <a:lstStyle/>
          <a:p>
            <a:r>
              <a:rPr lang="en-GB" dirty="0" smtClean="0"/>
              <a:t>The </a:t>
            </a:r>
            <a:r>
              <a:rPr lang="en-GB" dirty="0" err="1" smtClean="0"/>
              <a:t>Ricardian</a:t>
            </a:r>
            <a:r>
              <a:rPr lang="en-GB" dirty="0" smtClean="0"/>
              <a:t> model</a:t>
            </a:r>
            <a:endParaRPr lang="en-US" altLang="en-US" dirty="0" smtClean="0">
              <a:solidFill>
                <a:srgbClr val="336699"/>
              </a:solidFill>
            </a:endParaRPr>
          </a:p>
        </p:txBody>
      </p:sp>
      <p:sp>
        <p:nvSpPr>
          <p:cNvPr id="2" name="Content Placeholder 1"/>
          <p:cNvSpPr>
            <a:spLocks noGrp="1"/>
          </p:cNvSpPr>
          <p:nvPr>
            <p:ph idx="1"/>
          </p:nvPr>
        </p:nvSpPr>
        <p:spPr/>
        <p:txBody>
          <a:bodyPr/>
          <a:lstStyle/>
          <a:p>
            <a:pPr marL="0" indent="0" algn="ctr">
              <a:buNone/>
            </a:pPr>
            <a:r>
              <a:rPr lang="en-US" altLang="en-US" sz="2400" dirty="0" smtClean="0">
                <a:solidFill>
                  <a:srgbClr val="336699"/>
                </a:solidFill>
              </a:rPr>
              <a:t>World Relative Supply and Demand</a:t>
            </a:r>
          </a:p>
          <a:p>
            <a:endParaRPr lang="en-GB" dirty="0"/>
          </a:p>
        </p:txBody>
      </p:sp>
      <p:grpSp>
        <p:nvGrpSpPr>
          <p:cNvPr id="62511" name="Group 47"/>
          <p:cNvGrpSpPr>
            <a:grpSpLocks/>
          </p:cNvGrpSpPr>
          <p:nvPr/>
        </p:nvGrpSpPr>
        <p:grpSpPr bwMode="auto">
          <a:xfrm>
            <a:off x="1066800" y="1947863"/>
            <a:ext cx="6262688" cy="4613274"/>
            <a:chOff x="672" y="1227"/>
            <a:chExt cx="3945" cy="2906"/>
          </a:xfrm>
        </p:grpSpPr>
        <p:grpSp>
          <p:nvGrpSpPr>
            <p:cNvPr id="23575" name="Group 2"/>
            <p:cNvGrpSpPr>
              <a:grpSpLocks/>
            </p:cNvGrpSpPr>
            <p:nvPr/>
          </p:nvGrpSpPr>
          <p:grpSpPr bwMode="auto">
            <a:xfrm>
              <a:off x="672" y="1227"/>
              <a:ext cx="3945" cy="2906"/>
              <a:chOff x="672" y="1083"/>
              <a:chExt cx="3945" cy="2906"/>
            </a:xfrm>
          </p:grpSpPr>
          <p:sp>
            <p:nvSpPr>
              <p:cNvPr id="23577" name="Line 3"/>
              <p:cNvSpPr>
                <a:spLocks noChangeShapeType="1"/>
              </p:cNvSpPr>
              <p:nvPr/>
            </p:nvSpPr>
            <p:spPr bwMode="auto">
              <a:xfrm>
                <a:off x="1200" y="1488"/>
                <a:ext cx="0" cy="1872"/>
              </a:xfrm>
              <a:prstGeom prst="line">
                <a:avLst/>
              </a:prstGeom>
              <a:noFill/>
              <a:ln w="38100">
                <a:solidFill>
                  <a:schemeClr val="tx1"/>
                </a:solidFill>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78" name="Line 4"/>
              <p:cNvSpPr>
                <a:spLocks noChangeShapeType="1"/>
              </p:cNvSpPr>
              <p:nvPr/>
            </p:nvSpPr>
            <p:spPr bwMode="auto">
              <a:xfrm>
                <a:off x="1200" y="3360"/>
                <a:ext cx="3072" cy="0"/>
              </a:xfrm>
              <a:prstGeom prst="line">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79" name="Text Box 5"/>
              <p:cNvSpPr txBox="1">
                <a:spLocks noChangeArrowheads="1"/>
              </p:cNvSpPr>
              <p:nvPr/>
            </p:nvSpPr>
            <p:spPr bwMode="auto">
              <a:xfrm>
                <a:off x="672" y="1083"/>
                <a:ext cx="1118"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a:solidFill>
                      <a:schemeClr val="tx1"/>
                    </a:solidFill>
                    <a:latin typeface="Arial" charset="0"/>
                  </a:rPr>
                  <a:t>Relative price</a:t>
                </a:r>
              </a:p>
              <a:p>
                <a:pPr>
                  <a:spcBef>
                    <a:spcPct val="0"/>
                  </a:spcBef>
                  <a:buClrTx/>
                  <a:buSzTx/>
                  <a:buFontTx/>
                  <a:buNone/>
                </a:pPr>
                <a:r>
                  <a:rPr lang="en-US" altLang="en-US" sz="1800" b="1" dirty="0">
                    <a:solidFill>
                      <a:schemeClr val="tx1"/>
                    </a:solidFill>
                    <a:latin typeface="Arial" charset="0"/>
                  </a:rPr>
                  <a:t>of </a:t>
                </a:r>
                <a:r>
                  <a:rPr lang="en-US" altLang="en-US" sz="1800" b="1" dirty="0" smtClean="0">
                    <a:solidFill>
                      <a:schemeClr val="tx1"/>
                    </a:solidFill>
                    <a:latin typeface="Arial" charset="0"/>
                  </a:rPr>
                  <a:t>cloth, </a:t>
                </a:r>
                <a:r>
                  <a:rPr lang="en-US" altLang="en-US" sz="1800" b="1" i="1" dirty="0">
                    <a:solidFill>
                      <a:schemeClr val="tx1"/>
                    </a:solidFill>
                    <a:latin typeface="Arial" charset="0"/>
                  </a:rPr>
                  <a:t>P</a:t>
                </a:r>
                <a:r>
                  <a:rPr lang="en-US" altLang="en-US" sz="1800" b="1" i="1" baseline="-25000" dirty="0">
                    <a:solidFill>
                      <a:schemeClr val="tx1"/>
                    </a:solidFill>
                    <a:latin typeface="Arial" charset="0"/>
                  </a:rPr>
                  <a:t>C</a:t>
                </a:r>
                <a:r>
                  <a:rPr lang="en-US" altLang="en-US" sz="1800" b="1" i="1" dirty="0">
                    <a:solidFill>
                      <a:schemeClr val="tx1"/>
                    </a:solidFill>
                    <a:latin typeface="Arial" charset="0"/>
                  </a:rPr>
                  <a:t>/P</a:t>
                </a:r>
                <a:r>
                  <a:rPr lang="en-US" altLang="en-US" sz="1800" b="1" i="1" baseline="-25000" dirty="0">
                    <a:solidFill>
                      <a:schemeClr val="tx1"/>
                    </a:solidFill>
                    <a:latin typeface="Arial" charset="0"/>
                  </a:rPr>
                  <a:t>W</a:t>
                </a:r>
                <a:endParaRPr lang="en-US" altLang="en-US" sz="1800" b="1" i="1" dirty="0">
                  <a:solidFill>
                    <a:schemeClr val="tx1"/>
                  </a:solidFill>
                  <a:latin typeface="Arial" charset="0"/>
                </a:endParaRPr>
              </a:p>
            </p:txBody>
          </p:sp>
          <p:sp>
            <p:nvSpPr>
              <p:cNvPr id="23580" name="Text Box 6"/>
              <p:cNvSpPr txBox="1">
                <a:spLocks noChangeArrowheads="1"/>
              </p:cNvSpPr>
              <p:nvPr/>
            </p:nvSpPr>
            <p:spPr bwMode="auto">
              <a:xfrm>
                <a:off x="3120" y="3407"/>
                <a:ext cx="1497"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a:solidFill>
                      <a:schemeClr val="tx1"/>
                    </a:solidFill>
                    <a:latin typeface="Arial" charset="0"/>
                  </a:rPr>
                  <a:t>Relative quantity</a:t>
                </a:r>
              </a:p>
              <a:p>
                <a:pPr>
                  <a:spcBef>
                    <a:spcPct val="0"/>
                  </a:spcBef>
                  <a:buClrTx/>
                  <a:buSzTx/>
                  <a:buFontTx/>
                  <a:buNone/>
                </a:pPr>
                <a:r>
                  <a:rPr lang="en-US" altLang="en-US" sz="1800" b="1" dirty="0">
                    <a:solidFill>
                      <a:schemeClr val="tx1"/>
                    </a:solidFill>
                    <a:latin typeface="Arial" charset="0"/>
                  </a:rPr>
                  <a:t>of </a:t>
                </a:r>
                <a:r>
                  <a:rPr lang="en-US" altLang="en-US" sz="1800" b="1" dirty="0" smtClean="0">
                    <a:solidFill>
                      <a:schemeClr val="tx1"/>
                    </a:solidFill>
                    <a:latin typeface="Arial" charset="0"/>
                  </a:rPr>
                  <a:t>cloth,     </a:t>
                </a:r>
                <a:r>
                  <a:rPr lang="en-US" altLang="en-US" sz="1800" b="1" i="1" dirty="0">
                    <a:solidFill>
                      <a:schemeClr val="tx1"/>
                    </a:solidFill>
                    <a:latin typeface="Arial" charset="0"/>
                  </a:rPr>
                  <a:t>Q</a:t>
                </a:r>
                <a:r>
                  <a:rPr lang="en-US" altLang="en-US" sz="1800" b="1" i="1" baseline="-25000" dirty="0">
                    <a:solidFill>
                      <a:schemeClr val="tx1"/>
                    </a:solidFill>
                    <a:latin typeface="Arial" charset="0"/>
                  </a:rPr>
                  <a:t>C</a:t>
                </a:r>
                <a:r>
                  <a:rPr lang="en-US" altLang="en-US" sz="1800" b="1" i="1" dirty="0">
                    <a:solidFill>
                      <a:schemeClr val="tx1"/>
                    </a:solidFill>
                    <a:latin typeface="Arial" charset="0"/>
                  </a:rPr>
                  <a:t> + Q</a:t>
                </a:r>
                <a:r>
                  <a:rPr lang="en-US" altLang="en-US" sz="1800" b="1" baseline="30000" dirty="0">
                    <a:solidFill>
                      <a:schemeClr val="tx1"/>
                    </a:solidFill>
                    <a:latin typeface="Arial" charset="0"/>
                  </a:rPr>
                  <a:t>*</a:t>
                </a:r>
                <a:r>
                  <a:rPr lang="en-US" altLang="en-US" sz="1800" b="1" i="1" baseline="-25000" dirty="0">
                    <a:solidFill>
                      <a:schemeClr val="tx1"/>
                    </a:solidFill>
                    <a:latin typeface="Arial" charset="0"/>
                  </a:rPr>
                  <a:t>C</a:t>
                </a:r>
              </a:p>
              <a:p>
                <a:pPr>
                  <a:spcBef>
                    <a:spcPct val="0"/>
                  </a:spcBef>
                  <a:buClrTx/>
                  <a:buSzTx/>
                  <a:buFontTx/>
                  <a:buNone/>
                </a:pPr>
                <a:r>
                  <a:rPr lang="en-US" altLang="en-US" sz="1800" b="1" i="1" dirty="0" smtClean="0">
                    <a:solidFill>
                      <a:schemeClr val="tx1"/>
                    </a:solidFill>
                    <a:latin typeface="Arial" charset="0"/>
                  </a:rPr>
                  <a:t>                   Q</a:t>
                </a:r>
                <a:r>
                  <a:rPr lang="en-US" altLang="en-US" sz="1800" b="1" i="1" baseline="-25000" dirty="0" smtClean="0">
                    <a:solidFill>
                      <a:schemeClr val="tx1"/>
                    </a:solidFill>
                    <a:latin typeface="Arial" charset="0"/>
                  </a:rPr>
                  <a:t>W</a:t>
                </a:r>
                <a:r>
                  <a:rPr lang="en-US" altLang="en-US" sz="1800" b="1" i="1" dirty="0" smtClean="0">
                    <a:solidFill>
                      <a:schemeClr val="tx1"/>
                    </a:solidFill>
                    <a:latin typeface="Arial" charset="0"/>
                  </a:rPr>
                  <a:t> </a:t>
                </a:r>
                <a:r>
                  <a:rPr lang="en-US" altLang="en-US" sz="1800" b="1" i="1" dirty="0">
                    <a:solidFill>
                      <a:schemeClr val="tx1"/>
                    </a:solidFill>
                    <a:latin typeface="Arial" charset="0"/>
                  </a:rPr>
                  <a:t>+ Q</a:t>
                </a:r>
                <a:r>
                  <a:rPr lang="en-US" altLang="en-US" sz="1800" b="1" baseline="30000" dirty="0">
                    <a:solidFill>
                      <a:schemeClr val="tx1"/>
                    </a:solidFill>
                    <a:latin typeface="Arial" charset="0"/>
                  </a:rPr>
                  <a:t>*</a:t>
                </a:r>
                <a:r>
                  <a:rPr lang="en-US" altLang="en-US" sz="1800" b="1" i="1" baseline="-25000" dirty="0">
                    <a:solidFill>
                      <a:schemeClr val="tx1"/>
                    </a:solidFill>
                    <a:latin typeface="Arial" charset="0"/>
                  </a:rPr>
                  <a:t>W</a:t>
                </a:r>
              </a:p>
            </p:txBody>
          </p:sp>
        </p:grpSp>
        <p:sp>
          <p:nvSpPr>
            <p:cNvPr id="23576" name="Line 43"/>
            <p:cNvSpPr>
              <a:spLocks noChangeShapeType="1"/>
            </p:cNvSpPr>
            <p:nvPr/>
          </p:nvSpPr>
          <p:spPr bwMode="auto">
            <a:xfrm>
              <a:off x="3932" y="3932"/>
              <a:ext cx="62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62513" name="Group 49"/>
          <p:cNvGrpSpPr>
            <a:grpSpLocks/>
          </p:cNvGrpSpPr>
          <p:nvPr/>
        </p:nvGrpSpPr>
        <p:grpSpPr bwMode="auto">
          <a:xfrm>
            <a:off x="3573463" y="4648200"/>
            <a:ext cx="1090612" cy="1555750"/>
            <a:chOff x="2251" y="2928"/>
            <a:chExt cx="687" cy="980"/>
          </a:xfrm>
        </p:grpSpPr>
        <p:grpSp>
          <p:nvGrpSpPr>
            <p:cNvPr id="23571" name="Group 23"/>
            <p:cNvGrpSpPr>
              <a:grpSpLocks/>
            </p:cNvGrpSpPr>
            <p:nvPr/>
          </p:nvGrpSpPr>
          <p:grpSpPr bwMode="auto">
            <a:xfrm>
              <a:off x="2256" y="2928"/>
              <a:ext cx="682" cy="980"/>
              <a:chOff x="2256" y="2784"/>
              <a:chExt cx="682" cy="980"/>
            </a:xfrm>
          </p:grpSpPr>
          <p:sp>
            <p:nvSpPr>
              <p:cNvPr id="23573" name="Line 24"/>
              <p:cNvSpPr>
                <a:spLocks noChangeShapeType="1"/>
              </p:cNvSpPr>
              <p:nvPr/>
            </p:nvSpPr>
            <p:spPr bwMode="auto">
              <a:xfrm>
                <a:off x="2448" y="2784"/>
                <a:ext cx="0" cy="576"/>
              </a:xfrm>
              <a:prstGeom prst="line">
                <a:avLst/>
              </a:prstGeom>
              <a:noFill/>
              <a:ln w="254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74" name="Text Box 25"/>
              <p:cNvSpPr txBox="1">
                <a:spLocks noChangeArrowheads="1"/>
              </p:cNvSpPr>
              <p:nvPr/>
            </p:nvSpPr>
            <p:spPr bwMode="auto">
              <a:xfrm>
                <a:off x="2256" y="3360"/>
                <a:ext cx="68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dirty="0">
                    <a:solidFill>
                      <a:schemeClr val="tx1"/>
                    </a:solidFill>
                    <a:latin typeface="Arial" charset="0"/>
                  </a:rPr>
                  <a:t>L/</a:t>
                </a:r>
                <a:r>
                  <a:rPr lang="en-US" altLang="en-US" sz="1800" b="1" i="1" dirty="0" err="1">
                    <a:solidFill>
                      <a:schemeClr val="tx1"/>
                    </a:solidFill>
                    <a:latin typeface="Arial" charset="0"/>
                  </a:rPr>
                  <a:t>a</a:t>
                </a:r>
                <a:r>
                  <a:rPr lang="en-US" altLang="en-US" sz="1800" b="1" i="1" baseline="-25000" dirty="0" err="1">
                    <a:solidFill>
                      <a:schemeClr val="tx1"/>
                    </a:solidFill>
                    <a:latin typeface="Arial" charset="0"/>
                  </a:rPr>
                  <a:t>C</a:t>
                </a:r>
                <a:r>
                  <a:rPr lang="en-US" altLang="en-US" sz="1800" b="1" i="1" baseline="30000" dirty="0">
                    <a:solidFill>
                      <a:schemeClr val="tx1"/>
                    </a:solidFill>
                    <a:latin typeface="Arial" charset="0"/>
                  </a:rPr>
                  <a:t>*</a:t>
                </a:r>
              </a:p>
              <a:p>
                <a:pPr>
                  <a:spcBef>
                    <a:spcPct val="0"/>
                  </a:spcBef>
                  <a:buClrTx/>
                  <a:buSzTx/>
                  <a:buFontTx/>
                  <a:buNone/>
                </a:pPr>
                <a:r>
                  <a:rPr lang="en-US" altLang="en-US" sz="1800" b="1" i="1" dirty="0">
                    <a:solidFill>
                      <a:schemeClr val="tx1"/>
                    </a:solidFill>
                    <a:latin typeface="Arial" charset="0"/>
                  </a:rPr>
                  <a:t>L/</a:t>
                </a:r>
                <a:r>
                  <a:rPr lang="en-US" altLang="en-US" sz="1800" b="1" i="1" dirty="0" err="1">
                    <a:solidFill>
                      <a:schemeClr val="tx1"/>
                    </a:solidFill>
                    <a:latin typeface="Arial" charset="0"/>
                  </a:rPr>
                  <a:t>a</a:t>
                </a:r>
                <a:r>
                  <a:rPr lang="en-US" altLang="en-US" sz="1800" b="1" i="1" baseline="-25000" dirty="0" err="1">
                    <a:solidFill>
                      <a:schemeClr val="tx1"/>
                    </a:solidFill>
                    <a:latin typeface="Arial" charset="0"/>
                  </a:rPr>
                  <a:t>W</a:t>
                </a:r>
                <a:endParaRPr lang="en-US" altLang="en-US" sz="1800" b="1" i="1" dirty="0">
                  <a:solidFill>
                    <a:schemeClr val="tx1"/>
                  </a:solidFill>
                  <a:latin typeface="Arial" charset="0"/>
                </a:endParaRPr>
              </a:p>
            </p:txBody>
          </p:sp>
        </p:grpSp>
        <p:sp>
          <p:nvSpPr>
            <p:cNvPr id="23572" name="Line 45"/>
            <p:cNvSpPr>
              <a:spLocks noChangeShapeType="1"/>
            </p:cNvSpPr>
            <p:nvPr/>
          </p:nvSpPr>
          <p:spPr bwMode="auto">
            <a:xfrm>
              <a:off x="2251" y="3719"/>
              <a:ext cx="5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 name="Flowchart: Connector 2"/>
          <p:cNvSpPr/>
          <p:nvPr/>
        </p:nvSpPr>
        <p:spPr>
          <a:xfrm>
            <a:off x="990600" y="4424065"/>
            <a:ext cx="914400" cy="521568"/>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p:cNvCxnSpPr/>
          <p:nvPr/>
        </p:nvCxnSpPr>
        <p:spPr>
          <a:xfrm flipH="1">
            <a:off x="2057400" y="4365104"/>
            <a:ext cx="3090664" cy="86409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80112" y="3962400"/>
            <a:ext cx="2520280" cy="923330"/>
          </a:xfrm>
          <a:prstGeom prst="rect">
            <a:avLst/>
          </a:prstGeom>
          <a:noFill/>
        </p:spPr>
        <p:txBody>
          <a:bodyPr wrap="square" rtlCol="0">
            <a:spAutoFit/>
          </a:bodyPr>
          <a:lstStyle/>
          <a:p>
            <a:r>
              <a:rPr lang="en-GB" dirty="0" smtClean="0"/>
              <a:t>No supply of cloth if relative price below relative cost</a:t>
            </a:r>
            <a:endParaRPr lang="en-GB" dirty="0"/>
          </a:p>
        </p:txBody>
      </p:sp>
    </p:spTree>
    <p:extLst>
      <p:ext uri="{BB962C8B-B14F-4D97-AF65-F5344CB8AC3E}">
        <p14:creationId xmlns:p14="http://schemas.microsoft.com/office/powerpoint/2010/main" val="1695663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495"/>
                                        </p:tgtEl>
                                        <p:attrNameLst>
                                          <p:attrName>style.visibility</p:attrName>
                                        </p:attrNameLst>
                                      </p:cBhvr>
                                      <p:to>
                                        <p:strVal val="visible"/>
                                      </p:to>
                                    </p:set>
                                    <p:animEffect transition="in" filter="wipe(left)">
                                      <p:cBhvr>
                                        <p:cTn id="7" dur="500"/>
                                        <p:tgtEl>
                                          <p:spTgt spid="624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2511"/>
                                        </p:tgtEl>
                                        <p:attrNameLst>
                                          <p:attrName>style.visibility</p:attrName>
                                        </p:attrNameLst>
                                      </p:cBhvr>
                                      <p:to>
                                        <p:strVal val="visible"/>
                                      </p:to>
                                    </p:set>
                                    <p:animEffect transition="in" filter="wipe(left)">
                                      <p:cBhvr>
                                        <p:cTn id="12" dur="500"/>
                                        <p:tgtEl>
                                          <p:spTgt spid="625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2490"/>
                                        </p:tgtEl>
                                        <p:attrNameLst>
                                          <p:attrName>style.visibility</p:attrName>
                                        </p:attrNameLst>
                                      </p:cBhvr>
                                      <p:to>
                                        <p:strVal val="visible"/>
                                      </p:to>
                                    </p:set>
                                    <p:animEffect transition="in" filter="dissolve">
                                      <p:cBhvr>
                                        <p:cTn id="17" dur="500"/>
                                        <p:tgtEl>
                                          <p:spTgt spid="6249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2491"/>
                                        </p:tgtEl>
                                        <p:attrNameLst>
                                          <p:attrName>style.visibility</p:attrName>
                                        </p:attrNameLst>
                                      </p:cBhvr>
                                      <p:to>
                                        <p:strVal val="visible"/>
                                      </p:to>
                                    </p:set>
                                    <p:animEffect transition="in" filter="dissolve">
                                      <p:cBhvr>
                                        <p:cTn id="22" dur="500"/>
                                        <p:tgtEl>
                                          <p:spTgt spid="6249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2480"/>
                                        </p:tgtEl>
                                        <p:attrNameLst>
                                          <p:attrName>style.visibility</p:attrName>
                                        </p:attrNameLst>
                                      </p:cBhvr>
                                      <p:to>
                                        <p:strVal val="visible"/>
                                      </p:to>
                                    </p:set>
                                    <p:animEffect transition="in" filter="dissolve">
                                      <p:cBhvr>
                                        <p:cTn id="27" dur="500"/>
                                        <p:tgtEl>
                                          <p:spTgt spid="6248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62513"/>
                                        </p:tgtEl>
                                        <p:attrNameLst>
                                          <p:attrName>style.visibility</p:attrName>
                                        </p:attrNameLst>
                                      </p:cBhvr>
                                      <p:to>
                                        <p:strVal val="visible"/>
                                      </p:to>
                                    </p:set>
                                    <p:animEffect transition="in" filter="wipe(down)">
                                      <p:cBhvr>
                                        <p:cTn id="32" dur="500"/>
                                        <p:tgtEl>
                                          <p:spTgt spid="62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2475"/>
                                        </p:tgtEl>
                                        <p:attrNameLst>
                                          <p:attrName>style.visibility</p:attrName>
                                        </p:attrNameLst>
                                      </p:cBhvr>
                                      <p:to>
                                        <p:strVal val="visible"/>
                                      </p:to>
                                    </p:set>
                                    <p:animEffect transition="in" filter="dissolve">
                                      <p:cBhvr>
                                        <p:cTn id="37" dur="500"/>
                                        <p:tgtEl>
                                          <p:spTgt spid="6247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2471"/>
                                        </p:tgtEl>
                                        <p:attrNameLst>
                                          <p:attrName>style.visibility</p:attrName>
                                        </p:attrNameLst>
                                      </p:cBhvr>
                                      <p:to>
                                        <p:strVal val="visible"/>
                                      </p:to>
                                    </p:set>
                                    <p:animEffect transition="in" filter="dissolve">
                                      <p:cBhvr>
                                        <p:cTn id="42" dur="500"/>
                                        <p:tgtEl>
                                          <p:spTgt spid="6247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62503"/>
                                        </p:tgtEl>
                                        <p:attrNameLst>
                                          <p:attrName>style.visibility</p:attrName>
                                        </p:attrNameLst>
                                      </p:cBhvr>
                                      <p:to>
                                        <p:strVal val="visible"/>
                                      </p:to>
                                    </p:set>
                                    <p:animEffect transition="in" filter="dissolve">
                                      <p:cBhvr>
                                        <p:cTn id="47" dur="500"/>
                                        <p:tgtEl>
                                          <p:spTgt spid="62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1" grpId="0" animBg="1"/>
      <p:bldP spid="62475" grpId="0" animBg="1"/>
      <p:bldP spid="62480" grpId="0" animBg="1"/>
      <p:bldP spid="62490" grpId="0" autoUpdateAnimBg="0"/>
      <p:bldP spid="62491" grpId="0" autoUpdateAnimBg="0"/>
      <p:bldP spid="62495"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Opportunity cost</a:t>
            </a:r>
            <a:endParaRPr lang="en-GB" dirty="0"/>
          </a:p>
        </p:txBody>
      </p:sp>
      <p:sp>
        <p:nvSpPr>
          <p:cNvPr id="3" name="Content Placeholder 2"/>
          <p:cNvSpPr>
            <a:spLocks noGrp="1"/>
          </p:cNvSpPr>
          <p:nvPr>
            <p:ph sz="half" idx="1"/>
          </p:nvPr>
        </p:nvSpPr>
        <p:spPr/>
        <p:txBody>
          <a:bodyPr>
            <a:normAutofit/>
          </a:bodyPr>
          <a:lstStyle/>
          <a:p>
            <a:r>
              <a:rPr lang="en-GB" i="1" dirty="0" smtClean="0"/>
              <a:t>David Beckham is a great lawn mower</a:t>
            </a:r>
          </a:p>
          <a:p>
            <a:r>
              <a:rPr lang="en-GB" i="1" dirty="0" smtClean="0"/>
              <a:t>He can mow his lawn in two hours</a:t>
            </a:r>
          </a:p>
          <a:p>
            <a:endParaRPr lang="en-GB" dirty="0" smtClean="0"/>
          </a:p>
          <a:p>
            <a:endParaRPr lang="en-GB" dirty="0"/>
          </a:p>
        </p:txBody>
      </p:sp>
      <p:sp>
        <p:nvSpPr>
          <p:cNvPr id="4" name="Content Placeholder 3"/>
          <p:cNvSpPr>
            <a:spLocks noGrp="1"/>
          </p:cNvSpPr>
          <p:nvPr>
            <p:ph sz="half" idx="2"/>
          </p:nvPr>
        </p:nvSpPr>
        <p:spPr/>
        <p:txBody>
          <a:bodyPr/>
          <a:lstStyle/>
          <a:p>
            <a:endParaRPr lang="en-GB"/>
          </a:p>
        </p:txBody>
      </p:sp>
      <p:pic>
        <p:nvPicPr>
          <p:cNvPr id="3076" name="Picture 4" descr="http://www.eco-scape.ca/images/beautiful_law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573016"/>
            <a:ext cx="4032448" cy="302433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hairstylenames.com/wp-content/uploads/2014/07/david-beckham-soccer-2012-beckham-admite-que-le-habr--a-gustado-jugar-en-tijuana---es-correc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9951" y="1700808"/>
            <a:ext cx="3218484"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6125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71" name="Line 7"/>
          <p:cNvSpPr>
            <a:spLocks noChangeShapeType="1"/>
          </p:cNvSpPr>
          <p:nvPr/>
        </p:nvSpPr>
        <p:spPr bwMode="auto">
          <a:xfrm flipH="1">
            <a:off x="1905000" y="3276600"/>
            <a:ext cx="1981200" cy="0"/>
          </a:xfrm>
          <a:prstGeom prst="line">
            <a:avLst/>
          </a:prstGeom>
          <a:noFill/>
          <a:ln w="254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475" name="Line 11"/>
          <p:cNvSpPr>
            <a:spLocks noChangeShapeType="1"/>
          </p:cNvSpPr>
          <p:nvPr/>
        </p:nvSpPr>
        <p:spPr bwMode="auto">
          <a:xfrm>
            <a:off x="3886200" y="3276600"/>
            <a:ext cx="0" cy="1371600"/>
          </a:xfrm>
          <a:prstGeom prst="line">
            <a:avLst/>
          </a:prstGeom>
          <a:noFill/>
          <a:ln w="254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480" name="Line 16"/>
          <p:cNvSpPr>
            <a:spLocks noChangeShapeType="1"/>
          </p:cNvSpPr>
          <p:nvPr/>
        </p:nvSpPr>
        <p:spPr bwMode="auto">
          <a:xfrm flipH="1">
            <a:off x="1905000" y="4648200"/>
            <a:ext cx="1981200" cy="0"/>
          </a:xfrm>
          <a:prstGeom prst="line">
            <a:avLst/>
          </a:prstGeom>
          <a:noFill/>
          <a:ln w="254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490" name="Text Box 26"/>
          <p:cNvSpPr txBox="1">
            <a:spLocks noChangeArrowheads="1"/>
          </p:cNvSpPr>
          <p:nvPr/>
        </p:nvSpPr>
        <p:spPr bwMode="auto">
          <a:xfrm>
            <a:off x="870857" y="3093243"/>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dirty="0" err="1" smtClean="0">
                <a:solidFill>
                  <a:schemeClr val="tx1"/>
                </a:solidFill>
                <a:latin typeface="Arial" charset="0"/>
              </a:rPr>
              <a:t>a</a:t>
            </a:r>
            <a:r>
              <a:rPr lang="en-US" altLang="en-US" sz="1800" b="1" i="1" baseline="-25000" dirty="0" err="1" smtClean="0">
                <a:solidFill>
                  <a:schemeClr val="tx1"/>
                </a:solidFill>
                <a:latin typeface="Arial" charset="0"/>
              </a:rPr>
              <a:t>C</a:t>
            </a:r>
            <a:r>
              <a:rPr lang="en-US" altLang="en-US" sz="1800" b="1" i="1" dirty="0" smtClean="0">
                <a:solidFill>
                  <a:schemeClr val="tx1"/>
                </a:solidFill>
                <a:latin typeface="Arial" charset="0"/>
              </a:rPr>
              <a:t>/</a:t>
            </a:r>
            <a:r>
              <a:rPr lang="en-US" altLang="en-US" sz="1800" b="1" i="1" dirty="0" err="1" smtClean="0">
                <a:solidFill>
                  <a:schemeClr val="tx1"/>
                </a:solidFill>
                <a:latin typeface="Arial" charset="0"/>
              </a:rPr>
              <a:t>a</a:t>
            </a:r>
            <a:r>
              <a:rPr lang="en-US" altLang="en-US" sz="1800" b="1" i="1" baseline="-25000" dirty="0" err="1" smtClean="0">
                <a:solidFill>
                  <a:schemeClr val="tx1"/>
                </a:solidFill>
                <a:latin typeface="Arial" charset="0"/>
              </a:rPr>
              <a:t>W</a:t>
            </a:r>
            <a:endParaRPr lang="en-US" altLang="en-US" sz="1800" b="1" i="1" dirty="0">
              <a:solidFill>
                <a:schemeClr val="tx1"/>
              </a:solidFill>
              <a:latin typeface="Arial" charset="0"/>
            </a:endParaRPr>
          </a:p>
        </p:txBody>
      </p:sp>
      <p:sp>
        <p:nvSpPr>
          <p:cNvPr id="62491" name="Text Box 27"/>
          <p:cNvSpPr txBox="1">
            <a:spLocks noChangeArrowheads="1"/>
          </p:cNvSpPr>
          <p:nvPr/>
        </p:nvSpPr>
        <p:spPr bwMode="auto">
          <a:xfrm>
            <a:off x="914400" y="4464844"/>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dirty="0" smtClean="0">
                <a:solidFill>
                  <a:schemeClr val="tx1"/>
                </a:solidFill>
                <a:latin typeface="Arial" charset="0"/>
              </a:rPr>
              <a:t>a</a:t>
            </a:r>
            <a:r>
              <a:rPr lang="en-US" altLang="en-US" sz="1800" b="1" baseline="30000" dirty="0" smtClean="0">
                <a:solidFill>
                  <a:schemeClr val="tx1"/>
                </a:solidFill>
                <a:latin typeface="Arial" charset="0"/>
              </a:rPr>
              <a:t>*</a:t>
            </a:r>
            <a:r>
              <a:rPr lang="en-US" altLang="en-US" sz="1800" b="1" i="1" baseline="-25000" dirty="0" smtClean="0">
                <a:solidFill>
                  <a:schemeClr val="tx1"/>
                </a:solidFill>
                <a:latin typeface="Arial" charset="0"/>
              </a:rPr>
              <a:t>C</a:t>
            </a:r>
            <a:r>
              <a:rPr lang="en-US" altLang="en-US" sz="1800" b="1" i="1" dirty="0" smtClean="0">
                <a:solidFill>
                  <a:schemeClr val="tx1"/>
                </a:solidFill>
                <a:latin typeface="Arial" charset="0"/>
              </a:rPr>
              <a:t>/a</a:t>
            </a:r>
            <a:r>
              <a:rPr lang="en-US" altLang="en-US" sz="1800" b="1" baseline="30000" dirty="0" smtClean="0">
                <a:solidFill>
                  <a:schemeClr val="tx1"/>
                </a:solidFill>
                <a:latin typeface="Arial" charset="0"/>
              </a:rPr>
              <a:t>*</a:t>
            </a:r>
            <a:r>
              <a:rPr lang="en-US" altLang="en-US" sz="1800" b="1" i="1" baseline="-25000" dirty="0" smtClean="0">
                <a:solidFill>
                  <a:schemeClr val="tx1"/>
                </a:solidFill>
                <a:latin typeface="Arial" charset="0"/>
              </a:rPr>
              <a:t>W</a:t>
            </a:r>
            <a:endParaRPr lang="en-US" altLang="en-US" sz="1800" b="1" i="1" dirty="0">
              <a:solidFill>
                <a:schemeClr val="tx1"/>
              </a:solidFill>
              <a:latin typeface="Arial" charset="0"/>
            </a:endParaRPr>
          </a:p>
        </p:txBody>
      </p:sp>
      <p:grpSp>
        <p:nvGrpSpPr>
          <p:cNvPr id="62503" name="Group 39"/>
          <p:cNvGrpSpPr>
            <a:grpSpLocks/>
          </p:cNvGrpSpPr>
          <p:nvPr/>
        </p:nvGrpSpPr>
        <p:grpSpPr bwMode="auto">
          <a:xfrm>
            <a:off x="3886200" y="3084513"/>
            <a:ext cx="2466975" cy="366712"/>
            <a:chOff x="2448" y="1943"/>
            <a:chExt cx="1554" cy="231"/>
          </a:xfrm>
        </p:grpSpPr>
        <p:sp>
          <p:nvSpPr>
            <p:cNvPr id="23581" name="Line 29"/>
            <p:cNvSpPr>
              <a:spLocks noChangeShapeType="1"/>
            </p:cNvSpPr>
            <p:nvPr/>
          </p:nvSpPr>
          <p:spPr bwMode="auto">
            <a:xfrm flipH="1">
              <a:off x="2448" y="2064"/>
              <a:ext cx="1248" cy="0"/>
            </a:xfrm>
            <a:prstGeom prst="line">
              <a:avLst/>
            </a:prstGeom>
            <a:noFill/>
            <a:ln w="254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82" name="Text Box 30"/>
            <p:cNvSpPr txBox="1">
              <a:spLocks noChangeArrowheads="1"/>
            </p:cNvSpPr>
            <p:nvPr/>
          </p:nvSpPr>
          <p:spPr bwMode="auto">
            <a:xfrm>
              <a:off x="3686" y="1943"/>
              <a:ext cx="3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a:solidFill>
                    <a:srgbClr val="333399"/>
                  </a:solidFill>
                  <a:latin typeface="Arial" charset="0"/>
                </a:rPr>
                <a:t>RS</a:t>
              </a:r>
            </a:p>
          </p:txBody>
        </p:sp>
      </p:grpSp>
      <p:sp>
        <p:nvSpPr>
          <p:cNvPr id="62495" name="Rectangle 31"/>
          <p:cNvSpPr>
            <a:spLocks noGrp="1" noChangeArrowheads="1"/>
          </p:cNvSpPr>
          <p:nvPr>
            <p:ph type="title"/>
          </p:nvPr>
        </p:nvSpPr>
        <p:spPr>
          <a:noFill/>
        </p:spPr>
        <p:txBody>
          <a:bodyPr anchor="b">
            <a:normAutofit/>
          </a:bodyPr>
          <a:lstStyle/>
          <a:p>
            <a:r>
              <a:rPr lang="en-GB" dirty="0" smtClean="0"/>
              <a:t>The </a:t>
            </a:r>
            <a:r>
              <a:rPr lang="en-GB" dirty="0" err="1" smtClean="0"/>
              <a:t>Ricardian</a:t>
            </a:r>
            <a:r>
              <a:rPr lang="en-GB" dirty="0" smtClean="0"/>
              <a:t> model</a:t>
            </a:r>
            <a:endParaRPr lang="en-US" altLang="en-US" dirty="0" smtClean="0">
              <a:solidFill>
                <a:srgbClr val="336699"/>
              </a:solidFill>
            </a:endParaRPr>
          </a:p>
        </p:txBody>
      </p:sp>
      <p:sp>
        <p:nvSpPr>
          <p:cNvPr id="2" name="Content Placeholder 1"/>
          <p:cNvSpPr>
            <a:spLocks noGrp="1"/>
          </p:cNvSpPr>
          <p:nvPr>
            <p:ph idx="1"/>
          </p:nvPr>
        </p:nvSpPr>
        <p:spPr/>
        <p:txBody>
          <a:bodyPr/>
          <a:lstStyle/>
          <a:p>
            <a:pPr marL="0" indent="0" algn="ctr">
              <a:buNone/>
            </a:pPr>
            <a:r>
              <a:rPr lang="en-US" altLang="en-US" sz="2400" dirty="0" smtClean="0">
                <a:solidFill>
                  <a:srgbClr val="336699"/>
                </a:solidFill>
              </a:rPr>
              <a:t>World Relative Supply and Demand</a:t>
            </a:r>
          </a:p>
          <a:p>
            <a:endParaRPr lang="en-GB" dirty="0"/>
          </a:p>
        </p:txBody>
      </p:sp>
      <p:grpSp>
        <p:nvGrpSpPr>
          <p:cNvPr id="62511" name="Group 47"/>
          <p:cNvGrpSpPr>
            <a:grpSpLocks/>
          </p:cNvGrpSpPr>
          <p:nvPr/>
        </p:nvGrpSpPr>
        <p:grpSpPr bwMode="auto">
          <a:xfrm>
            <a:off x="1066800" y="1947863"/>
            <a:ext cx="6262688" cy="4613274"/>
            <a:chOff x="672" y="1227"/>
            <a:chExt cx="3945" cy="2906"/>
          </a:xfrm>
        </p:grpSpPr>
        <p:grpSp>
          <p:nvGrpSpPr>
            <p:cNvPr id="23575" name="Group 2"/>
            <p:cNvGrpSpPr>
              <a:grpSpLocks/>
            </p:cNvGrpSpPr>
            <p:nvPr/>
          </p:nvGrpSpPr>
          <p:grpSpPr bwMode="auto">
            <a:xfrm>
              <a:off x="672" y="1227"/>
              <a:ext cx="3945" cy="2906"/>
              <a:chOff x="672" y="1083"/>
              <a:chExt cx="3945" cy="2906"/>
            </a:xfrm>
          </p:grpSpPr>
          <p:sp>
            <p:nvSpPr>
              <p:cNvPr id="23577" name="Line 3"/>
              <p:cNvSpPr>
                <a:spLocks noChangeShapeType="1"/>
              </p:cNvSpPr>
              <p:nvPr/>
            </p:nvSpPr>
            <p:spPr bwMode="auto">
              <a:xfrm>
                <a:off x="1200" y="1488"/>
                <a:ext cx="0" cy="1872"/>
              </a:xfrm>
              <a:prstGeom prst="line">
                <a:avLst/>
              </a:prstGeom>
              <a:noFill/>
              <a:ln w="38100">
                <a:solidFill>
                  <a:schemeClr val="tx1"/>
                </a:solidFill>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78" name="Line 4"/>
              <p:cNvSpPr>
                <a:spLocks noChangeShapeType="1"/>
              </p:cNvSpPr>
              <p:nvPr/>
            </p:nvSpPr>
            <p:spPr bwMode="auto">
              <a:xfrm>
                <a:off x="1200" y="3360"/>
                <a:ext cx="3072" cy="0"/>
              </a:xfrm>
              <a:prstGeom prst="line">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79" name="Text Box 5"/>
              <p:cNvSpPr txBox="1">
                <a:spLocks noChangeArrowheads="1"/>
              </p:cNvSpPr>
              <p:nvPr/>
            </p:nvSpPr>
            <p:spPr bwMode="auto">
              <a:xfrm>
                <a:off x="672" y="1083"/>
                <a:ext cx="1118"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a:solidFill>
                      <a:schemeClr val="tx1"/>
                    </a:solidFill>
                    <a:latin typeface="Arial" charset="0"/>
                  </a:rPr>
                  <a:t>Relative price</a:t>
                </a:r>
              </a:p>
              <a:p>
                <a:pPr>
                  <a:spcBef>
                    <a:spcPct val="0"/>
                  </a:spcBef>
                  <a:buClrTx/>
                  <a:buSzTx/>
                  <a:buFontTx/>
                  <a:buNone/>
                </a:pPr>
                <a:r>
                  <a:rPr lang="en-US" altLang="en-US" sz="1800" b="1" dirty="0">
                    <a:solidFill>
                      <a:schemeClr val="tx1"/>
                    </a:solidFill>
                    <a:latin typeface="Arial" charset="0"/>
                  </a:rPr>
                  <a:t>of </a:t>
                </a:r>
                <a:r>
                  <a:rPr lang="en-US" altLang="en-US" sz="1800" b="1" dirty="0" smtClean="0">
                    <a:solidFill>
                      <a:schemeClr val="tx1"/>
                    </a:solidFill>
                    <a:latin typeface="Arial" charset="0"/>
                  </a:rPr>
                  <a:t>cloth, </a:t>
                </a:r>
                <a:r>
                  <a:rPr lang="en-US" altLang="en-US" sz="1800" b="1" i="1" dirty="0">
                    <a:solidFill>
                      <a:schemeClr val="tx1"/>
                    </a:solidFill>
                    <a:latin typeface="Arial" charset="0"/>
                  </a:rPr>
                  <a:t>P</a:t>
                </a:r>
                <a:r>
                  <a:rPr lang="en-US" altLang="en-US" sz="1800" b="1" i="1" baseline="-25000" dirty="0">
                    <a:solidFill>
                      <a:schemeClr val="tx1"/>
                    </a:solidFill>
                    <a:latin typeface="Arial" charset="0"/>
                  </a:rPr>
                  <a:t>C</a:t>
                </a:r>
                <a:r>
                  <a:rPr lang="en-US" altLang="en-US" sz="1800" b="1" i="1" dirty="0">
                    <a:solidFill>
                      <a:schemeClr val="tx1"/>
                    </a:solidFill>
                    <a:latin typeface="Arial" charset="0"/>
                  </a:rPr>
                  <a:t>/P</a:t>
                </a:r>
                <a:r>
                  <a:rPr lang="en-US" altLang="en-US" sz="1800" b="1" i="1" baseline="-25000" dirty="0">
                    <a:solidFill>
                      <a:schemeClr val="tx1"/>
                    </a:solidFill>
                    <a:latin typeface="Arial" charset="0"/>
                  </a:rPr>
                  <a:t>W</a:t>
                </a:r>
                <a:endParaRPr lang="en-US" altLang="en-US" sz="1800" b="1" i="1" dirty="0">
                  <a:solidFill>
                    <a:schemeClr val="tx1"/>
                  </a:solidFill>
                  <a:latin typeface="Arial" charset="0"/>
                </a:endParaRPr>
              </a:p>
            </p:txBody>
          </p:sp>
          <p:sp>
            <p:nvSpPr>
              <p:cNvPr id="23580" name="Text Box 6"/>
              <p:cNvSpPr txBox="1">
                <a:spLocks noChangeArrowheads="1"/>
              </p:cNvSpPr>
              <p:nvPr/>
            </p:nvSpPr>
            <p:spPr bwMode="auto">
              <a:xfrm>
                <a:off x="3120" y="3407"/>
                <a:ext cx="1497"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a:solidFill>
                      <a:schemeClr val="tx1"/>
                    </a:solidFill>
                    <a:latin typeface="Arial" charset="0"/>
                  </a:rPr>
                  <a:t>Relative quantity</a:t>
                </a:r>
              </a:p>
              <a:p>
                <a:pPr>
                  <a:spcBef>
                    <a:spcPct val="0"/>
                  </a:spcBef>
                  <a:buClrTx/>
                  <a:buSzTx/>
                  <a:buFontTx/>
                  <a:buNone/>
                </a:pPr>
                <a:r>
                  <a:rPr lang="en-US" altLang="en-US" sz="1800" b="1" dirty="0">
                    <a:solidFill>
                      <a:schemeClr val="tx1"/>
                    </a:solidFill>
                    <a:latin typeface="Arial" charset="0"/>
                  </a:rPr>
                  <a:t>of </a:t>
                </a:r>
                <a:r>
                  <a:rPr lang="en-US" altLang="en-US" sz="1800" b="1" dirty="0" smtClean="0">
                    <a:solidFill>
                      <a:schemeClr val="tx1"/>
                    </a:solidFill>
                    <a:latin typeface="Arial" charset="0"/>
                  </a:rPr>
                  <a:t>cloth,     </a:t>
                </a:r>
                <a:r>
                  <a:rPr lang="en-US" altLang="en-US" sz="1800" b="1" i="1" dirty="0">
                    <a:solidFill>
                      <a:schemeClr val="tx1"/>
                    </a:solidFill>
                    <a:latin typeface="Arial" charset="0"/>
                  </a:rPr>
                  <a:t>Q</a:t>
                </a:r>
                <a:r>
                  <a:rPr lang="en-US" altLang="en-US" sz="1800" b="1" i="1" baseline="-25000" dirty="0">
                    <a:solidFill>
                      <a:schemeClr val="tx1"/>
                    </a:solidFill>
                    <a:latin typeface="Arial" charset="0"/>
                  </a:rPr>
                  <a:t>C</a:t>
                </a:r>
                <a:r>
                  <a:rPr lang="en-US" altLang="en-US" sz="1800" b="1" i="1" dirty="0">
                    <a:solidFill>
                      <a:schemeClr val="tx1"/>
                    </a:solidFill>
                    <a:latin typeface="Arial" charset="0"/>
                  </a:rPr>
                  <a:t> + Q</a:t>
                </a:r>
                <a:r>
                  <a:rPr lang="en-US" altLang="en-US" sz="1800" b="1" baseline="30000" dirty="0">
                    <a:solidFill>
                      <a:schemeClr val="tx1"/>
                    </a:solidFill>
                    <a:latin typeface="Arial" charset="0"/>
                  </a:rPr>
                  <a:t>*</a:t>
                </a:r>
                <a:r>
                  <a:rPr lang="en-US" altLang="en-US" sz="1800" b="1" i="1" baseline="-25000" dirty="0">
                    <a:solidFill>
                      <a:schemeClr val="tx1"/>
                    </a:solidFill>
                    <a:latin typeface="Arial" charset="0"/>
                  </a:rPr>
                  <a:t>C</a:t>
                </a:r>
              </a:p>
              <a:p>
                <a:pPr>
                  <a:spcBef>
                    <a:spcPct val="0"/>
                  </a:spcBef>
                  <a:buClrTx/>
                  <a:buSzTx/>
                  <a:buFontTx/>
                  <a:buNone/>
                </a:pPr>
                <a:r>
                  <a:rPr lang="en-US" altLang="en-US" sz="1800" b="1" i="1" dirty="0" smtClean="0">
                    <a:solidFill>
                      <a:schemeClr val="tx1"/>
                    </a:solidFill>
                    <a:latin typeface="Arial" charset="0"/>
                  </a:rPr>
                  <a:t>                   Q</a:t>
                </a:r>
                <a:r>
                  <a:rPr lang="en-US" altLang="en-US" sz="1800" b="1" i="1" baseline="-25000" dirty="0" smtClean="0">
                    <a:solidFill>
                      <a:schemeClr val="tx1"/>
                    </a:solidFill>
                    <a:latin typeface="Arial" charset="0"/>
                  </a:rPr>
                  <a:t>W</a:t>
                </a:r>
                <a:r>
                  <a:rPr lang="en-US" altLang="en-US" sz="1800" b="1" i="1" dirty="0" smtClean="0">
                    <a:solidFill>
                      <a:schemeClr val="tx1"/>
                    </a:solidFill>
                    <a:latin typeface="Arial" charset="0"/>
                  </a:rPr>
                  <a:t> </a:t>
                </a:r>
                <a:r>
                  <a:rPr lang="en-US" altLang="en-US" sz="1800" b="1" i="1" dirty="0">
                    <a:solidFill>
                      <a:schemeClr val="tx1"/>
                    </a:solidFill>
                    <a:latin typeface="Arial" charset="0"/>
                  </a:rPr>
                  <a:t>+ Q</a:t>
                </a:r>
                <a:r>
                  <a:rPr lang="en-US" altLang="en-US" sz="1800" b="1" baseline="30000" dirty="0">
                    <a:solidFill>
                      <a:schemeClr val="tx1"/>
                    </a:solidFill>
                    <a:latin typeface="Arial" charset="0"/>
                  </a:rPr>
                  <a:t>*</a:t>
                </a:r>
                <a:r>
                  <a:rPr lang="en-US" altLang="en-US" sz="1800" b="1" i="1" baseline="-25000" dirty="0">
                    <a:solidFill>
                      <a:schemeClr val="tx1"/>
                    </a:solidFill>
                    <a:latin typeface="Arial" charset="0"/>
                  </a:rPr>
                  <a:t>W</a:t>
                </a:r>
              </a:p>
            </p:txBody>
          </p:sp>
        </p:grpSp>
        <p:sp>
          <p:nvSpPr>
            <p:cNvPr id="23576" name="Line 43"/>
            <p:cNvSpPr>
              <a:spLocks noChangeShapeType="1"/>
            </p:cNvSpPr>
            <p:nvPr/>
          </p:nvSpPr>
          <p:spPr bwMode="auto">
            <a:xfrm>
              <a:off x="3932" y="3932"/>
              <a:ext cx="62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62513" name="Group 49"/>
          <p:cNvGrpSpPr>
            <a:grpSpLocks/>
          </p:cNvGrpSpPr>
          <p:nvPr/>
        </p:nvGrpSpPr>
        <p:grpSpPr bwMode="auto">
          <a:xfrm>
            <a:off x="3573463" y="4648200"/>
            <a:ext cx="1090612" cy="1555750"/>
            <a:chOff x="2251" y="2928"/>
            <a:chExt cx="687" cy="980"/>
          </a:xfrm>
        </p:grpSpPr>
        <p:grpSp>
          <p:nvGrpSpPr>
            <p:cNvPr id="23571" name="Group 23"/>
            <p:cNvGrpSpPr>
              <a:grpSpLocks/>
            </p:cNvGrpSpPr>
            <p:nvPr/>
          </p:nvGrpSpPr>
          <p:grpSpPr bwMode="auto">
            <a:xfrm>
              <a:off x="2256" y="2928"/>
              <a:ext cx="682" cy="980"/>
              <a:chOff x="2256" y="2784"/>
              <a:chExt cx="682" cy="980"/>
            </a:xfrm>
          </p:grpSpPr>
          <p:sp>
            <p:nvSpPr>
              <p:cNvPr id="23573" name="Line 24"/>
              <p:cNvSpPr>
                <a:spLocks noChangeShapeType="1"/>
              </p:cNvSpPr>
              <p:nvPr/>
            </p:nvSpPr>
            <p:spPr bwMode="auto">
              <a:xfrm>
                <a:off x="2448" y="2784"/>
                <a:ext cx="0" cy="576"/>
              </a:xfrm>
              <a:prstGeom prst="line">
                <a:avLst/>
              </a:prstGeom>
              <a:noFill/>
              <a:ln w="254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74" name="Text Box 25"/>
              <p:cNvSpPr txBox="1">
                <a:spLocks noChangeArrowheads="1"/>
              </p:cNvSpPr>
              <p:nvPr/>
            </p:nvSpPr>
            <p:spPr bwMode="auto">
              <a:xfrm>
                <a:off x="2256" y="3360"/>
                <a:ext cx="68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dirty="0">
                    <a:solidFill>
                      <a:schemeClr val="tx1"/>
                    </a:solidFill>
                    <a:latin typeface="Arial" charset="0"/>
                  </a:rPr>
                  <a:t>L/</a:t>
                </a:r>
                <a:r>
                  <a:rPr lang="en-US" altLang="en-US" sz="1800" b="1" i="1" dirty="0" err="1">
                    <a:solidFill>
                      <a:schemeClr val="tx1"/>
                    </a:solidFill>
                    <a:latin typeface="Arial" charset="0"/>
                  </a:rPr>
                  <a:t>a</a:t>
                </a:r>
                <a:r>
                  <a:rPr lang="en-US" altLang="en-US" sz="1800" b="1" i="1" baseline="-25000" dirty="0" err="1">
                    <a:solidFill>
                      <a:schemeClr val="tx1"/>
                    </a:solidFill>
                    <a:latin typeface="Arial" charset="0"/>
                  </a:rPr>
                  <a:t>C</a:t>
                </a:r>
                <a:r>
                  <a:rPr lang="en-US" altLang="en-US" sz="1800" b="1" i="1" baseline="30000" dirty="0">
                    <a:solidFill>
                      <a:schemeClr val="tx1"/>
                    </a:solidFill>
                    <a:latin typeface="Arial" charset="0"/>
                  </a:rPr>
                  <a:t>*</a:t>
                </a:r>
              </a:p>
              <a:p>
                <a:pPr>
                  <a:spcBef>
                    <a:spcPct val="0"/>
                  </a:spcBef>
                  <a:buClrTx/>
                  <a:buSzTx/>
                  <a:buFontTx/>
                  <a:buNone/>
                </a:pPr>
                <a:r>
                  <a:rPr lang="en-US" altLang="en-US" sz="1800" b="1" i="1" dirty="0">
                    <a:solidFill>
                      <a:schemeClr val="tx1"/>
                    </a:solidFill>
                    <a:latin typeface="Arial" charset="0"/>
                  </a:rPr>
                  <a:t>L/</a:t>
                </a:r>
                <a:r>
                  <a:rPr lang="en-US" altLang="en-US" sz="1800" b="1" i="1" dirty="0" err="1">
                    <a:solidFill>
                      <a:schemeClr val="tx1"/>
                    </a:solidFill>
                    <a:latin typeface="Arial" charset="0"/>
                  </a:rPr>
                  <a:t>a</a:t>
                </a:r>
                <a:r>
                  <a:rPr lang="en-US" altLang="en-US" sz="1800" b="1" i="1" baseline="-25000" dirty="0" err="1">
                    <a:solidFill>
                      <a:schemeClr val="tx1"/>
                    </a:solidFill>
                    <a:latin typeface="Arial" charset="0"/>
                  </a:rPr>
                  <a:t>W</a:t>
                </a:r>
                <a:endParaRPr lang="en-US" altLang="en-US" sz="1800" b="1" i="1" dirty="0">
                  <a:solidFill>
                    <a:schemeClr val="tx1"/>
                  </a:solidFill>
                  <a:latin typeface="Arial" charset="0"/>
                </a:endParaRPr>
              </a:p>
            </p:txBody>
          </p:sp>
        </p:grpSp>
        <p:sp>
          <p:nvSpPr>
            <p:cNvPr id="23572" name="Line 45"/>
            <p:cNvSpPr>
              <a:spLocks noChangeShapeType="1"/>
            </p:cNvSpPr>
            <p:nvPr/>
          </p:nvSpPr>
          <p:spPr bwMode="auto">
            <a:xfrm>
              <a:off x="2251" y="3719"/>
              <a:ext cx="5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 name="Flowchart: Connector 2"/>
          <p:cNvSpPr/>
          <p:nvPr/>
        </p:nvSpPr>
        <p:spPr>
          <a:xfrm>
            <a:off x="990600" y="4419600"/>
            <a:ext cx="914400" cy="521568"/>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p:cNvCxnSpPr/>
          <p:nvPr/>
        </p:nvCxnSpPr>
        <p:spPr>
          <a:xfrm flipH="1">
            <a:off x="2895600" y="3962400"/>
            <a:ext cx="2057400" cy="54672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20072" y="3585790"/>
            <a:ext cx="2520280" cy="1477328"/>
          </a:xfrm>
          <a:prstGeom prst="rect">
            <a:avLst/>
          </a:prstGeom>
          <a:noFill/>
        </p:spPr>
        <p:txBody>
          <a:bodyPr wrap="square" rtlCol="0">
            <a:spAutoFit/>
          </a:bodyPr>
          <a:lstStyle/>
          <a:p>
            <a:r>
              <a:rPr lang="en-GB" dirty="0" smtClean="0"/>
              <a:t>If relative price = </a:t>
            </a:r>
            <a:r>
              <a:rPr lang="en-US" altLang="en-US" b="1" i="1" dirty="0" smtClean="0">
                <a:latin typeface="Arial" charset="0"/>
              </a:rPr>
              <a:t>a*</a:t>
            </a:r>
            <a:r>
              <a:rPr lang="en-US" altLang="en-US" b="1" i="1" baseline="-25000" dirty="0" smtClean="0">
                <a:latin typeface="Arial" charset="0"/>
              </a:rPr>
              <a:t>C</a:t>
            </a:r>
            <a:r>
              <a:rPr lang="en-US" altLang="en-US" b="1" i="1" dirty="0" smtClean="0">
                <a:latin typeface="Arial" charset="0"/>
              </a:rPr>
              <a:t>/a*</a:t>
            </a:r>
            <a:r>
              <a:rPr lang="en-US" altLang="en-US" b="1" i="1" baseline="-25000" dirty="0" smtClean="0">
                <a:latin typeface="Arial" charset="0"/>
              </a:rPr>
              <a:t>W</a:t>
            </a:r>
            <a:endParaRPr lang="en-US" altLang="en-US" b="1" i="1" dirty="0">
              <a:latin typeface="Arial" charset="0"/>
            </a:endParaRPr>
          </a:p>
          <a:p>
            <a:r>
              <a:rPr lang="en-GB" dirty="0" smtClean="0"/>
              <a:t>Portugal can produce any relative quantities of cloth of wine. RS is flat.</a:t>
            </a:r>
            <a:endParaRPr lang="en-GB" dirty="0"/>
          </a:p>
        </p:txBody>
      </p:sp>
    </p:spTree>
    <p:extLst>
      <p:ext uri="{BB962C8B-B14F-4D97-AF65-F5344CB8AC3E}">
        <p14:creationId xmlns:p14="http://schemas.microsoft.com/office/powerpoint/2010/main" val="3198454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495"/>
                                        </p:tgtEl>
                                        <p:attrNameLst>
                                          <p:attrName>style.visibility</p:attrName>
                                        </p:attrNameLst>
                                      </p:cBhvr>
                                      <p:to>
                                        <p:strVal val="visible"/>
                                      </p:to>
                                    </p:set>
                                    <p:animEffect transition="in" filter="wipe(left)">
                                      <p:cBhvr>
                                        <p:cTn id="7" dur="500"/>
                                        <p:tgtEl>
                                          <p:spTgt spid="624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2511"/>
                                        </p:tgtEl>
                                        <p:attrNameLst>
                                          <p:attrName>style.visibility</p:attrName>
                                        </p:attrNameLst>
                                      </p:cBhvr>
                                      <p:to>
                                        <p:strVal val="visible"/>
                                      </p:to>
                                    </p:set>
                                    <p:animEffect transition="in" filter="wipe(left)">
                                      <p:cBhvr>
                                        <p:cTn id="12" dur="500"/>
                                        <p:tgtEl>
                                          <p:spTgt spid="625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2490"/>
                                        </p:tgtEl>
                                        <p:attrNameLst>
                                          <p:attrName>style.visibility</p:attrName>
                                        </p:attrNameLst>
                                      </p:cBhvr>
                                      <p:to>
                                        <p:strVal val="visible"/>
                                      </p:to>
                                    </p:set>
                                    <p:animEffect transition="in" filter="dissolve">
                                      <p:cBhvr>
                                        <p:cTn id="17" dur="500"/>
                                        <p:tgtEl>
                                          <p:spTgt spid="6249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2491"/>
                                        </p:tgtEl>
                                        <p:attrNameLst>
                                          <p:attrName>style.visibility</p:attrName>
                                        </p:attrNameLst>
                                      </p:cBhvr>
                                      <p:to>
                                        <p:strVal val="visible"/>
                                      </p:to>
                                    </p:set>
                                    <p:animEffect transition="in" filter="dissolve">
                                      <p:cBhvr>
                                        <p:cTn id="22" dur="500"/>
                                        <p:tgtEl>
                                          <p:spTgt spid="6249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2480"/>
                                        </p:tgtEl>
                                        <p:attrNameLst>
                                          <p:attrName>style.visibility</p:attrName>
                                        </p:attrNameLst>
                                      </p:cBhvr>
                                      <p:to>
                                        <p:strVal val="visible"/>
                                      </p:to>
                                    </p:set>
                                    <p:animEffect transition="in" filter="dissolve">
                                      <p:cBhvr>
                                        <p:cTn id="27" dur="500"/>
                                        <p:tgtEl>
                                          <p:spTgt spid="6248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62513"/>
                                        </p:tgtEl>
                                        <p:attrNameLst>
                                          <p:attrName>style.visibility</p:attrName>
                                        </p:attrNameLst>
                                      </p:cBhvr>
                                      <p:to>
                                        <p:strVal val="visible"/>
                                      </p:to>
                                    </p:set>
                                    <p:animEffect transition="in" filter="wipe(down)">
                                      <p:cBhvr>
                                        <p:cTn id="32" dur="500"/>
                                        <p:tgtEl>
                                          <p:spTgt spid="62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2475"/>
                                        </p:tgtEl>
                                        <p:attrNameLst>
                                          <p:attrName>style.visibility</p:attrName>
                                        </p:attrNameLst>
                                      </p:cBhvr>
                                      <p:to>
                                        <p:strVal val="visible"/>
                                      </p:to>
                                    </p:set>
                                    <p:animEffect transition="in" filter="dissolve">
                                      <p:cBhvr>
                                        <p:cTn id="37" dur="500"/>
                                        <p:tgtEl>
                                          <p:spTgt spid="6247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2471"/>
                                        </p:tgtEl>
                                        <p:attrNameLst>
                                          <p:attrName>style.visibility</p:attrName>
                                        </p:attrNameLst>
                                      </p:cBhvr>
                                      <p:to>
                                        <p:strVal val="visible"/>
                                      </p:to>
                                    </p:set>
                                    <p:animEffect transition="in" filter="dissolve">
                                      <p:cBhvr>
                                        <p:cTn id="42" dur="500"/>
                                        <p:tgtEl>
                                          <p:spTgt spid="6247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62503"/>
                                        </p:tgtEl>
                                        <p:attrNameLst>
                                          <p:attrName>style.visibility</p:attrName>
                                        </p:attrNameLst>
                                      </p:cBhvr>
                                      <p:to>
                                        <p:strVal val="visible"/>
                                      </p:to>
                                    </p:set>
                                    <p:animEffect transition="in" filter="dissolve">
                                      <p:cBhvr>
                                        <p:cTn id="47" dur="500"/>
                                        <p:tgtEl>
                                          <p:spTgt spid="62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1" grpId="0" animBg="1"/>
      <p:bldP spid="62475" grpId="0" animBg="1"/>
      <p:bldP spid="62480" grpId="0" animBg="1"/>
      <p:bldP spid="62490" grpId="0" autoUpdateAnimBg="0"/>
      <p:bldP spid="62491" grpId="0" autoUpdateAnimBg="0"/>
      <p:bldP spid="62495"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71" name="Line 7"/>
          <p:cNvSpPr>
            <a:spLocks noChangeShapeType="1"/>
          </p:cNvSpPr>
          <p:nvPr/>
        </p:nvSpPr>
        <p:spPr bwMode="auto">
          <a:xfrm flipH="1">
            <a:off x="1905000" y="3276600"/>
            <a:ext cx="1981200" cy="0"/>
          </a:xfrm>
          <a:prstGeom prst="line">
            <a:avLst/>
          </a:prstGeom>
          <a:noFill/>
          <a:ln w="254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475" name="Line 11"/>
          <p:cNvSpPr>
            <a:spLocks noChangeShapeType="1"/>
          </p:cNvSpPr>
          <p:nvPr/>
        </p:nvSpPr>
        <p:spPr bwMode="auto">
          <a:xfrm>
            <a:off x="3886200" y="3276600"/>
            <a:ext cx="0" cy="1371600"/>
          </a:xfrm>
          <a:prstGeom prst="line">
            <a:avLst/>
          </a:prstGeom>
          <a:noFill/>
          <a:ln w="254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480" name="Line 16"/>
          <p:cNvSpPr>
            <a:spLocks noChangeShapeType="1"/>
          </p:cNvSpPr>
          <p:nvPr/>
        </p:nvSpPr>
        <p:spPr bwMode="auto">
          <a:xfrm flipH="1">
            <a:off x="1905000" y="4648200"/>
            <a:ext cx="1981200" cy="0"/>
          </a:xfrm>
          <a:prstGeom prst="line">
            <a:avLst/>
          </a:prstGeom>
          <a:noFill/>
          <a:ln w="254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490" name="Text Box 26"/>
          <p:cNvSpPr txBox="1">
            <a:spLocks noChangeArrowheads="1"/>
          </p:cNvSpPr>
          <p:nvPr/>
        </p:nvSpPr>
        <p:spPr bwMode="auto">
          <a:xfrm>
            <a:off x="685800" y="3093243"/>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dirty="0" err="1" smtClean="0">
                <a:solidFill>
                  <a:schemeClr val="tx1"/>
                </a:solidFill>
                <a:latin typeface="Arial" charset="0"/>
              </a:rPr>
              <a:t>a</a:t>
            </a:r>
            <a:r>
              <a:rPr lang="en-US" altLang="en-US" sz="1800" b="1" i="1" baseline="-25000" dirty="0" err="1" smtClean="0">
                <a:solidFill>
                  <a:schemeClr val="tx1"/>
                </a:solidFill>
                <a:latin typeface="Arial" charset="0"/>
              </a:rPr>
              <a:t>C</a:t>
            </a:r>
            <a:r>
              <a:rPr lang="en-US" altLang="en-US" sz="1800" b="1" i="1" dirty="0" smtClean="0">
                <a:solidFill>
                  <a:schemeClr val="tx1"/>
                </a:solidFill>
                <a:latin typeface="Arial" charset="0"/>
              </a:rPr>
              <a:t>/</a:t>
            </a:r>
            <a:r>
              <a:rPr lang="en-US" altLang="en-US" sz="1800" b="1" i="1" dirty="0" err="1" smtClean="0">
                <a:solidFill>
                  <a:schemeClr val="tx1"/>
                </a:solidFill>
                <a:latin typeface="Arial" charset="0"/>
              </a:rPr>
              <a:t>a</a:t>
            </a:r>
            <a:r>
              <a:rPr lang="en-US" altLang="en-US" sz="1800" b="1" i="1" baseline="-25000" dirty="0" err="1" smtClean="0">
                <a:solidFill>
                  <a:schemeClr val="tx1"/>
                </a:solidFill>
                <a:latin typeface="Arial" charset="0"/>
              </a:rPr>
              <a:t>W</a:t>
            </a:r>
            <a:endParaRPr lang="en-US" altLang="en-US" sz="1800" b="1" i="1" dirty="0">
              <a:solidFill>
                <a:schemeClr val="tx1"/>
              </a:solidFill>
              <a:latin typeface="Arial" charset="0"/>
            </a:endParaRPr>
          </a:p>
        </p:txBody>
      </p:sp>
      <p:sp>
        <p:nvSpPr>
          <p:cNvPr id="62491" name="Text Box 27"/>
          <p:cNvSpPr txBox="1">
            <a:spLocks noChangeArrowheads="1"/>
          </p:cNvSpPr>
          <p:nvPr/>
        </p:nvSpPr>
        <p:spPr bwMode="auto">
          <a:xfrm>
            <a:off x="620486" y="4464844"/>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dirty="0" smtClean="0">
                <a:solidFill>
                  <a:schemeClr val="tx1"/>
                </a:solidFill>
                <a:latin typeface="Arial" charset="0"/>
              </a:rPr>
              <a:t>a</a:t>
            </a:r>
            <a:r>
              <a:rPr lang="en-US" altLang="en-US" sz="1800" b="1" baseline="30000" dirty="0" smtClean="0">
                <a:solidFill>
                  <a:schemeClr val="tx1"/>
                </a:solidFill>
                <a:latin typeface="Arial" charset="0"/>
              </a:rPr>
              <a:t>*</a:t>
            </a:r>
            <a:r>
              <a:rPr lang="en-US" altLang="en-US" sz="1800" b="1" i="1" baseline="-25000" dirty="0" smtClean="0">
                <a:solidFill>
                  <a:schemeClr val="tx1"/>
                </a:solidFill>
                <a:latin typeface="Arial" charset="0"/>
              </a:rPr>
              <a:t>C</a:t>
            </a:r>
            <a:r>
              <a:rPr lang="en-US" altLang="en-US" sz="1800" b="1" i="1" dirty="0" smtClean="0">
                <a:solidFill>
                  <a:schemeClr val="tx1"/>
                </a:solidFill>
                <a:latin typeface="Arial" charset="0"/>
              </a:rPr>
              <a:t>/a</a:t>
            </a:r>
            <a:r>
              <a:rPr lang="en-US" altLang="en-US" sz="1800" b="1" baseline="30000" dirty="0" smtClean="0">
                <a:solidFill>
                  <a:schemeClr val="tx1"/>
                </a:solidFill>
                <a:latin typeface="Arial" charset="0"/>
              </a:rPr>
              <a:t>*</a:t>
            </a:r>
            <a:r>
              <a:rPr lang="en-US" altLang="en-US" sz="1800" b="1" i="1" baseline="-25000" dirty="0" smtClean="0">
                <a:solidFill>
                  <a:schemeClr val="tx1"/>
                </a:solidFill>
                <a:latin typeface="Arial" charset="0"/>
              </a:rPr>
              <a:t>W</a:t>
            </a:r>
            <a:endParaRPr lang="en-US" altLang="en-US" sz="1800" b="1" i="1" dirty="0">
              <a:solidFill>
                <a:schemeClr val="tx1"/>
              </a:solidFill>
              <a:latin typeface="Arial" charset="0"/>
            </a:endParaRPr>
          </a:p>
        </p:txBody>
      </p:sp>
      <p:grpSp>
        <p:nvGrpSpPr>
          <p:cNvPr id="62503" name="Group 39"/>
          <p:cNvGrpSpPr>
            <a:grpSpLocks/>
          </p:cNvGrpSpPr>
          <p:nvPr/>
        </p:nvGrpSpPr>
        <p:grpSpPr bwMode="auto">
          <a:xfrm>
            <a:off x="3886200" y="3084513"/>
            <a:ext cx="2466975" cy="366712"/>
            <a:chOff x="2448" y="1943"/>
            <a:chExt cx="1554" cy="231"/>
          </a:xfrm>
        </p:grpSpPr>
        <p:sp>
          <p:nvSpPr>
            <p:cNvPr id="23581" name="Line 29"/>
            <p:cNvSpPr>
              <a:spLocks noChangeShapeType="1"/>
            </p:cNvSpPr>
            <p:nvPr/>
          </p:nvSpPr>
          <p:spPr bwMode="auto">
            <a:xfrm flipH="1">
              <a:off x="2448" y="2064"/>
              <a:ext cx="1248" cy="0"/>
            </a:xfrm>
            <a:prstGeom prst="line">
              <a:avLst/>
            </a:prstGeom>
            <a:noFill/>
            <a:ln w="254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82" name="Text Box 30"/>
            <p:cNvSpPr txBox="1">
              <a:spLocks noChangeArrowheads="1"/>
            </p:cNvSpPr>
            <p:nvPr/>
          </p:nvSpPr>
          <p:spPr bwMode="auto">
            <a:xfrm>
              <a:off x="3686" y="1943"/>
              <a:ext cx="3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a:solidFill>
                    <a:srgbClr val="333399"/>
                  </a:solidFill>
                  <a:latin typeface="Arial" charset="0"/>
                </a:rPr>
                <a:t>RS</a:t>
              </a:r>
            </a:p>
          </p:txBody>
        </p:sp>
      </p:grpSp>
      <p:sp>
        <p:nvSpPr>
          <p:cNvPr id="62495" name="Rectangle 31"/>
          <p:cNvSpPr>
            <a:spLocks noGrp="1" noChangeArrowheads="1"/>
          </p:cNvSpPr>
          <p:nvPr>
            <p:ph type="title"/>
          </p:nvPr>
        </p:nvSpPr>
        <p:spPr>
          <a:noFill/>
        </p:spPr>
        <p:txBody>
          <a:bodyPr anchor="b">
            <a:normAutofit/>
          </a:bodyPr>
          <a:lstStyle/>
          <a:p>
            <a:r>
              <a:rPr lang="en-GB" dirty="0" smtClean="0"/>
              <a:t>The </a:t>
            </a:r>
            <a:r>
              <a:rPr lang="en-GB" dirty="0" err="1" smtClean="0"/>
              <a:t>Ricardian</a:t>
            </a:r>
            <a:r>
              <a:rPr lang="en-GB" dirty="0" smtClean="0"/>
              <a:t> model</a:t>
            </a:r>
            <a:endParaRPr lang="en-US" altLang="en-US" dirty="0" smtClean="0">
              <a:solidFill>
                <a:srgbClr val="336699"/>
              </a:solidFill>
            </a:endParaRPr>
          </a:p>
        </p:txBody>
      </p:sp>
      <p:sp>
        <p:nvSpPr>
          <p:cNvPr id="2" name="Content Placeholder 1"/>
          <p:cNvSpPr>
            <a:spLocks noGrp="1"/>
          </p:cNvSpPr>
          <p:nvPr>
            <p:ph idx="1"/>
          </p:nvPr>
        </p:nvSpPr>
        <p:spPr/>
        <p:txBody>
          <a:bodyPr/>
          <a:lstStyle/>
          <a:p>
            <a:pPr marL="0" indent="0" algn="ctr">
              <a:buNone/>
            </a:pPr>
            <a:r>
              <a:rPr lang="en-US" altLang="en-US" sz="2400" dirty="0" smtClean="0">
                <a:solidFill>
                  <a:srgbClr val="336699"/>
                </a:solidFill>
              </a:rPr>
              <a:t>World Relative Supply and Demand</a:t>
            </a:r>
          </a:p>
          <a:p>
            <a:endParaRPr lang="en-GB" dirty="0"/>
          </a:p>
        </p:txBody>
      </p:sp>
      <p:grpSp>
        <p:nvGrpSpPr>
          <p:cNvPr id="62511" name="Group 47"/>
          <p:cNvGrpSpPr>
            <a:grpSpLocks/>
          </p:cNvGrpSpPr>
          <p:nvPr/>
        </p:nvGrpSpPr>
        <p:grpSpPr bwMode="auto">
          <a:xfrm>
            <a:off x="1066800" y="1947863"/>
            <a:ext cx="6262688" cy="4613274"/>
            <a:chOff x="672" y="1227"/>
            <a:chExt cx="3945" cy="2906"/>
          </a:xfrm>
        </p:grpSpPr>
        <p:grpSp>
          <p:nvGrpSpPr>
            <p:cNvPr id="23575" name="Group 2"/>
            <p:cNvGrpSpPr>
              <a:grpSpLocks/>
            </p:cNvGrpSpPr>
            <p:nvPr/>
          </p:nvGrpSpPr>
          <p:grpSpPr bwMode="auto">
            <a:xfrm>
              <a:off x="672" y="1227"/>
              <a:ext cx="3945" cy="2906"/>
              <a:chOff x="672" y="1083"/>
              <a:chExt cx="3945" cy="2906"/>
            </a:xfrm>
          </p:grpSpPr>
          <p:sp>
            <p:nvSpPr>
              <p:cNvPr id="23577" name="Line 3"/>
              <p:cNvSpPr>
                <a:spLocks noChangeShapeType="1"/>
              </p:cNvSpPr>
              <p:nvPr/>
            </p:nvSpPr>
            <p:spPr bwMode="auto">
              <a:xfrm>
                <a:off x="1200" y="1488"/>
                <a:ext cx="0" cy="1872"/>
              </a:xfrm>
              <a:prstGeom prst="line">
                <a:avLst/>
              </a:prstGeom>
              <a:noFill/>
              <a:ln w="38100">
                <a:solidFill>
                  <a:schemeClr val="tx1"/>
                </a:solidFill>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78" name="Line 4"/>
              <p:cNvSpPr>
                <a:spLocks noChangeShapeType="1"/>
              </p:cNvSpPr>
              <p:nvPr/>
            </p:nvSpPr>
            <p:spPr bwMode="auto">
              <a:xfrm>
                <a:off x="1200" y="3360"/>
                <a:ext cx="3072" cy="0"/>
              </a:xfrm>
              <a:prstGeom prst="line">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79" name="Text Box 5"/>
              <p:cNvSpPr txBox="1">
                <a:spLocks noChangeArrowheads="1"/>
              </p:cNvSpPr>
              <p:nvPr/>
            </p:nvSpPr>
            <p:spPr bwMode="auto">
              <a:xfrm>
                <a:off x="672" y="1083"/>
                <a:ext cx="1118"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a:solidFill>
                      <a:schemeClr val="tx1"/>
                    </a:solidFill>
                    <a:latin typeface="Arial" charset="0"/>
                  </a:rPr>
                  <a:t>Relative price</a:t>
                </a:r>
              </a:p>
              <a:p>
                <a:pPr>
                  <a:spcBef>
                    <a:spcPct val="0"/>
                  </a:spcBef>
                  <a:buClrTx/>
                  <a:buSzTx/>
                  <a:buFontTx/>
                  <a:buNone/>
                </a:pPr>
                <a:r>
                  <a:rPr lang="en-US" altLang="en-US" sz="1800" b="1" dirty="0">
                    <a:solidFill>
                      <a:schemeClr val="tx1"/>
                    </a:solidFill>
                    <a:latin typeface="Arial" charset="0"/>
                  </a:rPr>
                  <a:t>of </a:t>
                </a:r>
                <a:r>
                  <a:rPr lang="en-US" altLang="en-US" sz="1800" b="1" dirty="0" smtClean="0">
                    <a:solidFill>
                      <a:schemeClr val="tx1"/>
                    </a:solidFill>
                    <a:latin typeface="Arial" charset="0"/>
                  </a:rPr>
                  <a:t>cloth, </a:t>
                </a:r>
                <a:r>
                  <a:rPr lang="en-US" altLang="en-US" sz="1800" b="1" i="1" dirty="0">
                    <a:solidFill>
                      <a:schemeClr val="tx1"/>
                    </a:solidFill>
                    <a:latin typeface="Arial" charset="0"/>
                  </a:rPr>
                  <a:t>P</a:t>
                </a:r>
                <a:r>
                  <a:rPr lang="en-US" altLang="en-US" sz="1800" b="1" i="1" baseline="-25000" dirty="0">
                    <a:solidFill>
                      <a:schemeClr val="tx1"/>
                    </a:solidFill>
                    <a:latin typeface="Arial" charset="0"/>
                  </a:rPr>
                  <a:t>C</a:t>
                </a:r>
                <a:r>
                  <a:rPr lang="en-US" altLang="en-US" sz="1800" b="1" i="1" dirty="0">
                    <a:solidFill>
                      <a:schemeClr val="tx1"/>
                    </a:solidFill>
                    <a:latin typeface="Arial" charset="0"/>
                  </a:rPr>
                  <a:t>/P</a:t>
                </a:r>
                <a:r>
                  <a:rPr lang="en-US" altLang="en-US" sz="1800" b="1" i="1" baseline="-25000" dirty="0">
                    <a:solidFill>
                      <a:schemeClr val="tx1"/>
                    </a:solidFill>
                    <a:latin typeface="Arial" charset="0"/>
                  </a:rPr>
                  <a:t>W</a:t>
                </a:r>
                <a:endParaRPr lang="en-US" altLang="en-US" sz="1800" b="1" i="1" dirty="0">
                  <a:solidFill>
                    <a:schemeClr val="tx1"/>
                  </a:solidFill>
                  <a:latin typeface="Arial" charset="0"/>
                </a:endParaRPr>
              </a:p>
            </p:txBody>
          </p:sp>
          <p:sp>
            <p:nvSpPr>
              <p:cNvPr id="23580" name="Text Box 6"/>
              <p:cNvSpPr txBox="1">
                <a:spLocks noChangeArrowheads="1"/>
              </p:cNvSpPr>
              <p:nvPr/>
            </p:nvSpPr>
            <p:spPr bwMode="auto">
              <a:xfrm>
                <a:off x="3120" y="3407"/>
                <a:ext cx="1497"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a:solidFill>
                      <a:schemeClr val="tx1"/>
                    </a:solidFill>
                    <a:latin typeface="Arial" charset="0"/>
                  </a:rPr>
                  <a:t>Relative quantity</a:t>
                </a:r>
              </a:p>
              <a:p>
                <a:pPr>
                  <a:spcBef>
                    <a:spcPct val="0"/>
                  </a:spcBef>
                  <a:buClrTx/>
                  <a:buSzTx/>
                  <a:buFontTx/>
                  <a:buNone/>
                </a:pPr>
                <a:r>
                  <a:rPr lang="en-US" altLang="en-US" sz="1800" b="1" dirty="0">
                    <a:solidFill>
                      <a:schemeClr val="tx1"/>
                    </a:solidFill>
                    <a:latin typeface="Arial" charset="0"/>
                  </a:rPr>
                  <a:t>of </a:t>
                </a:r>
                <a:r>
                  <a:rPr lang="en-US" altLang="en-US" sz="1800" b="1" dirty="0" smtClean="0">
                    <a:solidFill>
                      <a:schemeClr val="tx1"/>
                    </a:solidFill>
                    <a:latin typeface="Arial" charset="0"/>
                  </a:rPr>
                  <a:t>cloth,     </a:t>
                </a:r>
                <a:r>
                  <a:rPr lang="en-US" altLang="en-US" sz="1800" b="1" i="1" dirty="0">
                    <a:solidFill>
                      <a:schemeClr val="tx1"/>
                    </a:solidFill>
                    <a:latin typeface="Arial" charset="0"/>
                  </a:rPr>
                  <a:t>Q</a:t>
                </a:r>
                <a:r>
                  <a:rPr lang="en-US" altLang="en-US" sz="1800" b="1" i="1" baseline="-25000" dirty="0">
                    <a:solidFill>
                      <a:schemeClr val="tx1"/>
                    </a:solidFill>
                    <a:latin typeface="Arial" charset="0"/>
                  </a:rPr>
                  <a:t>C</a:t>
                </a:r>
                <a:r>
                  <a:rPr lang="en-US" altLang="en-US" sz="1800" b="1" i="1" dirty="0">
                    <a:solidFill>
                      <a:schemeClr val="tx1"/>
                    </a:solidFill>
                    <a:latin typeface="Arial" charset="0"/>
                  </a:rPr>
                  <a:t> + Q</a:t>
                </a:r>
                <a:r>
                  <a:rPr lang="en-US" altLang="en-US" sz="1800" b="1" baseline="30000" dirty="0">
                    <a:solidFill>
                      <a:schemeClr val="tx1"/>
                    </a:solidFill>
                    <a:latin typeface="Arial" charset="0"/>
                  </a:rPr>
                  <a:t>*</a:t>
                </a:r>
                <a:r>
                  <a:rPr lang="en-US" altLang="en-US" sz="1800" b="1" i="1" baseline="-25000" dirty="0">
                    <a:solidFill>
                      <a:schemeClr val="tx1"/>
                    </a:solidFill>
                    <a:latin typeface="Arial" charset="0"/>
                  </a:rPr>
                  <a:t>C</a:t>
                </a:r>
              </a:p>
              <a:p>
                <a:pPr>
                  <a:spcBef>
                    <a:spcPct val="0"/>
                  </a:spcBef>
                  <a:buClrTx/>
                  <a:buSzTx/>
                  <a:buFontTx/>
                  <a:buNone/>
                </a:pPr>
                <a:r>
                  <a:rPr lang="en-US" altLang="en-US" sz="1800" b="1" i="1" dirty="0" smtClean="0">
                    <a:solidFill>
                      <a:schemeClr val="tx1"/>
                    </a:solidFill>
                    <a:latin typeface="Arial" charset="0"/>
                  </a:rPr>
                  <a:t>                   Q</a:t>
                </a:r>
                <a:r>
                  <a:rPr lang="en-US" altLang="en-US" sz="1800" b="1" i="1" baseline="-25000" dirty="0" smtClean="0">
                    <a:solidFill>
                      <a:schemeClr val="tx1"/>
                    </a:solidFill>
                    <a:latin typeface="Arial" charset="0"/>
                  </a:rPr>
                  <a:t>W</a:t>
                </a:r>
                <a:r>
                  <a:rPr lang="en-US" altLang="en-US" sz="1800" b="1" i="1" dirty="0" smtClean="0">
                    <a:solidFill>
                      <a:schemeClr val="tx1"/>
                    </a:solidFill>
                    <a:latin typeface="Arial" charset="0"/>
                  </a:rPr>
                  <a:t> </a:t>
                </a:r>
                <a:r>
                  <a:rPr lang="en-US" altLang="en-US" sz="1800" b="1" i="1" dirty="0">
                    <a:solidFill>
                      <a:schemeClr val="tx1"/>
                    </a:solidFill>
                    <a:latin typeface="Arial" charset="0"/>
                  </a:rPr>
                  <a:t>+ Q</a:t>
                </a:r>
                <a:r>
                  <a:rPr lang="en-US" altLang="en-US" sz="1800" b="1" baseline="30000" dirty="0">
                    <a:solidFill>
                      <a:schemeClr val="tx1"/>
                    </a:solidFill>
                    <a:latin typeface="Arial" charset="0"/>
                  </a:rPr>
                  <a:t>*</a:t>
                </a:r>
                <a:r>
                  <a:rPr lang="en-US" altLang="en-US" sz="1800" b="1" i="1" baseline="-25000" dirty="0">
                    <a:solidFill>
                      <a:schemeClr val="tx1"/>
                    </a:solidFill>
                    <a:latin typeface="Arial" charset="0"/>
                  </a:rPr>
                  <a:t>W</a:t>
                </a:r>
              </a:p>
            </p:txBody>
          </p:sp>
        </p:grpSp>
        <p:sp>
          <p:nvSpPr>
            <p:cNvPr id="23576" name="Line 43"/>
            <p:cNvSpPr>
              <a:spLocks noChangeShapeType="1"/>
            </p:cNvSpPr>
            <p:nvPr/>
          </p:nvSpPr>
          <p:spPr bwMode="auto">
            <a:xfrm>
              <a:off x="3932" y="3932"/>
              <a:ext cx="62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62513" name="Group 49"/>
          <p:cNvGrpSpPr>
            <a:grpSpLocks/>
          </p:cNvGrpSpPr>
          <p:nvPr/>
        </p:nvGrpSpPr>
        <p:grpSpPr bwMode="auto">
          <a:xfrm>
            <a:off x="3573463" y="4648200"/>
            <a:ext cx="1090612" cy="1555750"/>
            <a:chOff x="2251" y="2928"/>
            <a:chExt cx="687" cy="980"/>
          </a:xfrm>
        </p:grpSpPr>
        <p:grpSp>
          <p:nvGrpSpPr>
            <p:cNvPr id="23571" name="Group 23"/>
            <p:cNvGrpSpPr>
              <a:grpSpLocks/>
            </p:cNvGrpSpPr>
            <p:nvPr/>
          </p:nvGrpSpPr>
          <p:grpSpPr bwMode="auto">
            <a:xfrm>
              <a:off x="2256" y="2928"/>
              <a:ext cx="682" cy="980"/>
              <a:chOff x="2256" y="2784"/>
              <a:chExt cx="682" cy="980"/>
            </a:xfrm>
          </p:grpSpPr>
          <p:sp>
            <p:nvSpPr>
              <p:cNvPr id="23573" name="Line 24"/>
              <p:cNvSpPr>
                <a:spLocks noChangeShapeType="1"/>
              </p:cNvSpPr>
              <p:nvPr/>
            </p:nvSpPr>
            <p:spPr bwMode="auto">
              <a:xfrm>
                <a:off x="2448" y="2784"/>
                <a:ext cx="0" cy="576"/>
              </a:xfrm>
              <a:prstGeom prst="line">
                <a:avLst/>
              </a:prstGeom>
              <a:noFill/>
              <a:ln w="254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74" name="Text Box 25"/>
              <p:cNvSpPr txBox="1">
                <a:spLocks noChangeArrowheads="1"/>
              </p:cNvSpPr>
              <p:nvPr/>
            </p:nvSpPr>
            <p:spPr bwMode="auto">
              <a:xfrm>
                <a:off x="2256" y="3360"/>
                <a:ext cx="68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dirty="0">
                    <a:solidFill>
                      <a:schemeClr val="tx1"/>
                    </a:solidFill>
                    <a:latin typeface="Arial" charset="0"/>
                  </a:rPr>
                  <a:t>L/</a:t>
                </a:r>
                <a:r>
                  <a:rPr lang="en-US" altLang="en-US" sz="1800" b="1" i="1" dirty="0" err="1">
                    <a:solidFill>
                      <a:schemeClr val="tx1"/>
                    </a:solidFill>
                    <a:latin typeface="Arial" charset="0"/>
                  </a:rPr>
                  <a:t>a</a:t>
                </a:r>
                <a:r>
                  <a:rPr lang="en-US" altLang="en-US" sz="1800" b="1" i="1" baseline="-25000" dirty="0" err="1">
                    <a:solidFill>
                      <a:schemeClr val="tx1"/>
                    </a:solidFill>
                    <a:latin typeface="Arial" charset="0"/>
                  </a:rPr>
                  <a:t>C</a:t>
                </a:r>
                <a:r>
                  <a:rPr lang="en-US" altLang="en-US" sz="1800" b="1" i="1" baseline="30000" dirty="0">
                    <a:solidFill>
                      <a:schemeClr val="tx1"/>
                    </a:solidFill>
                    <a:latin typeface="Arial" charset="0"/>
                  </a:rPr>
                  <a:t>*</a:t>
                </a:r>
              </a:p>
              <a:p>
                <a:pPr>
                  <a:spcBef>
                    <a:spcPct val="0"/>
                  </a:spcBef>
                  <a:buClrTx/>
                  <a:buSzTx/>
                  <a:buFontTx/>
                  <a:buNone/>
                </a:pPr>
                <a:r>
                  <a:rPr lang="en-US" altLang="en-US" sz="1800" b="1" i="1" dirty="0">
                    <a:solidFill>
                      <a:schemeClr val="tx1"/>
                    </a:solidFill>
                    <a:latin typeface="Arial" charset="0"/>
                  </a:rPr>
                  <a:t>L/</a:t>
                </a:r>
                <a:r>
                  <a:rPr lang="en-US" altLang="en-US" sz="1800" b="1" i="1" dirty="0" err="1">
                    <a:solidFill>
                      <a:schemeClr val="tx1"/>
                    </a:solidFill>
                    <a:latin typeface="Arial" charset="0"/>
                  </a:rPr>
                  <a:t>a</a:t>
                </a:r>
                <a:r>
                  <a:rPr lang="en-US" altLang="en-US" sz="1800" b="1" i="1" baseline="-25000" dirty="0" err="1">
                    <a:solidFill>
                      <a:schemeClr val="tx1"/>
                    </a:solidFill>
                    <a:latin typeface="Arial" charset="0"/>
                  </a:rPr>
                  <a:t>W</a:t>
                </a:r>
                <a:endParaRPr lang="en-US" altLang="en-US" sz="1800" b="1" i="1" dirty="0">
                  <a:solidFill>
                    <a:schemeClr val="tx1"/>
                  </a:solidFill>
                  <a:latin typeface="Arial" charset="0"/>
                </a:endParaRPr>
              </a:p>
            </p:txBody>
          </p:sp>
        </p:grpSp>
        <p:sp>
          <p:nvSpPr>
            <p:cNvPr id="23572" name="Line 45"/>
            <p:cNvSpPr>
              <a:spLocks noChangeShapeType="1"/>
            </p:cNvSpPr>
            <p:nvPr/>
          </p:nvSpPr>
          <p:spPr bwMode="auto">
            <a:xfrm>
              <a:off x="2251" y="3719"/>
              <a:ext cx="5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cxnSp>
        <p:nvCxnSpPr>
          <p:cNvPr id="7" name="Straight Arrow Connector 6"/>
          <p:cNvCxnSpPr/>
          <p:nvPr/>
        </p:nvCxnSpPr>
        <p:spPr>
          <a:xfrm flipH="1">
            <a:off x="2123728" y="3962400"/>
            <a:ext cx="2829272"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20072" y="3476933"/>
            <a:ext cx="2520280" cy="2031325"/>
          </a:xfrm>
          <a:prstGeom prst="rect">
            <a:avLst/>
          </a:prstGeom>
          <a:noFill/>
        </p:spPr>
        <p:txBody>
          <a:bodyPr wrap="square" rtlCol="0">
            <a:spAutoFit/>
          </a:bodyPr>
          <a:lstStyle/>
          <a:p>
            <a:pPr>
              <a:spcBef>
                <a:spcPct val="0"/>
              </a:spcBef>
              <a:buClrTx/>
              <a:buSzTx/>
              <a:buFontTx/>
              <a:buNone/>
            </a:pPr>
            <a:r>
              <a:rPr lang="en-GB" dirty="0" smtClean="0"/>
              <a:t>If relative price &gt; </a:t>
            </a:r>
            <a:r>
              <a:rPr lang="en-US" altLang="en-US" b="1" i="1" dirty="0">
                <a:latin typeface="Arial" charset="0"/>
              </a:rPr>
              <a:t>a</a:t>
            </a:r>
            <a:r>
              <a:rPr lang="en-US" altLang="en-US" b="1" baseline="30000" dirty="0">
                <a:latin typeface="Arial" charset="0"/>
              </a:rPr>
              <a:t>*</a:t>
            </a:r>
            <a:r>
              <a:rPr lang="en-US" altLang="en-US" b="1" i="1" baseline="-25000" dirty="0">
                <a:latin typeface="Arial" charset="0"/>
              </a:rPr>
              <a:t>C</a:t>
            </a:r>
            <a:r>
              <a:rPr lang="en-US" altLang="en-US" b="1" i="1" dirty="0">
                <a:latin typeface="Arial" charset="0"/>
              </a:rPr>
              <a:t>/a</a:t>
            </a:r>
            <a:r>
              <a:rPr lang="en-US" altLang="en-US" b="1" baseline="30000" dirty="0">
                <a:latin typeface="Arial" charset="0"/>
              </a:rPr>
              <a:t>*</a:t>
            </a:r>
            <a:r>
              <a:rPr lang="en-US" altLang="en-US" b="1" i="1" baseline="-25000" dirty="0">
                <a:latin typeface="Arial" charset="0"/>
              </a:rPr>
              <a:t>W</a:t>
            </a:r>
            <a:endParaRPr lang="en-US" altLang="en-US" b="1" i="1" dirty="0">
              <a:latin typeface="Arial" charset="0"/>
            </a:endParaRPr>
          </a:p>
          <a:p>
            <a:r>
              <a:rPr lang="en-GB" dirty="0" smtClean="0"/>
              <a:t>Portugal will specialize in cloth and produce </a:t>
            </a:r>
            <a:r>
              <a:rPr lang="en-US" altLang="en-US" b="1" i="1" dirty="0" smtClean="0">
                <a:latin typeface="Arial" charset="0"/>
              </a:rPr>
              <a:t>L/a*</a:t>
            </a:r>
            <a:r>
              <a:rPr lang="en-US" altLang="en-US" b="1" i="1" baseline="-25000" dirty="0" smtClean="0">
                <a:latin typeface="Arial" charset="0"/>
              </a:rPr>
              <a:t>C</a:t>
            </a:r>
          </a:p>
          <a:p>
            <a:r>
              <a:rPr lang="en-GB" dirty="0" smtClean="0"/>
              <a:t> </a:t>
            </a:r>
          </a:p>
          <a:p>
            <a:pPr>
              <a:spcBef>
                <a:spcPct val="0"/>
              </a:spcBef>
              <a:buClrTx/>
              <a:buSzTx/>
              <a:buFontTx/>
              <a:buNone/>
            </a:pPr>
            <a:r>
              <a:rPr lang="en-GB" dirty="0" smtClean="0"/>
              <a:t>If relative price &lt; </a:t>
            </a:r>
            <a:r>
              <a:rPr lang="en-US" altLang="en-US" b="1" i="1" dirty="0" err="1" smtClean="0">
                <a:latin typeface="Arial" charset="0"/>
              </a:rPr>
              <a:t>a</a:t>
            </a:r>
            <a:r>
              <a:rPr lang="en-US" altLang="en-US" b="1" i="1" baseline="-25000" dirty="0" err="1" smtClean="0">
                <a:latin typeface="Arial" charset="0"/>
              </a:rPr>
              <a:t>C</a:t>
            </a:r>
            <a:r>
              <a:rPr lang="en-US" altLang="en-US" b="1" i="1" dirty="0" smtClean="0">
                <a:latin typeface="Arial" charset="0"/>
              </a:rPr>
              <a:t>/</a:t>
            </a:r>
            <a:r>
              <a:rPr lang="en-US" altLang="en-US" b="1" i="1" dirty="0" err="1" smtClean="0">
                <a:latin typeface="Arial" charset="0"/>
              </a:rPr>
              <a:t>a</a:t>
            </a:r>
            <a:r>
              <a:rPr lang="en-US" altLang="en-US" b="1" i="1" baseline="-25000" dirty="0" err="1" smtClean="0">
                <a:latin typeface="Arial" charset="0"/>
              </a:rPr>
              <a:t>W</a:t>
            </a:r>
            <a:endParaRPr lang="en-US" altLang="en-US" b="1" i="1" dirty="0">
              <a:latin typeface="Arial" charset="0"/>
            </a:endParaRPr>
          </a:p>
          <a:p>
            <a:r>
              <a:rPr lang="en-GB" dirty="0" smtClean="0"/>
              <a:t>UK will produce </a:t>
            </a:r>
            <a:r>
              <a:rPr lang="en-US" altLang="en-US" b="1" i="1" dirty="0" smtClean="0">
                <a:latin typeface="Arial" charset="0"/>
              </a:rPr>
              <a:t>L/</a:t>
            </a:r>
            <a:r>
              <a:rPr lang="en-US" altLang="en-US" b="1" i="1" dirty="0" err="1" smtClean="0">
                <a:latin typeface="Arial" charset="0"/>
              </a:rPr>
              <a:t>a</a:t>
            </a:r>
            <a:r>
              <a:rPr lang="en-US" altLang="en-US" b="1" i="1" baseline="-25000" dirty="0" err="1" smtClean="0">
                <a:latin typeface="Arial" charset="0"/>
              </a:rPr>
              <a:t>W</a:t>
            </a:r>
            <a:r>
              <a:rPr lang="en-US" altLang="en-US" b="1" i="1" dirty="0" smtClean="0">
                <a:latin typeface="Arial" charset="0"/>
              </a:rPr>
              <a:t> </a:t>
            </a:r>
            <a:r>
              <a:rPr lang="en-GB" dirty="0" smtClean="0"/>
              <a:t>wine</a:t>
            </a:r>
            <a:endParaRPr lang="en-GB" dirty="0"/>
          </a:p>
        </p:txBody>
      </p:sp>
    </p:spTree>
    <p:extLst>
      <p:ext uri="{BB962C8B-B14F-4D97-AF65-F5344CB8AC3E}">
        <p14:creationId xmlns:p14="http://schemas.microsoft.com/office/powerpoint/2010/main" val="1291860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495"/>
                                        </p:tgtEl>
                                        <p:attrNameLst>
                                          <p:attrName>style.visibility</p:attrName>
                                        </p:attrNameLst>
                                      </p:cBhvr>
                                      <p:to>
                                        <p:strVal val="visible"/>
                                      </p:to>
                                    </p:set>
                                    <p:animEffect transition="in" filter="wipe(left)">
                                      <p:cBhvr>
                                        <p:cTn id="7" dur="500"/>
                                        <p:tgtEl>
                                          <p:spTgt spid="624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2511"/>
                                        </p:tgtEl>
                                        <p:attrNameLst>
                                          <p:attrName>style.visibility</p:attrName>
                                        </p:attrNameLst>
                                      </p:cBhvr>
                                      <p:to>
                                        <p:strVal val="visible"/>
                                      </p:to>
                                    </p:set>
                                    <p:animEffect transition="in" filter="wipe(left)">
                                      <p:cBhvr>
                                        <p:cTn id="12" dur="500"/>
                                        <p:tgtEl>
                                          <p:spTgt spid="625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2490"/>
                                        </p:tgtEl>
                                        <p:attrNameLst>
                                          <p:attrName>style.visibility</p:attrName>
                                        </p:attrNameLst>
                                      </p:cBhvr>
                                      <p:to>
                                        <p:strVal val="visible"/>
                                      </p:to>
                                    </p:set>
                                    <p:animEffect transition="in" filter="dissolve">
                                      <p:cBhvr>
                                        <p:cTn id="17" dur="500"/>
                                        <p:tgtEl>
                                          <p:spTgt spid="6249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2491"/>
                                        </p:tgtEl>
                                        <p:attrNameLst>
                                          <p:attrName>style.visibility</p:attrName>
                                        </p:attrNameLst>
                                      </p:cBhvr>
                                      <p:to>
                                        <p:strVal val="visible"/>
                                      </p:to>
                                    </p:set>
                                    <p:animEffect transition="in" filter="dissolve">
                                      <p:cBhvr>
                                        <p:cTn id="22" dur="500"/>
                                        <p:tgtEl>
                                          <p:spTgt spid="6249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2480"/>
                                        </p:tgtEl>
                                        <p:attrNameLst>
                                          <p:attrName>style.visibility</p:attrName>
                                        </p:attrNameLst>
                                      </p:cBhvr>
                                      <p:to>
                                        <p:strVal val="visible"/>
                                      </p:to>
                                    </p:set>
                                    <p:animEffect transition="in" filter="dissolve">
                                      <p:cBhvr>
                                        <p:cTn id="27" dur="500"/>
                                        <p:tgtEl>
                                          <p:spTgt spid="6248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62513"/>
                                        </p:tgtEl>
                                        <p:attrNameLst>
                                          <p:attrName>style.visibility</p:attrName>
                                        </p:attrNameLst>
                                      </p:cBhvr>
                                      <p:to>
                                        <p:strVal val="visible"/>
                                      </p:to>
                                    </p:set>
                                    <p:animEffect transition="in" filter="wipe(down)">
                                      <p:cBhvr>
                                        <p:cTn id="32" dur="500"/>
                                        <p:tgtEl>
                                          <p:spTgt spid="62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2475"/>
                                        </p:tgtEl>
                                        <p:attrNameLst>
                                          <p:attrName>style.visibility</p:attrName>
                                        </p:attrNameLst>
                                      </p:cBhvr>
                                      <p:to>
                                        <p:strVal val="visible"/>
                                      </p:to>
                                    </p:set>
                                    <p:animEffect transition="in" filter="dissolve">
                                      <p:cBhvr>
                                        <p:cTn id="37" dur="500"/>
                                        <p:tgtEl>
                                          <p:spTgt spid="6247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2471"/>
                                        </p:tgtEl>
                                        <p:attrNameLst>
                                          <p:attrName>style.visibility</p:attrName>
                                        </p:attrNameLst>
                                      </p:cBhvr>
                                      <p:to>
                                        <p:strVal val="visible"/>
                                      </p:to>
                                    </p:set>
                                    <p:animEffect transition="in" filter="dissolve">
                                      <p:cBhvr>
                                        <p:cTn id="42" dur="500"/>
                                        <p:tgtEl>
                                          <p:spTgt spid="6247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62503"/>
                                        </p:tgtEl>
                                        <p:attrNameLst>
                                          <p:attrName>style.visibility</p:attrName>
                                        </p:attrNameLst>
                                      </p:cBhvr>
                                      <p:to>
                                        <p:strVal val="visible"/>
                                      </p:to>
                                    </p:set>
                                    <p:animEffect transition="in" filter="dissolve">
                                      <p:cBhvr>
                                        <p:cTn id="47" dur="500"/>
                                        <p:tgtEl>
                                          <p:spTgt spid="62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1" grpId="0" animBg="1"/>
      <p:bldP spid="62475" grpId="0" animBg="1"/>
      <p:bldP spid="62480" grpId="0" animBg="1"/>
      <p:bldP spid="62490" grpId="0" autoUpdateAnimBg="0"/>
      <p:bldP spid="62491" grpId="0" autoUpdateAnimBg="0"/>
      <p:bldP spid="62495"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71" name="Line 7"/>
          <p:cNvSpPr>
            <a:spLocks noChangeShapeType="1"/>
          </p:cNvSpPr>
          <p:nvPr/>
        </p:nvSpPr>
        <p:spPr bwMode="auto">
          <a:xfrm flipH="1">
            <a:off x="1905000" y="3276600"/>
            <a:ext cx="1981200" cy="0"/>
          </a:xfrm>
          <a:prstGeom prst="line">
            <a:avLst/>
          </a:prstGeom>
          <a:noFill/>
          <a:ln w="254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475" name="Line 11"/>
          <p:cNvSpPr>
            <a:spLocks noChangeShapeType="1"/>
          </p:cNvSpPr>
          <p:nvPr/>
        </p:nvSpPr>
        <p:spPr bwMode="auto">
          <a:xfrm>
            <a:off x="3886200" y="3276600"/>
            <a:ext cx="0" cy="1371600"/>
          </a:xfrm>
          <a:prstGeom prst="line">
            <a:avLst/>
          </a:prstGeom>
          <a:noFill/>
          <a:ln w="254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480" name="Line 16"/>
          <p:cNvSpPr>
            <a:spLocks noChangeShapeType="1"/>
          </p:cNvSpPr>
          <p:nvPr/>
        </p:nvSpPr>
        <p:spPr bwMode="auto">
          <a:xfrm flipH="1">
            <a:off x="1905000" y="4648200"/>
            <a:ext cx="1981200" cy="0"/>
          </a:xfrm>
          <a:prstGeom prst="line">
            <a:avLst/>
          </a:prstGeom>
          <a:noFill/>
          <a:ln w="254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490" name="Text Box 26"/>
          <p:cNvSpPr txBox="1">
            <a:spLocks noChangeArrowheads="1"/>
          </p:cNvSpPr>
          <p:nvPr/>
        </p:nvSpPr>
        <p:spPr bwMode="auto">
          <a:xfrm>
            <a:off x="827584" y="3084512"/>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dirty="0" err="1" smtClean="0">
                <a:solidFill>
                  <a:schemeClr val="tx1"/>
                </a:solidFill>
                <a:latin typeface="Arial" charset="0"/>
              </a:rPr>
              <a:t>a</a:t>
            </a:r>
            <a:r>
              <a:rPr lang="en-US" altLang="en-US" sz="1800" b="1" i="1" baseline="-25000" dirty="0" err="1" smtClean="0">
                <a:solidFill>
                  <a:schemeClr val="tx1"/>
                </a:solidFill>
                <a:latin typeface="Arial" charset="0"/>
              </a:rPr>
              <a:t>C</a:t>
            </a:r>
            <a:r>
              <a:rPr lang="en-US" altLang="en-US" sz="1800" b="1" i="1" dirty="0" smtClean="0">
                <a:solidFill>
                  <a:schemeClr val="tx1"/>
                </a:solidFill>
                <a:latin typeface="Arial" charset="0"/>
              </a:rPr>
              <a:t>/</a:t>
            </a:r>
            <a:r>
              <a:rPr lang="en-US" altLang="en-US" sz="1800" b="1" i="1" dirty="0" err="1" smtClean="0">
                <a:solidFill>
                  <a:schemeClr val="tx1"/>
                </a:solidFill>
                <a:latin typeface="Arial" charset="0"/>
              </a:rPr>
              <a:t>a</a:t>
            </a:r>
            <a:r>
              <a:rPr lang="en-US" altLang="en-US" sz="1800" b="1" i="1" baseline="-25000" dirty="0" err="1" smtClean="0">
                <a:solidFill>
                  <a:schemeClr val="tx1"/>
                </a:solidFill>
                <a:latin typeface="Arial" charset="0"/>
              </a:rPr>
              <a:t>W</a:t>
            </a:r>
            <a:endParaRPr lang="en-US" altLang="en-US" sz="1800" b="1" i="1" dirty="0">
              <a:solidFill>
                <a:schemeClr val="tx1"/>
              </a:solidFill>
              <a:latin typeface="Arial" charset="0"/>
            </a:endParaRPr>
          </a:p>
        </p:txBody>
      </p:sp>
      <p:sp>
        <p:nvSpPr>
          <p:cNvPr id="62491" name="Text Box 27"/>
          <p:cNvSpPr txBox="1">
            <a:spLocks noChangeArrowheads="1"/>
          </p:cNvSpPr>
          <p:nvPr/>
        </p:nvSpPr>
        <p:spPr bwMode="auto">
          <a:xfrm>
            <a:off x="598984" y="4464844"/>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dirty="0" smtClean="0">
                <a:solidFill>
                  <a:schemeClr val="tx1"/>
                </a:solidFill>
                <a:latin typeface="Arial" charset="0"/>
              </a:rPr>
              <a:t>a</a:t>
            </a:r>
            <a:r>
              <a:rPr lang="en-US" altLang="en-US" sz="1800" b="1" baseline="30000" dirty="0" smtClean="0">
                <a:solidFill>
                  <a:schemeClr val="tx1"/>
                </a:solidFill>
                <a:latin typeface="Arial" charset="0"/>
              </a:rPr>
              <a:t>*</a:t>
            </a:r>
            <a:r>
              <a:rPr lang="en-US" altLang="en-US" sz="1800" b="1" i="1" baseline="-25000" dirty="0" smtClean="0">
                <a:solidFill>
                  <a:schemeClr val="tx1"/>
                </a:solidFill>
                <a:latin typeface="Arial" charset="0"/>
              </a:rPr>
              <a:t>C</a:t>
            </a:r>
            <a:r>
              <a:rPr lang="en-US" altLang="en-US" sz="1800" b="1" i="1" dirty="0" smtClean="0">
                <a:solidFill>
                  <a:schemeClr val="tx1"/>
                </a:solidFill>
                <a:latin typeface="Arial" charset="0"/>
              </a:rPr>
              <a:t>/a</a:t>
            </a:r>
            <a:r>
              <a:rPr lang="en-US" altLang="en-US" sz="1800" b="1" baseline="30000" dirty="0" smtClean="0">
                <a:solidFill>
                  <a:schemeClr val="tx1"/>
                </a:solidFill>
                <a:latin typeface="Arial" charset="0"/>
              </a:rPr>
              <a:t>*</a:t>
            </a:r>
            <a:r>
              <a:rPr lang="en-US" altLang="en-US" sz="1800" b="1" i="1" baseline="-25000" dirty="0" smtClean="0">
                <a:solidFill>
                  <a:schemeClr val="tx1"/>
                </a:solidFill>
                <a:latin typeface="Arial" charset="0"/>
              </a:rPr>
              <a:t>W</a:t>
            </a:r>
            <a:endParaRPr lang="en-US" altLang="en-US" sz="1800" b="1" i="1" dirty="0">
              <a:solidFill>
                <a:schemeClr val="tx1"/>
              </a:solidFill>
              <a:latin typeface="Arial" charset="0"/>
            </a:endParaRPr>
          </a:p>
        </p:txBody>
      </p:sp>
      <p:grpSp>
        <p:nvGrpSpPr>
          <p:cNvPr id="62503" name="Group 39"/>
          <p:cNvGrpSpPr>
            <a:grpSpLocks/>
          </p:cNvGrpSpPr>
          <p:nvPr/>
        </p:nvGrpSpPr>
        <p:grpSpPr bwMode="auto">
          <a:xfrm>
            <a:off x="3886200" y="3084513"/>
            <a:ext cx="2466975" cy="366712"/>
            <a:chOff x="2448" y="1943"/>
            <a:chExt cx="1554" cy="231"/>
          </a:xfrm>
        </p:grpSpPr>
        <p:sp>
          <p:nvSpPr>
            <p:cNvPr id="23581" name="Line 29"/>
            <p:cNvSpPr>
              <a:spLocks noChangeShapeType="1"/>
            </p:cNvSpPr>
            <p:nvPr/>
          </p:nvSpPr>
          <p:spPr bwMode="auto">
            <a:xfrm flipH="1">
              <a:off x="2448" y="2064"/>
              <a:ext cx="1248" cy="0"/>
            </a:xfrm>
            <a:prstGeom prst="line">
              <a:avLst/>
            </a:prstGeom>
            <a:noFill/>
            <a:ln w="254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82" name="Text Box 30"/>
            <p:cNvSpPr txBox="1">
              <a:spLocks noChangeArrowheads="1"/>
            </p:cNvSpPr>
            <p:nvPr/>
          </p:nvSpPr>
          <p:spPr bwMode="auto">
            <a:xfrm>
              <a:off x="3686" y="1943"/>
              <a:ext cx="3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a:solidFill>
                    <a:srgbClr val="333399"/>
                  </a:solidFill>
                  <a:latin typeface="Arial" charset="0"/>
                </a:rPr>
                <a:t>RS</a:t>
              </a:r>
            </a:p>
          </p:txBody>
        </p:sp>
      </p:grpSp>
      <p:sp>
        <p:nvSpPr>
          <p:cNvPr id="62495" name="Rectangle 31"/>
          <p:cNvSpPr>
            <a:spLocks noGrp="1" noChangeArrowheads="1"/>
          </p:cNvSpPr>
          <p:nvPr>
            <p:ph type="title"/>
          </p:nvPr>
        </p:nvSpPr>
        <p:spPr>
          <a:noFill/>
        </p:spPr>
        <p:txBody>
          <a:bodyPr anchor="b">
            <a:normAutofit/>
          </a:bodyPr>
          <a:lstStyle/>
          <a:p>
            <a:r>
              <a:rPr lang="en-GB" dirty="0" smtClean="0"/>
              <a:t>The </a:t>
            </a:r>
            <a:r>
              <a:rPr lang="en-GB" dirty="0" err="1" smtClean="0"/>
              <a:t>Ricardian</a:t>
            </a:r>
            <a:r>
              <a:rPr lang="en-GB" dirty="0" smtClean="0"/>
              <a:t> model</a:t>
            </a:r>
            <a:endParaRPr lang="en-US" altLang="en-US" dirty="0" smtClean="0">
              <a:solidFill>
                <a:srgbClr val="336699"/>
              </a:solidFill>
            </a:endParaRPr>
          </a:p>
        </p:txBody>
      </p:sp>
      <p:sp>
        <p:nvSpPr>
          <p:cNvPr id="2" name="Content Placeholder 1"/>
          <p:cNvSpPr>
            <a:spLocks noGrp="1"/>
          </p:cNvSpPr>
          <p:nvPr>
            <p:ph idx="1"/>
          </p:nvPr>
        </p:nvSpPr>
        <p:spPr/>
        <p:txBody>
          <a:bodyPr/>
          <a:lstStyle/>
          <a:p>
            <a:pPr marL="0" indent="0" algn="ctr">
              <a:buNone/>
            </a:pPr>
            <a:r>
              <a:rPr lang="en-US" altLang="en-US" sz="2400" dirty="0" smtClean="0">
                <a:solidFill>
                  <a:srgbClr val="336699"/>
                </a:solidFill>
              </a:rPr>
              <a:t>World Relative Supply and Demand</a:t>
            </a:r>
          </a:p>
          <a:p>
            <a:endParaRPr lang="en-GB" dirty="0"/>
          </a:p>
        </p:txBody>
      </p:sp>
      <p:grpSp>
        <p:nvGrpSpPr>
          <p:cNvPr id="62511" name="Group 47"/>
          <p:cNvGrpSpPr>
            <a:grpSpLocks/>
          </p:cNvGrpSpPr>
          <p:nvPr/>
        </p:nvGrpSpPr>
        <p:grpSpPr bwMode="auto">
          <a:xfrm>
            <a:off x="1066800" y="1947863"/>
            <a:ext cx="6262688" cy="4613274"/>
            <a:chOff x="672" y="1227"/>
            <a:chExt cx="3945" cy="2906"/>
          </a:xfrm>
        </p:grpSpPr>
        <p:grpSp>
          <p:nvGrpSpPr>
            <p:cNvPr id="23575" name="Group 2"/>
            <p:cNvGrpSpPr>
              <a:grpSpLocks/>
            </p:cNvGrpSpPr>
            <p:nvPr/>
          </p:nvGrpSpPr>
          <p:grpSpPr bwMode="auto">
            <a:xfrm>
              <a:off x="672" y="1227"/>
              <a:ext cx="3945" cy="2906"/>
              <a:chOff x="672" y="1083"/>
              <a:chExt cx="3945" cy="2906"/>
            </a:xfrm>
          </p:grpSpPr>
          <p:sp>
            <p:nvSpPr>
              <p:cNvPr id="23577" name="Line 3"/>
              <p:cNvSpPr>
                <a:spLocks noChangeShapeType="1"/>
              </p:cNvSpPr>
              <p:nvPr/>
            </p:nvSpPr>
            <p:spPr bwMode="auto">
              <a:xfrm>
                <a:off x="1200" y="1488"/>
                <a:ext cx="0" cy="1872"/>
              </a:xfrm>
              <a:prstGeom prst="line">
                <a:avLst/>
              </a:prstGeom>
              <a:noFill/>
              <a:ln w="38100">
                <a:solidFill>
                  <a:schemeClr val="tx1"/>
                </a:solidFill>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78" name="Line 4"/>
              <p:cNvSpPr>
                <a:spLocks noChangeShapeType="1"/>
              </p:cNvSpPr>
              <p:nvPr/>
            </p:nvSpPr>
            <p:spPr bwMode="auto">
              <a:xfrm>
                <a:off x="1200" y="3360"/>
                <a:ext cx="3072" cy="0"/>
              </a:xfrm>
              <a:prstGeom prst="line">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79" name="Text Box 5"/>
              <p:cNvSpPr txBox="1">
                <a:spLocks noChangeArrowheads="1"/>
              </p:cNvSpPr>
              <p:nvPr/>
            </p:nvSpPr>
            <p:spPr bwMode="auto">
              <a:xfrm>
                <a:off x="672" y="1083"/>
                <a:ext cx="1118"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a:solidFill>
                      <a:schemeClr val="tx1"/>
                    </a:solidFill>
                    <a:latin typeface="Arial" charset="0"/>
                  </a:rPr>
                  <a:t>Relative price</a:t>
                </a:r>
              </a:p>
              <a:p>
                <a:pPr>
                  <a:spcBef>
                    <a:spcPct val="0"/>
                  </a:spcBef>
                  <a:buClrTx/>
                  <a:buSzTx/>
                  <a:buFontTx/>
                  <a:buNone/>
                </a:pPr>
                <a:r>
                  <a:rPr lang="en-US" altLang="en-US" sz="1800" b="1" dirty="0">
                    <a:solidFill>
                      <a:schemeClr val="tx1"/>
                    </a:solidFill>
                    <a:latin typeface="Arial" charset="0"/>
                  </a:rPr>
                  <a:t>of </a:t>
                </a:r>
                <a:r>
                  <a:rPr lang="en-US" altLang="en-US" sz="1800" b="1" dirty="0" smtClean="0">
                    <a:solidFill>
                      <a:schemeClr val="tx1"/>
                    </a:solidFill>
                    <a:latin typeface="Arial" charset="0"/>
                  </a:rPr>
                  <a:t>cloth, </a:t>
                </a:r>
                <a:r>
                  <a:rPr lang="en-US" altLang="en-US" sz="1800" b="1" i="1" dirty="0">
                    <a:solidFill>
                      <a:schemeClr val="tx1"/>
                    </a:solidFill>
                    <a:latin typeface="Arial" charset="0"/>
                  </a:rPr>
                  <a:t>P</a:t>
                </a:r>
                <a:r>
                  <a:rPr lang="en-US" altLang="en-US" sz="1800" b="1" i="1" baseline="-25000" dirty="0">
                    <a:solidFill>
                      <a:schemeClr val="tx1"/>
                    </a:solidFill>
                    <a:latin typeface="Arial" charset="0"/>
                  </a:rPr>
                  <a:t>C</a:t>
                </a:r>
                <a:r>
                  <a:rPr lang="en-US" altLang="en-US" sz="1800" b="1" i="1" dirty="0">
                    <a:solidFill>
                      <a:schemeClr val="tx1"/>
                    </a:solidFill>
                    <a:latin typeface="Arial" charset="0"/>
                  </a:rPr>
                  <a:t>/P</a:t>
                </a:r>
                <a:r>
                  <a:rPr lang="en-US" altLang="en-US" sz="1800" b="1" i="1" baseline="-25000" dirty="0">
                    <a:solidFill>
                      <a:schemeClr val="tx1"/>
                    </a:solidFill>
                    <a:latin typeface="Arial" charset="0"/>
                  </a:rPr>
                  <a:t>W</a:t>
                </a:r>
                <a:endParaRPr lang="en-US" altLang="en-US" sz="1800" b="1" i="1" dirty="0">
                  <a:solidFill>
                    <a:schemeClr val="tx1"/>
                  </a:solidFill>
                  <a:latin typeface="Arial" charset="0"/>
                </a:endParaRPr>
              </a:p>
            </p:txBody>
          </p:sp>
          <p:sp>
            <p:nvSpPr>
              <p:cNvPr id="23580" name="Text Box 6"/>
              <p:cNvSpPr txBox="1">
                <a:spLocks noChangeArrowheads="1"/>
              </p:cNvSpPr>
              <p:nvPr/>
            </p:nvSpPr>
            <p:spPr bwMode="auto">
              <a:xfrm>
                <a:off x="3120" y="3407"/>
                <a:ext cx="1497"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a:solidFill>
                      <a:schemeClr val="tx1"/>
                    </a:solidFill>
                    <a:latin typeface="Arial" charset="0"/>
                  </a:rPr>
                  <a:t>Relative quantity</a:t>
                </a:r>
              </a:p>
              <a:p>
                <a:pPr>
                  <a:spcBef>
                    <a:spcPct val="0"/>
                  </a:spcBef>
                  <a:buClrTx/>
                  <a:buSzTx/>
                  <a:buFontTx/>
                  <a:buNone/>
                </a:pPr>
                <a:r>
                  <a:rPr lang="en-US" altLang="en-US" sz="1800" b="1" dirty="0">
                    <a:solidFill>
                      <a:schemeClr val="tx1"/>
                    </a:solidFill>
                    <a:latin typeface="Arial" charset="0"/>
                  </a:rPr>
                  <a:t>of </a:t>
                </a:r>
                <a:r>
                  <a:rPr lang="en-US" altLang="en-US" sz="1800" b="1" dirty="0" smtClean="0">
                    <a:solidFill>
                      <a:schemeClr val="tx1"/>
                    </a:solidFill>
                    <a:latin typeface="Arial" charset="0"/>
                  </a:rPr>
                  <a:t>cloth,     </a:t>
                </a:r>
                <a:r>
                  <a:rPr lang="en-US" altLang="en-US" sz="1800" b="1" i="1" dirty="0">
                    <a:solidFill>
                      <a:schemeClr val="tx1"/>
                    </a:solidFill>
                    <a:latin typeface="Arial" charset="0"/>
                  </a:rPr>
                  <a:t>Q</a:t>
                </a:r>
                <a:r>
                  <a:rPr lang="en-US" altLang="en-US" sz="1800" b="1" i="1" baseline="-25000" dirty="0">
                    <a:solidFill>
                      <a:schemeClr val="tx1"/>
                    </a:solidFill>
                    <a:latin typeface="Arial" charset="0"/>
                  </a:rPr>
                  <a:t>C</a:t>
                </a:r>
                <a:r>
                  <a:rPr lang="en-US" altLang="en-US" sz="1800" b="1" i="1" dirty="0">
                    <a:solidFill>
                      <a:schemeClr val="tx1"/>
                    </a:solidFill>
                    <a:latin typeface="Arial" charset="0"/>
                  </a:rPr>
                  <a:t> + Q</a:t>
                </a:r>
                <a:r>
                  <a:rPr lang="en-US" altLang="en-US" sz="1800" b="1" baseline="30000" dirty="0">
                    <a:solidFill>
                      <a:schemeClr val="tx1"/>
                    </a:solidFill>
                    <a:latin typeface="Arial" charset="0"/>
                  </a:rPr>
                  <a:t>*</a:t>
                </a:r>
                <a:r>
                  <a:rPr lang="en-US" altLang="en-US" sz="1800" b="1" i="1" baseline="-25000" dirty="0">
                    <a:solidFill>
                      <a:schemeClr val="tx1"/>
                    </a:solidFill>
                    <a:latin typeface="Arial" charset="0"/>
                  </a:rPr>
                  <a:t>C</a:t>
                </a:r>
              </a:p>
              <a:p>
                <a:pPr>
                  <a:spcBef>
                    <a:spcPct val="0"/>
                  </a:spcBef>
                  <a:buClrTx/>
                  <a:buSzTx/>
                  <a:buFontTx/>
                  <a:buNone/>
                </a:pPr>
                <a:r>
                  <a:rPr lang="en-US" altLang="en-US" sz="1800" b="1" i="1" dirty="0" smtClean="0">
                    <a:solidFill>
                      <a:schemeClr val="tx1"/>
                    </a:solidFill>
                    <a:latin typeface="Arial" charset="0"/>
                  </a:rPr>
                  <a:t>                   Q</a:t>
                </a:r>
                <a:r>
                  <a:rPr lang="en-US" altLang="en-US" sz="1800" b="1" i="1" baseline="-25000" dirty="0" smtClean="0">
                    <a:solidFill>
                      <a:schemeClr val="tx1"/>
                    </a:solidFill>
                    <a:latin typeface="Arial" charset="0"/>
                  </a:rPr>
                  <a:t>W</a:t>
                </a:r>
                <a:r>
                  <a:rPr lang="en-US" altLang="en-US" sz="1800" b="1" i="1" dirty="0" smtClean="0">
                    <a:solidFill>
                      <a:schemeClr val="tx1"/>
                    </a:solidFill>
                    <a:latin typeface="Arial" charset="0"/>
                  </a:rPr>
                  <a:t> </a:t>
                </a:r>
                <a:r>
                  <a:rPr lang="en-US" altLang="en-US" sz="1800" b="1" i="1" dirty="0">
                    <a:solidFill>
                      <a:schemeClr val="tx1"/>
                    </a:solidFill>
                    <a:latin typeface="Arial" charset="0"/>
                  </a:rPr>
                  <a:t>+ Q</a:t>
                </a:r>
                <a:r>
                  <a:rPr lang="en-US" altLang="en-US" sz="1800" b="1" baseline="30000" dirty="0">
                    <a:solidFill>
                      <a:schemeClr val="tx1"/>
                    </a:solidFill>
                    <a:latin typeface="Arial" charset="0"/>
                  </a:rPr>
                  <a:t>*</a:t>
                </a:r>
                <a:r>
                  <a:rPr lang="en-US" altLang="en-US" sz="1800" b="1" i="1" baseline="-25000" dirty="0">
                    <a:solidFill>
                      <a:schemeClr val="tx1"/>
                    </a:solidFill>
                    <a:latin typeface="Arial" charset="0"/>
                  </a:rPr>
                  <a:t>W</a:t>
                </a:r>
              </a:p>
            </p:txBody>
          </p:sp>
        </p:grpSp>
        <p:sp>
          <p:nvSpPr>
            <p:cNvPr id="23576" name="Line 43"/>
            <p:cNvSpPr>
              <a:spLocks noChangeShapeType="1"/>
            </p:cNvSpPr>
            <p:nvPr/>
          </p:nvSpPr>
          <p:spPr bwMode="auto">
            <a:xfrm>
              <a:off x="3932" y="3932"/>
              <a:ext cx="62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62513" name="Group 49"/>
          <p:cNvGrpSpPr>
            <a:grpSpLocks/>
          </p:cNvGrpSpPr>
          <p:nvPr/>
        </p:nvGrpSpPr>
        <p:grpSpPr bwMode="auto">
          <a:xfrm>
            <a:off x="3573463" y="4648200"/>
            <a:ext cx="1090612" cy="1555750"/>
            <a:chOff x="2251" y="2928"/>
            <a:chExt cx="687" cy="980"/>
          </a:xfrm>
        </p:grpSpPr>
        <p:grpSp>
          <p:nvGrpSpPr>
            <p:cNvPr id="23571" name="Group 23"/>
            <p:cNvGrpSpPr>
              <a:grpSpLocks/>
            </p:cNvGrpSpPr>
            <p:nvPr/>
          </p:nvGrpSpPr>
          <p:grpSpPr bwMode="auto">
            <a:xfrm>
              <a:off x="2256" y="2928"/>
              <a:ext cx="682" cy="980"/>
              <a:chOff x="2256" y="2784"/>
              <a:chExt cx="682" cy="980"/>
            </a:xfrm>
          </p:grpSpPr>
          <p:sp>
            <p:nvSpPr>
              <p:cNvPr id="23573" name="Line 24"/>
              <p:cNvSpPr>
                <a:spLocks noChangeShapeType="1"/>
              </p:cNvSpPr>
              <p:nvPr/>
            </p:nvSpPr>
            <p:spPr bwMode="auto">
              <a:xfrm>
                <a:off x="2448" y="2784"/>
                <a:ext cx="0" cy="576"/>
              </a:xfrm>
              <a:prstGeom prst="line">
                <a:avLst/>
              </a:prstGeom>
              <a:noFill/>
              <a:ln w="254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74" name="Text Box 25"/>
              <p:cNvSpPr txBox="1">
                <a:spLocks noChangeArrowheads="1"/>
              </p:cNvSpPr>
              <p:nvPr/>
            </p:nvSpPr>
            <p:spPr bwMode="auto">
              <a:xfrm>
                <a:off x="2256" y="3360"/>
                <a:ext cx="68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dirty="0" smtClean="0">
                    <a:solidFill>
                      <a:schemeClr val="tx1"/>
                    </a:solidFill>
                    <a:latin typeface="Arial" charset="0"/>
                  </a:rPr>
                  <a:t>L/</a:t>
                </a:r>
                <a:r>
                  <a:rPr lang="en-US" altLang="en-US" sz="1800" b="1" i="1" dirty="0" err="1" smtClean="0">
                    <a:solidFill>
                      <a:schemeClr val="tx1"/>
                    </a:solidFill>
                    <a:latin typeface="Arial" charset="0"/>
                  </a:rPr>
                  <a:t>a</a:t>
                </a:r>
                <a:r>
                  <a:rPr lang="en-US" altLang="en-US" sz="1800" b="1" i="1" baseline="-25000" dirty="0" err="1" smtClean="0">
                    <a:solidFill>
                      <a:schemeClr val="tx1"/>
                    </a:solidFill>
                    <a:latin typeface="Arial" charset="0"/>
                  </a:rPr>
                  <a:t>C</a:t>
                </a:r>
                <a:endParaRPr lang="en-US" altLang="en-US" sz="1800" b="1" i="1" baseline="-25000" dirty="0">
                  <a:solidFill>
                    <a:schemeClr val="tx1"/>
                  </a:solidFill>
                  <a:latin typeface="Arial" charset="0"/>
                </a:endParaRPr>
              </a:p>
              <a:p>
                <a:pPr>
                  <a:spcBef>
                    <a:spcPct val="0"/>
                  </a:spcBef>
                  <a:buClrTx/>
                  <a:buSzTx/>
                  <a:buFontTx/>
                  <a:buNone/>
                </a:pPr>
                <a:r>
                  <a:rPr lang="en-US" altLang="en-US" sz="1800" b="1" i="1" dirty="0">
                    <a:solidFill>
                      <a:schemeClr val="tx1"/>
                    </a:solidFill>
                    <a:latin typeface="Arial" charset="0"/>
                  </a:rPr>
                  <a:t>L</a:t>
                </a:r>
                <a:r>
                  <a:rPr lang="en-US" altLang="en-US" sz="1800" b="1" baseline="30000" dirty="0">
                    <a:solidFill>
                      <a:schemeClr val="tx1"/>
                    </a:solidFill>
                    <a:latin typeface="Arial" charset="0"/>
                  </a:rPr>
                  <a:t>*</a:t>
                </a:r>
                <a:r>
                  <a:rPr lang="en-US" altLang="en-US" sz="1800" b="1" i="1" dirty="0">
                    <a:solidFill>
                      <a:schemeClr val="tx1"/>
                    </a:solidFill>
                    <a:latin typeface="Arial" charset="0"/>
                  </a:rPr>
                  <a:t>/</a:t>
                </a:r>
                <a:r>
                  <a:rPr lang="en-US" altLang="en-US" sz="1800" b="1" i="1" dirty="0" smtClean="0">
                    <a:solidFill>
                      <a:schemeClr val="tx1"/>
                    </a:solidFill>
                    <a:latin typeface="Arial" charset="0"/>
                  </a:rPr>
                  <a:t>a</a:t>
                </a:r>
                <a:r>
                  <a:rPr lang="en-US" altLang="en-US" sz="1800" b="1" baseline="30000" dirty="0" smtClean="0">
                    <a:solidFill>
                      <a:schemeClr val="tx1"/>
                    </a:solidFill>
                    <a:latin typeface="Arial" charset="0"/>
                  </a:rPr>
                  <a:t>*</a:t>
                </a:r>
                <a:r>
                  <a:rPr lang="en-US" altLang="en-US" sz="1800" b="1" i="1" baseline="-25000" dirty="0" smtClean="0">
                    <a:solidFill>
                      <a:schemeClr val="tx1"/>
                    </a:solidFill>
                    <a:latin typeface="Arial" charset="0"/>
                  </a:rPr>
                  <a:t>W</a:t>
                </a:r>
                <a:endParaRPr lang="en-US" altLang="en-US" sz="1800" b="1" i="1" dirty="0">
                  <a:solidFill>
                    <a:schemeClr val="tx1"/>
                  </a:solidFill>
                  <a:latin typeface="Arial" charset="0"/>
                </a:endParaRPr>
              </a:p>
            </p:txBody>
          </p:sp>
        </p:grpSp>
        <p:sp>
          <p:nvSpPr>
            <p:cNvPr id="23572" name="Line 45"/>
            <p:cNvSpPr>
              <a:spLocks noChangeShapeType="1"/>
            </p:cNvSpPr>
            <p:nvPr/>
          </p:nvSpPr>
          <p:spPr bwMode="auto">
            <a:xfrm>
              <a:off x="2251" y="3719"/>
              <a:ext cx="5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cxnSp>
        <p:nvCxnSpPr>
          <p:cNvPr id="7" name="Straight Arrow Connector 6"/>
          <p:cNvCxnSpPr/>
          <p:nvPr/>
        </p:nvCxnSpPr>
        <p:spPr>
          <a:xfrm flipH="1">
            <a:off x="2123728" y="3962400"/>
            <a:ext cx="2829272"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20072" y="3476933"/>
            <a:ext cx="2520280" cy="1200329"/>
          </a:xfrm>
          <a:prstGeom prst="rect">
            <a:avLst/>
          </a:prstGeom>
          <a:noFill/>
        </p:spPr>
        <p:txBody>
          <a:bodyPr wrap="square" rtlCol="0">
            <a:spAutoFit/>
          </a:bodyPr>
          <a:lstStyle/>
          <a:p>
            <a:pPr>
              <a:spcBef>
                <a:spcPct val="0"/>
              </a:spcBef>
              <a:buClrTx/>
              <a:buSzTx/>
              <a:buFontTx/>
              <a:buNone/>
            </a:pPr>
            <a:r>
              <a:rPr lang="en-GB" dirty="0" smtClean="0"/>
              <a:t>Hence if the price is between </a:t>
            </a:r>
            <a:r>
              <a:rPr lang="en-US" altLang="en-US" b="1" i="1" dirty="0" smtClean="0">
                <a:latin typeface="Arial" charset="0"/>
              </a:rPr>
              <a:t>a</a:t>
            </a:r>
            <a:r>
              <a:rPr lang="en-US" altLang="en-US" b="1" baseline="30000" dirty="0" smtClean="0">
                <a:latin typeface="Arial" charset="0"/>
              </a:rPr>
              <a:t>*</a:t>
            </a:r>
            <a:r>
              <a:rPr lang="en-US" altLang="en-US" b="1" i="1" baseline="-25000" dirty="0" smtClean="0">
                <a:latin typeface="Arial" charset="0"/>
              </a:rPr>
              <a:t>C</a:t>
            </a:r>
            <a:r>
              <a:rPr lang="en-US" altLang="en-US" b="1" i="1" dirty="0" smtClean="0">
                <a:latin typeface="Arial" charset="0"/>
              </a:rPr>
              <a:t>/a</a:t>
            </a:r>
            <a:r>
              <a:rPr lang="en-US" altLang="en-US" b="1" baseline="30000" dirty="0" smtClean="0">
                <a:latin typeface="Arial" charset="0"/>
              </a:rPr>
              <a:t>*</a:t>
            </a:r>
            <a:r>
              <a:rPr lang="en-US" altLang="en-US" b="1" i="1" baseline="-25000" dirty="0" smtClean="0">
                <a:latin typeface="Arial" charset="0"/>
              </a:rPr>
              <a:t>W </a:t>
            </a:r>
            <a:r>
              <a:rPr lang="en-GB" dirty="0" smtClean="0"/>
              <a:t> and </a:t>
            </a:r>
            <a:r>
              <a:rPr lang="en-US" altLang="en-US" b="1" i="1" dirty="0" err="1" smtClean="0">
                <a:latin typeface="Arial" charset="0"/>
              </a:rPr>
              <a:t>a</a:t>
            </a:r>
            <a:r>
              <a:rPr lang="en-US" altLang="en-US" b="1" i="1" baseline="-25000" dirty="0" err="1" smtClean="0">
                <a:latin typeface="Arial" charset="0"/>
              </a:rPr>
              <a:t>C</a:t>
            </a:r>
            <a:r>
              <a:rPr lang="en-US" altLang="en-US" b="1" i="1" dirty="0" smtClean="0">
                <a:latin typeface="Arial" charset="0"/>
              </a:rPr>
              <a:t>/</a:t>
            </a:r>
            <a:r>
              <a:rPr lang="en-US" altLang="en-US" b="1" i="1" dirty="0" err="1" smtClean="0">
                <a:latin typeface="Arial" charset="0"/>
              </a:rPr>
              <a:t>a</a:t>
            </a:r>
            <a:r>
              <a:rPr lang="en-US" altLang="en-US" b="1" i="1" baseline="-25000" dirty="0" err="1" smtClean="0">
                <a:latin typeface="Arial" charset="0"/>
              </a:rPr>
              <a:t>W</a:t>
            </a:r>
            <a:r>
              <a:rPr lang="en-US" altLang="en-US" b="1" i="1" baseline="-25000" dirty="0" smtClean="0">
                <a:latin typeface="Arial" charset="0"/>
              </a:rPr>
              <a:t>, </a:t>
            </a:r>
            <a:r>
              <a:rPr lang="en-US" altLang="en-US" dirty="0" smtClean="0">
                <a:latin typeface="Arial" charset="0"/>
              </a:rPr>
              <a:t>the RS is</a:t>
            </a:r>
            <a:endParaRPr lang="en-US" altLang="en-US" b="1" i="1" dirty="0">
              <a:latin typeface="Arial" charset="0"/>
            </a:endParaRPr>
          </a:p>
          <a:p>
            <a:endParaRPr lang="en-GB" dirty="0"/>
          </a:p>
        </p:txBody>
      </p:sp>
      <p:cxnSp>
        <p:nvCxnSpPr>
          <p:cNvPr id="6" name="Straight Arrow Connector 5"/>
          <p:cNvCxnSpPr/>
          <p:nvPr/>
        </p:nvCxnSpPr>
        <p:spPr>
          <a:xfrm flipH="1">
            <a:off x="4411663" y="4677262"/>
            <a:ext cx="1240457" cy="95995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517914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495"/>
                                        </p:tgtEl>
                                        <p:attrNameLst>
                                          <p:attrName>style.visibility</p:attrName>
                                        </p:attrNameLst>
                                      </p:cBhvr>
                                      <p:to>
                                        <p:strVal val="visible"/>
                                      </p:to>
                                    </p:set>
                                    <p:animEffect transition="in" filter="wipe(left)">
                                      <p:cBhvr>
                                        <p:cTn id="7" dur="500"/>
                                        <p:tgtEl>
                                          <p:spTgt spid="624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2511"/>
                                        </p:tgtEl>
                                        <p:attrNameLst>
                                          <p:attrName>style.visibility</p:attrName>
                                        </p:attrNameLst>
                                      </p:cBhvr>
                                      <p:to>
                                        <p:strVal val="visible"/>
                                      </p:to>
                                    </p:set>
                                    <p:animEffect transition="in" filter="wipe(left)">
                                      <p:cBhvr>
                                        <p:cTn id="12" dur="500"/>
                                        <p:tgtEl>
                                          <p:spTgt spid="625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2490"/>
                                        </p:tgtEl>
                                        <p:attrNameLst>
                                          <p:attrName>style.visibility</p:attrName>
                                        </p:attrNameLst>
                                      </p:cBhvr>
                                      <p:to>
                                        <p:strVal val="visible"/>
                                      </p:to>
                                    </p:set>
                                    <p:animEffect transition="in" filter="dissolve">
                                      <p:cBhvr>
                                        <p:cTn id="17" dur="500"/>
                                        <p:tgtEl>
                                          <p:spTgt spid="6249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2491"/>
                                        </p:tgtEl>
                                        <p:attrNameLst>
                                          <p:attrName>style.visibility</p:attrName>
                                        </p:attrNameLst>
                                      </p:cBhvr>
                                      <p:to>
                                        <p:strVal val="visible"/>
                                      </p:to>
                                    </p:set>
                                    <p:animEffect transition="in" filter="dissolve">
                                      <p:cBhvr>
                                        <p:cTn id="22" dur="500"/>
                                        <p:tgtEl>
                                          <p:spTgt spid="6249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2480"/>
                                        </p:tgtEl>
                                        <p:attrNameLst>
                                          <p:attrName>style.visibility</p:attrName>
                                        </p:attrNameLst>
                                      </p:cBhvr>
                                      <p:to>
                                        <p:strVal val="visible"/>
                                      </p:to>
                                    </p:set>
                                    <p:animEffect transition="in" filter="dissolve">
                                      <p:cBhvr>
                                        <p:cTn id="27" dur="500"/>
                                        <p:tgtEl>
                                          <p:spTgt spid="6248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62513"/>
                                        </p:tgtEl>
                                        <p:attrNameLst>
                                          <p:attrName>style.visibility</p:attrName>
                                        </p:attrNameLst>
                                      </p:cBhvr>
                                      <p:to>
                                        <p:strVal val="visible"/>
                                      </p:to>
                                    </p:set>
                                    <p:animEffect transition="in" filter="wipe(down)">
                                      <p:cBhvr>
                                        <p:cTn id="32" dur="500"/>
                                        <p:tgtEl>
                                          <p:spTgt spid="62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2475"/>
                                        </p:tgtEl>
                                        <p:attrNameLst>
                                          <p:attrName>style.visibility</p:attrName>
                                        </p:attrNameLst>
                                      </p:cBhvr>
                                      <p:to>
                                        <p:strVal val="visible"/>
                                      </p:to>
                                    </p:set>
                                    <p:animEffect transition="in" filter="dissolve">
                                      <p:cBhvr>
                                        <p:cTn id="37" dur="500"/>
                                        <p:tgtEl>
                                          <p:spTgt spid="6247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2471"/>
                                        </p:tgtEl>
                                        <p:attrNameLst>
                                          <p:attrName>style.visibility</p:attrName>
                                        </p:attrNameLst>
                                      </p:cBhvr>
                                      <p:to>
                                        <p:strVal val="visible"/>
                                      </p:to>
                                    </p:set>
                                    <p:animEffect transition="in" filter="dissolve">
                                      <p:cBhvr>
                                        <p:cTn id="42" dur="500"/>
                                        <p:tgtEl>
                                          <p:spTgt spid="6247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62503"/>
                                        </p:tgtEl>
                                        <p:attrNameLst>
                                          <p:attrName>style.visibility</p:attrName>
                                        </p:attrNameLst>
                                      </p:cBhvr>
                                      <p:to>
                                        <p:strVal val="visible"/>
                                      </p:to>
                                    </p:set>
                                    <p:animEffect transition="in" filter="dissolve">
                                      <p:cBhvr>
                                        <p:cTn id="47" dur="500"/>
                                        <p:tgtEl>
                                          <p:spTgt spid="62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1" grpId="0" animBg="1"/>
      <p:bldP spid="62475" grpId="0" animBg="1"/>
      <p:bldP spid="62480" grpId="0" animBg="1"/>
      <p:bldP spid="62490" grpId="0" autoUpdateAnimBg="0"/>
      <p:bldP spid="62491" grpId="0" autoUpdateAnimBg="0"/>
      <p:bldP spid="62495"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71" name="Line 7"/>
          <p:cNvSpPr>
            <a:spLocks noChangeShapeType="1"/>
          </p:cNvSpPr>
          <p:nvPr/>
        </p:nvSpPr>
        <p:spPr bwMode="auto">
          <a:xfrm flipH="1">
            <a:off x="1905000" y="3276600"/>
            <a:ext cx="1981200" cy="0"/>
          </a:xfrm>
          <a:prstGeom prst="line">
            <a:avLst/>
          </a:prstGeom>
          <a:noFill/>
          <a:ln w="254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475" name="Line 11"/>
          <p:cNvSpPr>
            <a:spLocks noChangeShapeType="1"/>
          </p:cNvSpPr>
          <p:nvPr/>
        </p:nvSpPr>
        <p:spPr bwMode="auto">
          <a:xfrm>
            <a:off x="3886200" y="3276600"/>
            <a:ext cx="0" cy="1371600"/>
          </a:xfrm>
          <a:prstGeom prst="line">
            <a:avLst/>
          </a:prstGeom>
          <a:noFill/>
          <a:ln w="254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480" name="Line 16"/>
          <p:cNvSpPr>
            <a:spLocks noChangeShapeType="1"/>
          </p:cNvSpPr>
          <p:nvPr/>
        </p:nvSpPr>
        <p:spPr bwMode="auto">
          <a:xfrm flipH="1">
            <a:off x="1905000" y="4648200"/>
            <a:ext cx="1981200" cy="0"/>
          </a:xfrm>
          <a:prstGeom prst="line">
            <a:avLst/>
          </a:prstGeom>
          <a:noFill/>
          <a:ln w="254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490" name="Text Box 26"/>
          <p:cNvSpPr txBox="1">
            <a:spLocks noChangeArrowheads="1"/>
          </p:cNvSpPr>
          <p:nvPr/>
        </p:nvSpPr>
        <p:spPr bwMode="auto">
          <a:xfrm>
            <a:off x="762000" y="3063667"/>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dirty="0" err="1" smtClean="0">
                <a:solidFill>
                  <a:schemeClr val="tx1"/>
                </a:solidFill>
                <a:latin typeface="Arial" charset="0"/>
              </a:rPr>
              <a:t>a</a:t>
            </a:r>
            <a:r>
              <a:rPr lang="en-US" altLang="en-US" sz="1800" b="1" i="1" baseline="-25000" dirty="0" err="1" smtClean="0">
                <a:solidFill>
                  <a:schemeClr val="tx1"/>
                </a:solidFill>
                <a:latin typeface="Arial" charset="0"/>
              </a:rPr>
              <a:t>C</a:t>
            </a:r>
            <a:r>
              <a:rPr lang="en-US" altLang="en-US" sz="1800" b="1" i="1" dirty="0" smtClean="0">
                <a:solidFill>
                  <a:schemeClr val="tx1"/>
                </a:solidFill>
                <a:latin typeface="Arial" charset="0"/>
              </a:rPr>
              <a:t>/</a:t>
            </a:r>
            <a:r>
              <a:rPr lang="en-US" altLang="en-US" sz="1800" b="1" i="1" dirty="0" err="1" smtClean="0">
                <a:solidFill>
                  <a:schemeClr val="tx1"/>
                </a:solidFill>
                <a:latin typeface="Arial" charset="0"/>
              </a:rPr>
              <a:t>a</a:t>
            </a:r>
            <a:r>
              <a:rPr lang="en-US" altLang="en-US" sz="1800" b="1" i="1" baseline="-25000" dirty="0" err="1" smtClean="0">
                <a:solidFill>
                  <a:schemeClr val="tx1"/>
                </a:solidFill>
                <a:latin typeface="Arial" charset="0"/>
              </a:rPr>
              <a:t>W</a:t>
            </a:r>
            <a:endParaRPr lang="en-US" altLang="en-US" sz="1800" b="1" i="1" dirty="0">
              <a:solidFill>
                <a:schemeClr val="tx1"/>
              </a:solidFill>
              <a:latin typeface="Arial" charset="0"/>
            </a:endParaRPr>
          </a:p>
        </p:txBody>
      </p:sp>
      <p:sp>
        <p:nvSpPr>
          <p:cNvPr id="62491" name="Text Box 27"/>
          <p:cNvSpPr txBox="1">
            <a:spLocks noChangeArrowheads="1"/>
          </p:cNvSpPr>
          <p:nvPr/>
        </p:nvSpPr>
        <p:spPr bwMode="auto">
          <a:xfrm>
            <a:off x="533400" y="4335194"/>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dirty="0" smtClean="0">
                <a:solidFill>
                  <a:schemeClr val="tx1"/>
                </a:solidFill>
                <a:latin typeface="Arial" charset="0"/>
              </a:rPr>
              <a:t>a</a:t>
            </a:r>
            <a:r>
              <a:rPr lang="en-US" altLang="en-US" sz="1800" b="1" baseline="30000" dirty="0" smtClean="0">
                <a:solidFill>
                  <a:schemeClr val="tx1"/>
                </a:solidFill>
                <a:latin typeface="Arial" charset="0"/>
              </a:rPr>
              <a:t>*</a:t>
            </a:r>
            <a:r>
              <a:rPr lang="en-US" altLang="en-US" sz="1800" b="1" i="1" baseline="-25000" dirty="0" smtClean="0">
                <a:solidFill>
                  <a:schemeClr val="tx1"/>
                </a:solidFill>
                <a:latin typeface="Arial" charset="0"/>
              </a:rPr>
              <a:t>C</a:t>
            </a:r>
            <a:r>
              <a:rPr lang="en-US" altLang="en-US" sz="1800" b="1" i="1" dirty="0" smtClean="0">
                <a:solidFill>
                  <a:schemeClr val="tx1"/>
                </a:solidFill>
                <a:latin typeface="Arial" charset="0"/>
              </a:rPr>
              <a:t>/a</a:t>
            </a:r>
            <a:r>
              <a:rPr lang="en-US" altLang="en-US" sz="1800" b="1" baseline="30000" dirty="0" smtClean="0">
                <a:solidFill>
                  <a:schemeClr val="tx1"/>
                </a:solidFill>
                <a:latin typeface="Arial" charset="0"/>
              </a:rPr>
              <a:t>*</a:t>
            </a:r>
            <a:r>
              <a:rPr lang="en-US" altLang="en-US" sz="1800" b="1" i="1" baseline="-25000" dirty="0" smtClean="0">
                <a:solidFill>
                  <a:schemeClr val="tx1"/>
                </a:solidFill>
                <a:latin typeface="Arial" charset="0"/>
              </a:rPr>
              <a:t>W</a:t>
            </a:r>
            <a:endParaRPr lang="en-US" altLang="en-US" sz="1800" b="1" i="1" dirty="0">
              <a:solidFill>
                <a:schemeClr val="tx1"/>
              </a:solidFill>
              <a:latin typeface="Arial" charset="0"/>
            </a:endParaRPr>
          </a:p>
        </p:txBody>
      </p:sp>
      <p:grpSp>
        <p:nvGrpSpPr>
          <p:cNvPr id="62503" name="Group 39"/>
          <p:cNvGrpSpPr>
            <a:grpSpLocks/>
          </p:cNvGrpSpPr>
          <p:nvPr/>
        </p:nvGrpSpPr>
        <p:grpSpPr bwMode="auto">
          <a:xfrm>
            <a:off x="3886200" y="3084513"/>
            <a:ext cx="2466975" cy="366712"/>
            <a:chOff x="2448" y="1943"/>
            <a:chExt cx="1554" cy="231"/>
          </a:xfrm>
        </p:grpSpPr>
        <p:sp>
          <p:nvSpPr>
            <p:cNvPr id="23581" name="Line 29"/>
            <p:cNvSpPr>
              <a:spLocks noChangeShapeType="1"/>
            </p:cNvSpPr>
            <p:nvPr/>
          </p:nvSpPr>
          <p:spPr bwMode="auto">
            <a:xfrm flipH="1">
              <a:off x="2448" y="2064"/>
              <a:ext cx="1248" cy="0"/>
            </a:xfrm>
            <a:prstGeom prst="line">
              <a:avLst/>
            </a:prstGeom>
            <a:noFill/>
            <a:ln w="254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82" name="Text Box 30"/>
            <p:cNvSpPr txBox="1">
              <a:spLocks noChangeArrowheads="1"/>
            </p:cNvSpPr>
            <p:nvPr/>
          </p:nvSpPr>
          <p:spPr bwMode="auto">
            <a:xfrm>
              <a:off x="3686" y="1943"/>
              <a:ext cx="3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a:solidFill>
                    <a:srgbClr val="333399"/>
                  </a:solidFill>
                  <a:latin typeface="Arial" charset="0"/>
                </a:rPr>
                <a:t>RS</a:t>
              </a:r>
            </a:p>
          </p:txBody>
        </p:sp>
      </p:grpSp>
      <p:sp>
        <p:nvSpPr>
          <p:cNvPr id="62495" name="Rectangle 31"/>
          <p:cNvSpPr>
            <a:spLocks noGrp="1" noChangeArrowheads="1"/>
          </p:cNvSpPr>
          <p:nvPr>
            <p:ph type="title"/>
          </p:nvPr>
        </p:nvSpPr>
        <p:spPr>
          <a:noFill/>
        </p:spPr>
        <p:txBody>
          <a:bodyPr anchor="b">
            <a:normAutofit/>
          </a:bodyPr>
          <a:lstStyle/>
          <a:p>
            <a:r>
              <a:rPr lang="en-GB" dirty="0" smtClean="0"/>
              <a:t>The </a:t>
            </a:r>
            <a:r>
              <a:rPr lang="en-GB" dirty="0" err="1" smtClean="0"/>
              <a:t>Ricardian</a:t>
            </a:r>
            <a:r>
              <a:rPr lang="en-GB" dirty="0" smtClean="0"/>
              <a:t> model</a:t>
            </a:r>
            <a:endParaRPr lang="en-US" altLang="en-US" dirty="0" smtClean="0">
              <a:solidFill>
                <a:srgbClr val="336699"/>
              </a:solidFill>
            </a:endParaRPr>
          </a:p>
        </p:txBody>
      </p:sp>
      <p:sp>
        <p:nvSpPr>
          <p:cNvPr id="2" name="Content Placeholder 1"/>
          <p:cNvSpPr>
            <a:spLocks noGrp="1"/>
          </p:cNvSpPr>
          <p:nvPr>
            <p:ph idx="1"/>
          </p:nvPr>
        </p:nvSpPr>
        <p:spPr/>
        <p:txBody>
          <a:bodyPr/>
          <a:lstStyle/>
          <a:p>
            <a:pPr marL="0" indent="0" algn="ctr">
              <a:buNone/>
            </a:pPr>
            <a:r>
              <a:rPr lang="en-US" altLang="en-US" sz="2400" dirty="0" smtClean="0">
                <a:solidFill>
                  <a:srgbClr val="336699"/>
                </a:solidFill>
              </a:rPr>
              <a:t>World Relative Supply and Demand</a:t>
            </a:r>
          </a:p>
          <a:p>
            <a:endParaRPr lang="en-GB" dirty="0"/>
          </a:p>
        </p:txBody>
      </p:sp>
      <p:grpSp>
        <p:nvGrpSpPr>
          <p:cNvPr id="62511" name="Group 47"/>
          <p:cNvGrpSpPr>
            <a:grpSpLocks/>
          </p:cNvGrpSpPr>
          <p:nvPr/>
        </p:nvGrpSpPr>
        <p:grpSpPr bwMode="auto">
          <a:xfrm>
            <a:off x="1066800" y="1947863"/>
            <a:ext cx="6262688" cy="4613274"/>
            <a:chOff x="672" y="1227"/>
            <a:chExt cx="3945" cy="2906"/>
          </a:xfrm>
        </p:grpSpPr>
        <p:grpSp>
          <p:nvGrpSpPr>
            <p:cNvPr id="23575" name="Group 2"/>
            <p:cNvGrpSpPr>
              <a:grpSpLocks/>
            </p:cNvGrpSpPr>
            <p:nvPr/>
          </p:nvGrpSpPr>
          <p:grpSpPr bwMode="auto">
            <a:xfrm>
              <a:off x="672" y="1227"/>
              <a:ext cx="3945" cy="2906"/>
              <a:chOff x="672" y="1083"/>
              <a:chExt cx="3945" cy="2906"/>
            </a:xfrm>
          </p:grpSpPr>
          <p:sp>
            <p:nvSpPr>
              <p:cNvPr id="23577" name="Line 3"/>
              <p:cNvSpPr>
                <a:spLocks noChangeShapeType="1"/>
              </p:cNvSpPr>
              <p:nvPr/>
            </p:nvSpPr>
            <p:spPr bwMode="auto">
              <a:xfrm>
                <a:off x="1200" y="1488"/>
                <a:ext cx="0" cy="1872"/>
              </a:xfrm>
              <a:prstGeom prst="line">
                <a:avLst/>
              </a:prstGeom>
              <a:noFill/>
              <a:ln w="38100">
                <a:solidFill>
                  <a:schemeClr val="tx1"/>
                </a:solidFill>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78" name="Line 4"/>
              <p:cNvSpPr>
                <a:spLocks noChangeShapeType="1"/>
              </p:cNvSpPr>
              <p:nvPr/>
            </p:nvSpPr>
            <p:spPr bwMode="auto">
              <a:xfrm>
                <a:off x="1200" y="3360"/>
                <a:ext cx="3072" cy="0"/>
              </a:xfrm>
              <a:prstGeom prst="line">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79" name="Text Box 5"/>
              <p:cNvSpPr txBox="1">
                <a:spLocks noChangeArrowheads="1"/>
              </p:cNvSpPr>
              <p:nvPr/>
            </p:nvSpPr>
            <p:spPr bwMode="auto">
              <a:xfrm>
                <a:off x="672" y="1083"/>
                <a:ext cx="1118"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a:solidFill>
                      <a:schemeClr val="tx1"/>
                    </a:solidFill>
                    <a:latin typeface="Arial" charset="0"/>
                  </a:rPr>
                  <a:t>Relative price</a:t>
                </a:r>
              </a:p>
              <a:p>
                <a:pPr>
                  <a:spcBef>
                    <a:spcPct val="0"/>
                  </a:spcBef>
                  <a:buClrTx/>
                  <a:buSzTx/>
                  <a:buFontTx/>
                  <a:buNone/>
                </a:pPr>
                <a:r>
                  <a:rPr lang="en-US" altLang="en-US" sz="1800" b="1" dirty="0">
                    <a:solidFill>
                      <a:schemeClr val="tx1"/>
                    </a:solidFill>
                    <a:latin typeface="Arial" charset="0"/>
                  </a:rPr>
                  <a:t>of </a:t>
                </a:r>
                <a:r>
                  <a:rPr lang="en-US" altLang="en-US" sz="1800" b="1" dirty="0" smtClean="0">
                    <a:solidFill>
                      <a:schemeClr val="tx1"/>
                    </a:solidFill>
                    <a:latin typeface="Arial" charset="0"/>
                  </a:rPr>
                  <a:t>cloth, </a:t>
                </a:r>
                <a:r>
                  <a:rPr lang="en-US" altLang="en-US" sz="1800" b="1" i="1" dirty="0">
                    <a:solidFill>
                      <a:schemeClr val="tx1"/>
                    </a:solidFill>
                    <a:latin typeface="Arial" charset="0"/>
                  </a:rPr>
                  <a:t>P</a:t>
                </a:r>
                <a:r>
                  <a:rPr lang="en-US" altLang="en-US" sz="1800" b="1" i="1" baseline="-25000" dirty="0">
                    <a:solidFill>
                      <a:schemeClr val="tx1"/>
                    </a:solidFill>
                    <a:latin typeface="Arial" charset="0"/>
                  </a:rPr>
                  <a:t>C</a:t>
                </a:r>
                <a:r>
                  <a:rPr lang="en-US" altLang="en-US" sz="1800" b="1" i="1" dirty="0">
                    <a:solidFill>
                      <a:schemeClr val="tx1"/>
                    </a:solidFill>
                    <a:latin typeface="Arial" charset="0"/>
                  </a:rPr>
                  <a:t>/P</a:t>
                </a:r>
                <a:r>
                  <a:rPr lang="en-US" altLang="en-US" sz="1800" b="1" i="1" baseline="-25000" dirty="0">
                    <a:solidFill>
                      <a:schemeClr val="tx1"/>
                    </a:solidFill>
                    <a:latin typeface="Arial" charset="0"/>
                  </a:rPr>
                  <a:t>W</a:t>
                </a:r>
                <a:endParaRPr lang="en-US" altLang="en-US" sz="1800" b="1" i="1" dirty="0">
                  <a:solidFill>
                    <a:schemeClr val="tx1"/>
                  </a:solidFill>
                  <a:latin typeface="Arial" charset="0"/>
                </a:endParaRPr>
              </a:p>
            </p:txBody>
          </p:sp>
          <p:sp>
            <p:nvSpPr>
              <p:cNvPr id="23580" name="Text Box 6"/>
              <p:cNvSpPr txBox="1">
                <a:spLocks noChangeArrowheads="1"/>
              </p:cNvSpPr>
              <p:nvPr/>
            </p:nvSpPr>
            <p:spPr bwMode="auto">
              <a:xfrm>
                <a:off x="3120" y="3407"/>
                <a:ext cx="1497"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a:solidFill>
                      <a:schemeClr val="tx1"/>
                    </a:solidFill>
                    <a:latin typeface="Arial" charset="0"/>
                  </a:rPr>
                  <a:t>Relative quantity</a:t>
                </a:r>
              </a:p>
              <a:p>
                <a:pPr>
                  <a:spcBef>
                    <a:spcPct val="0"/>
                  </a:spcBef>
                  <a:buClrTx/>
                  <a:buSzTx/>
                  <a:buFontTx/>
                  <a:buNone/>
                </a:pPr>
                <a:r>
                  <a:rPr lang="en-US" altLang="en-US" sz="1800" b="1" dirty="0">
                    <a:solidFill>
                      <a:schemeClr val="tx1"/>
                    </a:solidFill>
                    <a:latin typeface="Arial" charset="0"/>
                  </a:rPr>
                  <a:t>of </a:t>
                </a:r>
                <a:r>
                  <a:rPr lang="en-US" altLang="en-US" sz="1800" b="1" dirty="0" smtClean="0">
                    <a:solidFill>
                      <a:schemeClr val="tx1"/>
                    </a:solidFill>
                    <a:latin typeface="Arial" charset="0"/>
                  </a:rPr>
                  <a:t>cloth,     </a:t>
                </a:r>
                <a:r>
                  <a:rPr lang="en-US" altLang="en-US" sz="1800" b="1" i="1" dirty="0">
                    <a:solidFill>
                      <a:schemeClr val="tx1"/>
                    </a:solidFill>
                    <a:latin typeface="Arial" charset="0"/>
                  </a:rPr>
                  <a:t>Q</a:t>
                </a:r>
                <a:r>
                  <a:rPr lang="en-US" altLang="en-US" sz="1800" b="1" i="1" baseline="-25000" dirty="0">
                    <a:solidFill>
                      <a:schemeClr val="tx1"/>
                    </a:solidFill>
                    <a:latin typeface="Arial" charset="0"/>
                  </a:rPr>
                  <a:t>C</a:t>
                </a:r>
                <a:r>
                  <a:rPr lang="en-US" altLang="en-US" sz="1800" b="1" i="1" dirty="0">
                    <a:solidFill>
                      <a:schemeClr val="tx1"/>
                    </a:solidFill>
                    <a:latin typeface="Arial" charset="0"/>
                  </a:rPr>
                  <a:t> + Q</a:t>
                </a:r>
                <a:r>
                  <a:rPr lang="en-US" altLang="en-US" sz="1800" b="1" baseline="30000" dirty="0">
                    <a:solidFill>
                      <a:schemeClr val="tx1"/>
                    </a:solidFill>
                    <a:latin typeface="Arial" charset="0"/>
                  </a:rPr>
                  <a:t>*</a:t>
                </a:r>
                <a:r>
                  <a:rPr lang="en-US" altLang="en-US" sz="1800" b="1" i="1" baseline="-25000" dirty="0">
                    <a:solidFill>
                      <a:schemeClr val="tx1"/>
                    </a:solidFill>
                    <a:latin typeface="Arial" charset="0"/>
                  </a:rPr>
                  <a:t>C</a:t>
                </a:r>
              </a:p>
              <a:p>
                <a:pPr>
                  <a:spcBef>
                    <a:spcPct val="0"/>
                  </a:spcBef>
                  <a:buClrTx/>
                  <a:buSzTx/>
                  <a:buFontTx/>
                  <a:buNone/>
                </a:pPr>
                <a:r>
                  <a:rPr lang="en-US" altLang="en-US" sz="1800" b="1" i="1" dirty="0" smtClean="0">
                    <a:solidFill>
                      <a:schemeClr val="tx1"/>
                    </a:solidFill>
                    <a:latin typeface="Arial" charset="0"/>
                  </a:rPr>
                  <a:t>                   Q</a:t>
                </a:r>
                <a:r>
                  <a:rPr lang="en-US" altLang="en-US" sz="1800" b="1" i="1" baseline="-25000" dirty="0" smtClean="0">
                    <a:solidFill>
                      <a:schemeClr val="tx1"/>
                    </a:solidFill>
                    <a:latin typeface="Arial" charset="0"/>
                  </a:rPr>
                  <a:t>W</a:t>
                </a:r>
                <a:r>
                  <a:rPr lang="en-US" altLang="en-US" sz="1800" b="1" i="1" dirty="0" smtClean="0">
                    <a:solidFill>
                      <a:schemeClr val="tx1"/>
                    </a:solidFill>
                    <a:latin typeface="Arial" charset="0"/>
                  </a:rPr>
                  <a:t> </a:t>
                </a:r>
                <a:r>
                  <a:rPr lang="en-US" altLang="en-US" sz="1800" b="1" i="1" dirty="0">
                    <a:solidFill>
                      <a:schemeClr val="tx1"/>
                    </a:solidFill>
                    <a:latin typeface="Arial" charset="0"/>
                  </a:rPr>
                  <a:t>+ Q</a:t>
                </a:r>
                <a:r>
                  <a:rPr lang="en-US" altLang="en-US" sz="1800" b="1" baseline="30000" dirty="0">
                    <a:solidFill>
                      <a:schemeClr val="tx1"/>
                    </a:solidFill>
                    <a:latin typeface="Arial" charset="0"/>
                  </a:rPr>
                  <a:t>*</a:t>
                </a:r>
                <a:r>
                  <a:rPr lang="en-US" altLang="en-US" sz="1800" b="1" i="1" baseline="-25000" dirty="0">
                    <a:solidFill>
                      <a:schemeClr val="tx1"/>
                    </a:solidFill>
                    <a:latin typeface="Arial" charset="0"/>
                  </a:rPr>
                  <a:t>W</a:t>
                </a:r>
              </a:p>
            </p:txBody>
          </p:sp>
        </p:grpSp>
        <p:sp>
          <p:nvSpPr>
            <p:cNvPr id="23576" name="Line 43"/>
            <p:cNvSpPr>
              <a:spLocks noChangeShapeType="1"/>
            </p:cNvSpPr>
            <p:nvPr/>
          </p:nvSpPr>
          <p:spPr bwMode="auto">
            <a:xfrm>
              <a:off x="3932" y="3932"/>
              <a:ext cx="62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62513" name="Group 49"/>
          <p:cNvGrpSpPr>
            <a:grpSpLocks/>
          </p:cNvGrpSpPr>
          <p:nvPr/>
        </p:nvGrpSpPr>
        <p:grpSpPr bwMode="auto">
          <a:xfrm>
            <a:off x="3573463" y="4648200"/>
            <a:ext cx="1090612" cy="1555750"/>
            <a:chOff x="2251" y="2928"/>
            <a:chExt cx="687" cy="980"/>
          </a:xfrm>
        </p:grpSpPr>
        <p:grpSp>
          <p:nvGrpSpPr>
            <p:cNvPr id="23571" name="Group 23"/>
            <p:cNvGrpSpPr>
              <a:grpSpLocks/>
            </p:cNvGrpSpPr>
            <p:nvPr/>
          </p:nvGrpSpPr>
          <p:grpSpPr bwMode="auto">
            <a:xfrm>
              <a:off x="2256" y="2928"/>
              <a:ext cx="682" cy="980"/>
              <a:chOff x="2256" y="2784"/>
              <a:chExt cx="682" cy="980"/>
            </a:xfrm>
          </p:grpSpPr>
          <p:sp>
            <p:nvSpPr>
              <p:cNvPr id="23573" name="Line 24"/>
              <p:cNvSpPr>
                <a:spLocks noChangeShapeType="1"/>
              </p:cNvSpPr>
              <p:nvPr/>
            </p:nvSpPr>
            <p:spPr bwMode="auto">
              <a:xfrm>
                <a:off x="2448" y="2784"/>
                <a:ext cx="0" cy="576"/>
              </a:xfrm>
              <a:prstGeom prst="line">
                <a:avLst/>
              </a:prstGeom>
              <a:noFill/>
              <a:ln w="254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74" name="Text Box 25"/>
              <p:cNvSpPr txBox="1">
                <a:spLocks noChangeArrowheads="1"/>
              </p:cNvSpPr>
              <p:nvPr/>
            </p:nvSpPr>
            <p:spPr bwMode="auto">
              <a:xfrm>
                <a:off x="2256" y="3360"/>
                <a:ext cx="68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dirty="0">
                    <a:solidFill>
                      <a:schemeClr val="tx1"/>
                    </a:solidFill>
                    <a:latin typeface="Arial" charset="0"/>
                  </a:rPr>
                  <a:t>L/</a:t>
                </a:r>
                <a:r>
                  <a:rPr lang="en-US" altLang="en-US" sz="1800" b="1" i="1" dirty="0" err="1">
                    <a:solidFill>
                      <a:schemeClr val="tx1"/>
                    </a:solidFill>
                    <a:latin typeface="Arial" charset="0"/>
                  </a:rPr>
                  <a:t>a</a:t>
                </a:r>
                <a:r>
                  <a:rPr lang="en-US" altLang="en-US" sz="1800" b="1" i="1" baseline="-25000" dirty="0" err="1">
                    <a:solidFill>
                      <a:schemeClr val="tx1"/>
                    </a:solidFill>
                    <a:latin typeface="Arial" charset="0"/>
                  </a:rPr>
                  <a:t>C</a:t>
                </a:r>
                <a:r>
                  <a:rPr lang="en-US" altLang="en-US" sz="1800" b="1" i="1" baseline="30000" dirty="0">
                    <a:solidFill>
                      <a:schemeClr val="tx1"/>
                    </a:solidFill>
                    <a:latin typeface="Arial" charset="0"/>
                  </a:rPr>
                  <a:t>*</a:t>
                </a:r>
              </a:p>
              <a:p>
                <a:pPr>
                  <a:spcBef>
                    <a:spcPct val="0"/>
                  </a:spcBef>
                  <a:buClrTx/>
                  <a:buSzTx/>
                  <a:buFontTx/>
                  <a:buNone/>
                </a:pPr>
                <a:r>
                  <a:rPr lang="en-US" altLang="en-US" sz="1800" b="1" i="1" dirty="0">
                    <a:solidFill>
                      <a:schemeClr val="tx1"/>
                    </a:solidFill>
                    <a:latin typeface="Arial" charset="0"/>
                  </a:rPr>
                  <a:t>L/</a:t>
                </a:r>
                <a:r>
                  <a:rPr lang="en-US" altLang="en-US" sz="1800" b="1" i="1" dirty="0" err="1">
                    <a:solidFill>
                      <a:schemeClr val="tx1"/>
                    </a:solidFill>
                    <a:latin typeface="Arial" charset="0"/>
                  </a:rPr>
                  <a:t>a</a:t>
                </a:r>
                <a:r>
                  <a:rPr lang="en-US" altLang="en-US" sz="1800" b="1" i="1" baseline="-25000" dirty="0" err="1">
                    <a:solidFill>
                      <a:schemeClr val="tx1"/>
                    </a:solidFill>
                    <a:latin typeface="Arial" charset="0"/>
                  </a:rPr>
                  <a:t>W</a:t>
                </a:r>
                <a:endParaRPr lang="en-US" altLang="en-US" sz="1800" b="1" i="1" dirty="0">
                  <a:solidFill>
                    <a:schemeClr val="tx1"/>
                  </a:solidFill>
                  <a:latin typeface="Arial" charset="0"/>
                </a:endParaRPr>
              </a:p>
            </p:txBody>
          </p:sp>
        </p:grpSp>
        <p:sp>
          <p:nvSpPr>
            <p:cNvPr id="23572" name="Line 45"/>
            <p:cNvSpPr>
              <a:spLocks noChangeShapeType="1"/>
            </p:cNvSpPr>
            <p:nvPr/>
          </p:nvSpPr>
          <p:spPr bwMode="auto">
            <a:xfrm>
              <a:off x="2251" y="3719"/>
              <a:ext cx="5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 name="Flowchart: Connector 2"/>
          <p:cNvSpPr/>
          <p:nvPr/>
        </p:nvSpPr>
        <p:spPr>
          <a:xfrm>
            <a:off x="720350" y="3015816"/>
            <a:ext cx="914400" cy="521568"/>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p:cNvCxnSpPr/>
          <p:nvPr/>
        </p:nvCxnSpPr>
        <p:spPr>
          <a:xfrm flipH="1" flipV="1">
            <a:off x="1735155" y="3496115"/>
            <a:ext cx="2819400" cy="104745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3035" y="3819435"/>
            <a:ext cx="2520280" cy="1200329"/>
          </a:xfrm>
          <a:prstGeom prst="rect">
            <a:avLst/>
          </a:prstGeom>
          <a:noFill/>
        </p:spPr>
        <p:txBody>
          <a:bodyPr wrap="square" rtlCol="0">
            <a:spAutoFit/>
          </a:bodyPr>
          <a:lstStyle/>
          <a:p>
            <a:pPr>
              <a:spcBef>
                <a:spcPct val="0"/>
              </a:spcBef>
              <a:buClrTx/>
              <a:buSzTx/>
              <a:buFontTx/>
              <a:buNone/>
            </a:pPr>
            <a:r>
              <a:rPr lang="en-GB" dirty="0" smtClean="0"/>
              <a:t>If relative price = </a:t>
            </a:r>
            <a:r>
              <a:rPr lang="en-US" altLang="en-US" b="1" i="1" dirty="0" err="1" smtClean="0">
                <a:latin typeface="Arial" charset="0"/>
              </a:rPr>
              <a:t>a</a:t>
            </a:r>
            <a:r>
              <a:rPr lang="en-US" altLang="en-US" b="1" i="1" baseline="-25000" dirty="0" err="1" smtClean="0">
                <a:latin typeface="Arial" charset="0"/>
              </a:rPr>
              <a:t>C</a:t>
            </a:r>
            <a:r>
              <a:rPr lang="en-US" altLang="en-US" b="1" i="1" dirty="0" smtClean="0">
                <a:latin typeface="Arial" charset="0"/>
              </a:rPr>
              <a:t>/</a:t>
            </a:r>
            <a:r>
              <a:rPr lang="en-US" altLang="en-US" b="1" i="1" dirty="0" err="1" smtClean="0">
                <a:latin typeface="Arial" charset="0"/>
              </a:rPr>
              <a:t>a</a:t>
            </a:r>
            <a:r>
              <a:rPr lang="en-US" altLang="en-US" b="1" i="1" baseline="-25000" dirty="0" err="1" smtClean="0">
                <a:latin typeface="Arial" charset="0"/>
              </a:rPr>
              <a:t>W</a:t>
            </a:r>
            <a:endParaRPr lang="en-US" altLang="en-US" b="1" i="1" dirty="0">
              <a:latin typeface="Arial" charset="0"/>
            </a:endParaRPr>
          </a:p>
          <a:p>
            <a:r>
              <a:rPr lang="en-GB" dirty="0" smtClean="0"/>
              <a:t>UK can produce any relative quantities of cloth of wine. RS is flat.</a:t>
            </a:r>
            <a:endParaRPr lang="en-GB" dirty="0"/>
          </a:p>
        </p:txBody>
      </p:sp>
    </p:spTree>
    <p:extLst>
      <p:ext uri="{BB962C8B-B14F-4D97-AF65-F5344CB8AC3E}">
        <p14:creationId xmlns:p14="http://schemas.microsoft.com/office/powerpoint/2010/main" val="613674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495"/>
                                        </p:tgtEl>
                                        <p:attrNameLst>
                                          <p:attrName>style.visibility</p:attrName>
                                        </p:attrNameLst>
                                      </p:cBhvr>
                                      <p:to>
                                        <p:strVal val="visible"/>
                                      </p:to>
                                    </p:set>
                                    <p:animEffect transition="in" filter="wipe(left)">
                                      <p:cBhvr>
                                        <p:cTn id="7" dur="500"/>
                                        <p:tgtEl>
                                          <p:spTgt spid="624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2511"/>
                                        </p:tgtEl>
                                        <p:attrNameLst>
                                          <p:attrName>style.visibility</p:attrName>
                                        </p:attrNameLst>
                                      </p:cBhvr>
                                      <p:to>
                                        <p:strVal val="visible"/>
                                      </p:to>
                                    </p:set>
                                    <p:animEffect transition="in" filter="wipe(left)">
                                      <p:cBhvr>
                                        <p:cTn id="12" dur="500"/>
                                        <p:tgtEl>
                                          <p:spTgt spid="625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2490"/>
                                        </p:tgtEl>
                                        <p:attrNameLst>
                                          <p:attrName>style.visibility</p:attrName>
                                        </p:attrNameLst>
                                      </p:cBhvr>
                                      <p:to>
                                        <p:strVal val="visible"/>
                                      </p:to>
                                    </p:set>
                                    <p:animEffect transition="in" filter="dissolve">
                                      <p:cBhvr>
                                        <p:cTn id="17" dur="500"/>
                                        <p:tgtEl>
                                          <p:spTgt spid="6249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2491"/>
                                        </p:tgtEl>
                                        <p:attrNameLst>
                                          <p:attrName>style.visibility</p:attrName>
                                        </p:attrNameLst>
                                      </p:cBhvr>
                                      <p:to>
                                        <p:strVal val="visible"/>
                                      </p:to>
                                    </p:set>
                                    <p:animEffect transition="in" filter="dissolve">
                                      <p:cBhvr>
                                        <p:cTn id="22" dur="500"/>
                                        <p:tgtEl>
                                          <p:spTgt spid="6249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2480"/>
                                        </p:tgtEl>
                                        <p:attrNameLst>
                                          <p:attrName>style.visibility</p:attrName>
                                        </p:attrNameLst>
                                      </p:cBhvr>
                                      <p:to>
                                        <p:strVal val="visible"/>
                                      </p:to>
                                    </p:set>
                                    <p:animEffect transition="in" filter="dissolve">
                                      <p:cBhvr>
                                        <p:cTn id="27" dur="500"/>
                                        <p:tgtEl>
                                          <p:spTgt spid="6248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62513"/>
                                        </p:tgtEl>
                                        <p:attrNameLst>
                                          <p:attrName>style.visibility</p:attrName>
                                        </p:attrNameLst>
                                      </p:cBhvr>
                                      <p:to>
                                        <p:strVal val="visible"/>
                                      </p:to>
                                    </p:set>
                                    <p:animEffect transition="in" filter="wipe(down)">
                                      <p:cBhvr>
                                        <p:cTn id="32" dur="500"/>
                                        <p:tgtEl>
                                          <p:spTgt spid="62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2475"/>
                                        </p:tgtEl>
                                        <p:attrNameLst>
                                          <p:attrName>style.visibility</p:attrName>
                                        </p:attrNameLst>
                                      </p:cBhvr>
                                      <p:to>
                                        <p:strVal val="visible"/>
                                      </p:to>
                                    </p:set>
                                    <p:animEffect transition="in" filter="dissolve">
                                      <p:cBhvr>
                                        <p:cTn id="37" dur="500"/>
                                        <p:tgtEl>
                                          <p:spTgt spid="6247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2471"/>
                                        </p:tgtEl>
                                        <p:attrNameLst>
                                          <p:attrName>style.visibility</p:attrName>
                                        </p:attrNameLst>
                                      </p:cBhvr>
                                      <p:to>
                                        <p:strVal val="visible"/>
                                      </p:to>
                                    </p:set>
                                    <p:animEffect transition="in" filter="dissolve">
                                      <p:cBhvr>
                                        <p:cTn id="42" dur="500"/>
                                        <p:tgtEl>
                                          <p:spTgt spid="6247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62503"/>
                                        </p:tgtEl>
                                        <p:attrNameLst>
                                          <p:attrName>style.visibility</p:attrName>
                                        </p:attrNameLst>
                                      </p:cBhvr>
                                      <p:to>
                                        <p:strVal val="visible"/>
                                      </p:to>
                                    </p:set>
                                    <p:animEffect transition="in" filter="dissolve">
                                      <p:cBhvr>
                                        <p:cTn id="47" dur="500"/>
                                        <p:tgtEl>
                                          <p:spTgt spid="62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1" grpId="0" animBg="1"/>
      <p:bldP spid="62475" grpId="0" animBg="1"/>
      <p:bldP spid="62480" grpId="0" animBg="1"/>
      <p:bldP spid="62490" grpId="0" autoUpdateAnimBg="0"/>
      <p:bldP spid="62491" grpId="0" autoUpdateAnimBg="0"/>
      <p:bldP spid="62495"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71" name="Line 7"/>
          <p:cNvSpPr>
            <a:spLocks noChangeShapeType="1"/>
          </p:cNvSpPr>
          <p:nvPr/>
        </p:nvSpPr>
        <p:spPr bwMode="auto">
          <a:xfrm flipH="1">
            <a:off x="1905000" y="3276600"/>
            <a:ext cx="1981200" cy="0"/>
          </a:xfrm>
          <a:prstGeom prst="line">
            <a:avLst/>
          </a:prstGeom>
          <a:noFill/>
          <a:ln w="254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475" name="Line 11"/>
          <p:cNvSpPr>
            <a:spLocks noChangeShapeType="1"/>
          </p:cNvSpPr>
          <p:nvPr/>
        </p:nvSpPr>
        <p:spPr bwMode="auto">
          <a:xfrm>
            <a:off x="3886200" y="3276600"/>
            <a:ext cx="0" cy="1371600"/>
          </a:xfrm>
          <a:prstGeom prst="line">
            <a:avLst/>
          </a:prstGeom>
          <a:noFill/>
          <a:ln w="254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480" name="Line 16"/>
          <p:cNvSpPr>
            <a:spLocks noChangeShapeType="1"/>
          </p:cNvSpPr>
          <p:nvPr/>
        </p:nvSpPr>
        <p:spPr bwMode="auto">
          <a:xfrm flipH="1">
            <a:off x="1905000" y="4648200"/>
            <a:ext cx="1981200" cy="0"/>
          </a:xfrm>
          <a:prstGeom prst="line">
            <a:avLst/>
          </a:prstGeom>
          <a:noFill/>
          <a:ln w="254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490" name="Text Box 26"/>
          <p:cNvSpPr txBox="1">
            <a:spLocks noChangeArrowheads="1"/>
          </p:cNvSpPr>
          <p:nvPr/>
        </p:nvSpPr>
        <p:spPr bwMode="auto">
          <a:xfrm>
            <a:off x="794657" y="3084512"/>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dirty="0" err="1" smtClean="0">
                <a:solidFill>
                  <a:schemeClr val="tx1"/>
                </a:solidFill>
                <a:latin typeface="Arial" charset="0"/>
              </a:rPr>
              <a:t>a</a:t>
            </a:r>
            <a:r>
              <a:rPr lang="en-US" altLang="en-US" sz="1800" b="1" i="1" baseline="-25000" dirty="0" err="1" smtClean="0">
                <a:solidFill>
                  <a:schemeClr val="tx1"/>
                </a:solidFill>
                <a:latin typeface="Arial" charset="0"/>
              </a:rPr>
              <a:t>C</a:t>
            </a:r>
            <a:r>
              <a:rPr lang="en-US" altLang="en-US" sz="1800" b="1" i="1" dirty="0" smtClean="0">
                <a:solidFill>
                  <a:schemeClr val="tx1"/>
                </a:solidFill>
                <a:latin typeface="Arial" charset="0"/>
              </a:rPr>
              <a:t>/</a:t>
            </a:r>
            <a:r>
              <a:rPr lang="en-US" altLang="en-US" sz="1800" b="1" i="1" dirty="0" err="1" smtClean="0">
                <a:solidFill>
                  <a:schemeClr val="tx1"/>
                </a:solidFill>
                <a:latin typeface="Arial" charset="0"/>
              </a:rPr>
              <a:t>a</a:t>
            </a:r>
            <a:r>
              <a:rPr lang="en-US" altLang="en-US" sz="1800" b="1" i="1" baseline="-25000" dirty="0" err="1" smtClean="0">
                <a:solidFill>
                  <a:schemeClr val="tx1"/>
                </a:solidFill>
                <a:latin typeface="Arial" charset="0"/>
              </a:rPr>
              <a:t>W</a:t>
            </a:r>
            <a:endParaRPr lang="en-US" altLang="en-US" sz="1800" b="1" i="1" dirty="0">
              <a:solidFill>
                <a:schemeClr val="tx1"/>
              </a:solidFill>
              <a:latin typeface="Arial" charset="0"/>
            </a:endParaRPr>
          </a:p>
        </p:txBody>
      </p:sp>
      <p:sp>
        <p:nvSpPr>
          <p:cNvPr id="62491" name="Text Box 27"/>
          <p:cNvSpPr txBox="1">
            <a:spLocks noChangeArrowheads="1"/>
          </p:cNvSpPr>
          <p:nvPr/>
        </p:nvSpPr>
        <p:spPr bwMode="auto">
          <a:xfrm>
            <a:off x="794048" y="4535013"/>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dirty="0" smtClean="0">
                <a:solidFill>
                  <a:schemeClr val="tx1"/>
                </a:solidFill>
                <a:latin typeface="Arial" charset="0"/>
              </a:rPr>
              <a:t>a</a:t>
            </a:r>
            <a:r>
              <a:rPr lang="en-US" altLang="en-US" sz="1800" b="1" baseline="30000" dirty="0" smtClean="0">
                <a:solidFill>
                  <a:schemeClr val="tx1"/>
                </a:solidFill>
                <a:latin typeface="Arial" charset="0"/>
              </a:rPr>
              <a:t>*</a:t>
            </a:r>
            <a:r>
              <a:rPr lang="en-US" altLang="en-US" sz="1800" b="1" i="1" baseline="-25000" dirty="0" smtClean="0">
                <a:solidFill>
                  <a:schemeClr val="tx1"/>
                </a:solidFill>
                <a:latin typeface="Arial" charset="0"/>
              </a:rPr>
              <a:t>C</a:t>
            </a:r>
            <a:r>
              <a:rPr lang="en-US" altLang="en-US" sz="1800" b="1" i="1" dirty="0" smtClean="0">
                <a:solidFill>
                  <a:schemeClr val="tx1"/>
                </a:solidFill>
                <a:latin typeface="Arial" charset="0"/>
              </a:rPr>
              <a:t>/a</a:t>
            </a:r>
            <a:r>
              <a:rPr lang="en-US" altLang="en-US" sz="1800" b="1" baseline="30000" dirty="0" smtClean="0">
                <a:solidFill>
                  <a:schemeClr val="tx1"/>
                </a:solidFill>
                <a:latin typeface="Arial" charset="0"/>
              </a:rPr>
              <a:t>*</a:t>
            </a:r>
            <a:r>
              <a:rPr lang="en-US" altLang="en-US" sz="1800" b="1" i="1" baseline="-25000" dirty="0" smtClean="0">
                <a:solidFill>
                  <a:schemeClr val="tx1"/>
                </a:solidFill>
                <a:latin typeface="Arial" charset="0"/>
              </a:rPr>
              <a:t>W</a:t>
            </a:r>
            <a:endParaRPr lang="en-US" altLang="en-US" sz="1800" b="1" i="1" dirty="0">
              <a:solidFill>
                <a:schemeClr val="tx1"/>
              </a:solidFill>
              <a:latin typeface="Arial" charset="0"/>
            </a:endParaRPr>
          </a:p>
        </p:txBody>
      </p:sp>
      <p:grpSp>
        <p:nvGrpSpPr>
          <p:cNvPr id="62503" name="Group 39"/>
          <p:cNvGrpSpPr>
            <a:grpSpLocks/>
          </p:cNvGrpSpPr>
          <p:nvPr/>
        </p:nvGrpSpPr>
        <p:grpSpPr bwMode="auto">
          <a:xfrm>
            <a:off x="3886200" y="3084513"/>
            <a:ext cx="2466975" cy="366712"/>
            <a:chOff x="2448" y="1943"/>
            <a:chExt cx="1554" cy="231"/>
          </a:xfrm>
        </p:grpSpPr>
        <p:sp>
          <p:nvSpPr>
            <p:cNvPr id="23581" name="Line 29"/>
            <p:cNvSpPr>
              <a:spLocks noChangeShapeType="1"/>
            </p:cNvSpPr>
            <p:nvPr/>
          </p:nvSpPr>
          <p:spPr bwMode="auto">
            <a:xfrm flipH="1">
              <a:off x="2448" y="2064"/>
              <a:ext cx="1248" cy="0"/>
            </a:xfrm>
            <a:prstGeom prst="line">
              <a:avLst/>
            </a:prstGeom>
            <a:noFill/>
            <a:ln w="254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82" name="Text Box 30"/>
            <p:cNvSpPr txBox="1">
              <a:spLocks noChangeArrowheads="1"/>
            </p:cNvSpPr>
            <p:nvPr/>
          </p:nvSpPr>
          <p:spPr bwMode="auto">
            <a:xfrm>
              <a:off x="3686" y="1943"/>
              <a:ext cx="3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a:solidFill>
                    <a:srgbClr val="333399"/>
                  </a:solidFill>
                  <a:latin typeface="Arial" charset="0"/>
                </a:rPr>
                <a:t>RS</a:t>
              </a:r>
            </a:p>
          </p:txBody>
        </p:sp>
      </p:grpSp>
      <p:sp>
        <p:nvSpPr>
          <p:cNvPr id="62495" name="Rectangle 31"/>
          <p:cNvSpPr>
            <a:spLocks noGrp="1" noChangeArrowheads="1"/>
          </p:cNvSpPr>
          <p:nvPr>
            <p:ph type="title"/>
          </p:nvPr>
        </p:nvSpPr>
        <p:spPr>
          <a:noFill/>
        </p:spPr>
        <p:txBody>
          <a:bodyPr anchor="b">
            <a:normAutofit/>
          </a:bodyPr>
          <a:lstStyle/>
          <a:p>
            <a:r>
              <a:rPr lang="en-GB" dirty="0" smtClean="0"/>
              <a:t>The </a:t>
            </a:r>
            <a:r>
              <a:rPr lang="en-GB" dirty="0" err="1" smtClean="0"/>
              <a:t>Ricardian</a:t>
            </a:r>
            <a:r>
              <a:rPr lang="en-GB" dirty="0" smtClean="0"/>
              <a:t> model</a:t>
            </a:r>
            <a:endParaRPr lang="en-US" altLang="en-US" dirty="0" smtClean="0">
              <a:solidFill>
                <a:srgbClr val="336699"/>
              </a:solidFill>
            </a:endParaRPr>
          </a:p>
        </p:txBody>
      </p:sp>
      <p:sp>
        <p:nvSpPr>
          <p:cNvPr id="2" name="Content Placeholder 1"/>
          <p:cNvSpPr>
            <a:spLocks noGrp="1"/>
          </p:cNvSpPr>
          <p:nvPr>
            <p:ph idx="1"/>
          </p:nvPr>
        </p:nvSpPr>
        <p:spPr/>
        <p:txBody>
          <a:bodyPr/>
          <a:lstStyle/>
          <a:p>
            <a:pPr marL="0" indent="0" algn="ctr">
              <a:buNone/>
            </a:pPr>
            <a:r>
              <a:rPr lang="en-US" altLang="en-US" sz="2400" dirty="0" smtClean="0">
                <a:solidFill>
                  <a:srgbClr val="336699"/>
                </a:solidFill>
              </a:rPr>
              <a:t>World Relative Supply and Demand</a:t>
            </a:r>
          </a:p>
          <a:p>
            <a:endParaRPr lang="en-GB" dirty="0"/>
          </a:p>
        </p:txBody>
      </p:sp>
      <p:grpSp>
        <p:nvGrpSpPr>
          <p:cNvPr id="62511" name="Group 47"/>
          <p:cNvGrpSpPr>
            <a:grpSpLocks/>
          </p:cNvGrpSpPr>
          <p:nvPr/>
        </p:nvGrpSpPr>
        <p:grpSpPr bwMode="auto">
          <a:xfrm>
            <a:off x="1066800" y="1947863"/>
            <a:ext cx="6262688" cy="4613274"/>
            <a:chOff x="672" y="1227"/>
            <a:chExt cx="3945" cy="2906"/>
          </a:xfrm>
        </p:grpSpPr>
        <p:grpSp>
          <p:nvGrpSpPr>
            <p:cNvPr id="23575" name="Group 2"/>
            <p:cNvGrpSpPr>
              <a:grpSpLocks/>
            </p:cNvGrpSpPr>
            <p:nvPr/>
          </p:nvGrpSpPr>
          <p:grpSpPr bwMode="auto">
            <a:xfrm>
              <a:off x="672" y="1227"/>
              <a:ext cx="3945" cy="2906"/>
              <a:chOff x="672" y="1083"/>
              <a:chExt cx="3945" cy="2906"/>
            </a:xfrm>
          </p:grpSpPr>
          <p:sp>
            <p:nvSpPr>
              <p:cNvPr id="23577" name="Line 3"/>
              <p:cNvSpPr>
                <a:spLocks noChangeShapeType="1"/>
              </p:cNvSpPr>
              <p:nvPr/>
            </p:nvSpPr>
            <p:spPr bwMode="auto">
              <a:xfrm>
                <a:off x="1200" y="1488"/>
                <a:ext cx="0" cy="1872"/>
              </a:xfrm>
              <a:prstGeom prst="line">
                <a:avLst/>
              </a:prstGeom>
              <a:noFill/>
              <a:ln w="38100">
                <a:solidFill>
                  <a:schemeClr val="tx1"/>
                </a:solidFill>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78" name="Line 4"/>
              <p:cNvSpPr>
                <a:spLocks noChangeShapeType="1"/>
              </p:cNvSpPr>
              <p:nvPr/>
            </p:nvSpPr>
            <p:spPr bwMode="auto">
              <a:xfrm>
                <a:off x="1200" y="3360"/>
                <a:ext cx="3072" cy="0"/>
              </a:xfrm>
              <a:prstGeom prst="line">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79" name="Text Box 5"/>
              <p:cNvSpPr txBox="1">
                <a:spLocks noChangeArrowheads="1"/>
              </p:cNvSpPr>
              <p:nvPr/>
            </p:nvSpPr>
            <p:spPr bwMode="auto">
              <a:xfrm>
                <a:off x="672" y="1083"/>
                <a:ext cx="1118"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a:solidFill>
                      <a:schemeClr val="tx1"/>
                    </a:solidFill>
                    <a:latin typeface="Arial" charset="0"/>
                  </a:rPr>
                  <a:t>Relative price</a:t>
                </a:r>
              </a:p>
              <a:p>
                <a:pPr>
                  <a:spcBef>
                    <a:spcPct val="0"/>
                  </a:spcBef>
                  <a:buClrTx/>
                  <a:buSzTx/>
                  <a:buFontTx/>
                  <a:buNone/>
                </a:pPr>
                <a:r>
                  <a:rPr lang="en-US" altLang="en-US" sz="1800" b="1" dirty="0">
                    <a:solidFill>
                      <a:schemeClr val="tx1"/>
                    </a:solidFill>
                    <a:latin typeface="Arial" charset="0"/>
                  </a:rPr>
                  <a:t>of </a:t>
                </a:r>
                <a:r>
                  <a:rPr lang="en-US" altLang="en-US" sz="1800" b="1" dirty="0" smtClean="0">
                    <a:solidFill>
                      <a:schemeClr val="tx1"/>
                    </a:solidFill>
                    <a:latin typeface="Arial" charset="0"/>
                  </a:rPr>
                  <a:t>cloth, </a:t>
                </a:r>
                <a:r>
                  <a:rPr lang="en-US" altLang="en-US" sz="1800" b="1" i="1" dirty="0">
                    <a:solidFill>
                      <a:schemeClr val="tx1"/>
                    </a:solidFill>
                    <a:latin typeface="Arial" charset="0"/>
                  </a:rPr>
                  <a:t>P</a:t>
                </a:r>
                <a:r>
                  <a:rPr lang="en-US" altLang="en-US" sz="1800" b="1" i="1" baseline="-25000" dirty="0">
                    <a:solidFill>
                      <a:schemeClr val="tx1"/>
                    </a:solidFill>
                    <a:latin typeface="Arial" charset="0"/>
                  </a:rPr>
                  <a:t>C</a:t>
                </a:r>
                <a:r>
                  <a:rPr lang="en-US" altLang="en-US" sz="1800" b="1" i="1" dirty="0">
                    <a:solidFill>
                      <a:schemeClr val="tx1"/>
                    </a:solidFill>
                    <a:latin typeface="Arial" charset="0"/>
                  </a:rPr>
                  <a:t>/P</a:t>
                </a:r>
                <a:r>
                  <a:rPr lang="en-US" altLang="en-US" sz="1800" b="1" i="1" baseline="-25000" dirty="0">
                    <a:solidFill>
                      <a:schemeClr val="tx1"/>
                    </a:solidFill>
                    <a:latin typeface="Arial" charset="0"/>
                  </a:rPr>
                  <a:t>W</a:t>
                </a:r>
                <a:endParaRPr lang="en-US" altLang="en-US" sz="1800" b="1" i="1" dirty="0">
                  <a:solidFill>
                    <a:schemeClr val="tx1"/>
                  </a:solidFill>
                  <a:latin typeface="Arial" charset="0"/>
                </a:endParaRPr>
              </a:p>
            </p:txBody>
          </p:sp>
          <p:sp>
            <p:nvSpPr>
              <p:cNvPr id="23580" name="Text Box 6"/>
              <p:cNvSpPr txBox="1">
                <a:spLocks noChangeArrowheads="1"/>
              </p:cNvSpPr>
              <p:nvPr/>
            </p:nvSpPr>
            <p:spPr bwMode="auto">
              <a:xfrm>
                <a:off x="3120" y="3407"/>
                <a:ext cx="1497"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a:solidFill>
                      <a:schemeClr val="tx1"/>
                    </a:solidFill>
                    <a:latin typeface="Arial" charset="0"/>
                  </a:rPr>
                  <a:t>Relative quantity</a:t>
                </a:r>
              </a:p>
              <a:p>
                <a:pPr>
                  <a:spcBef>
                    <a:spcPct val="0"/>
                  </a:spcBef>
                  <a:buClrTx/>
                  <a:buSzTx/>
                  <a:buFontTx/>
                  <a:buNone/>
                </a:pPr>
                <a:r>
                  <a:rPr lang="en-US" altLang="en-US" sz="1800" b="1" dirty="0">
                    <a:solidFill>
                      <a:schemeClr val="tx1"/>
                    </a:solidFill>
                    <a:latin typeface="Arial" charset="0"/>
                  </a:rPr>
                  <a:t>of </a:t>
                </a:r>
                <a:r>
                  <a:rPr lang="en-US" altLang="en-US" sz="1800" b="1" dirty="0" smtClean="0">
                    <a:solidFill>
                      <a:schemeClr val="tx1"/>
                    </a:solidFill>
                    <a:latin typeface="Arial" charset="0"/>
                  </a:rPr>
                  <a:t>cloth,     </a:t>
                </a:r>
                <a:r>
                  <a:rPr lang="en-US" altLang="en-US" sz="1800" b="1" i="1" dirty="0">
                    <a:solidFill>
                      <a:schemeClr val="tx1"/>
                    </a:solidFill>
                    <a:latin typeface="Arial" charset="0"/>
                  </a:rPr>
                  <a:t>Q</a:t>
                </a:r>
                <a:r>
                  <a:rPr lang="en-US" altLang="en-US" sz="1800" b="1" i="1" baseline="-25000" dirty="0">
                    <a:solidFill>
                      <a:schemeClr val="tx1"/>
                    </a:solidFill>
                    <a:latin typeface="Arial" charset="0"/>
                  </a:rPr>
                  <a:t>C</a:t>
                </a:r>
                <a:r>
                  <a:rPr lang="en-US" altLang="en-US" sz="1800" b="1" i="1" dirty="0">
                    <a:solidFill>
                      <a:schemeClr val="tx1"/>
                    </a:solidFill>
                    <a:latin typeface="Arial" charset="0"/>
                  </a:rPr>
                  <a:t> + Q</a:t>
                </a:r>
                <a:r>
                  <a:rPr lang="en-US" altLang="en-US" sz="1800" b="1" baseline="30000" dirty="0">
                    <a:solidFill>
                      <a:schemeClr val="tx1"/>
                    </a:solidFill>
                    <a:latin typeface="Arial" charset="0"/>
                  </a:rPr>
                  <a:t>*</a:t>
                </a:r>
                <a:r>
                  <a:rPr lang="en-US" altLang="en-US" sz="1800" b="1" i="1" baseline="-25000" dirty="0">
                    <a:solidFill>
                      <a:schemeClr val="tx1"/>
                    </a:solidFill>
                    <a:latin typeface="Arial" charset="0"/>
                  </a:rPr>
                  <a:t>C</a:t>
                </a:r>
              </a:p>
              <a:p>
                <a:pPr>
                  <a:spcBef>
                    <a:spcPct val="0"/>
                  </a:spcBef>
                  <a:buClrTx/>
                  <a:buSzTx/>
                  <a:buFontTx/>
                  <a:buNone/>
                </a:pPr>
                <a:r>
                  <a:rPr lang="en-US" altLang="en-US" sz="1800" b="1" i="1" dirty="0" smtClean="0">
                    <a:solidFill>
                      <a:schemeClr val="tx1"/>
                    </a:solidFill>
                    <a:latin typeface="Arial" charset="0"/>
                  </a:rPr>
                  <a:t>                   Q</a:t>
                </a:r>
                <a:r>
                  <a:rPr lang="en-US" altLang="en-US" sz="1800" b="1" i="1" baseline="-25000" dirty="0" smtClean="0">
                    <a:solidFill>
                      <a:schemeClr val="tx1"/>
                    </a:solidFill>
                    <a:latin typeface="Arial" charset="0"/>
                  </a:rPr>
                  <a:t>W</a:t>
                </a:r>
                <a:r>
                  <a:rPr lang="en-US" altLang="en-US" sz="1800" b="1" i="1" dirty="0" smtClean="0">
                    <a:solidFill>
                      <a:schemeClr val="tx1"/>
                    </a:solidFill>
                    <a:latin typeface="Arial" charset="0"/>
                  </a:rPr>
                  <a:t> </a:t>
                </a:r>
                <a:r>
                  <a:rPr lang="en-US" altLang="en-US" sz="1800" b="1" i="1" dirty="0">
                    <a:solidFill>
                      <a:schemeClr val="tx1"/>
                    </a:solidFill>
                    <a:latin typeface="Arial" charset="0"/>
                  </a:rPr>
                  <a:t>+ Q</a:t>
                </a:r>
                <a:r>
                  <a:rPr lang="en-US" altLang="en-US" sz="1800" b="1" baseline="30000" dirty="0">
                    <a:solidFill>
                      <a:schemeClr val="tx1"/>
                    </a:solidFill>
                    <a:latin typeface="Arial" charset="0"/>
                  </a:rPr>
                  <a:t>*</a:t>
                </a:r>
                <a:r>
                  <a:rPr lang="en-US" altLang="en-US" sz="1800" b="1" i="1" baseline="-25000" dirty="0">
                    <a:solidFill>
                      <a:schemeClr val="tx1"/>
                    </a:solidFill>
                    <a:latin typeface="Arial" charset="0"/>
                  </a:rPr>
                  <a:t>W</a:t>
                </a:r>
              </a:p>
            </p:txBody>
          </p:sp>
        </p:grpSp>
        <p:sp>
          <p:nvSpPr>
            <p:cNvPr id="23576" name="Line 43"/>
            <p:cNvSpPr>
              <a:spLocks noChangeShapeType="1"/>
            </p:cNvSpPr>
            <p:nvPr/>
          </p:nvSpPr>
          <p:spPr bwMode="auto">
            <a:xfrm>
              <a:off x="3932" y="3932"/>
              <a:ext cx="62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62513" name="Group 49"/>
          <p:cNvGrpSpPr>
            <a:grpSpLocks/>
          </p:cNvGrpSpPr>
          <p:nvPr/>
        </p:nvGrpSpPr>
        <p:grpSpPr bwMode="auto">
          <a:xfrm>
            <a:off x="3573463" y="4648200"/>
            <a:ext cx="1090612" cy="1555750"/>
            <a:chOff x="2251" y="2928"/>
            <a:chExt cx="687" cy="980"/>
          </a:xfrm>
        </p:grpSpPr>
        <p:grpSp>
          <p:nvGrpSpPr>
            <p:cNvPr id="23571" name="Group 23"/>
            <p:cNvGrpSpPr>
              <a:grpSpLocks/>
            </p:cNvGrpSpPr>
            <p:nvPr/>
          </p:nvGrpSpPr>
          <p:grpSpPr bwMode="auto">
            <a:xfrm>
              <a:off x="2256" y="2928"/>
              <a:ext cx="682" cy="980"/>
              <a:chOff x="2256" y="2784"/>
              <a:chExt cx="682" cy="980"/>
            </a:xfrm>
          </p:grpSpPr>
          <p:sp>
            <p:nvSpPr>
              <p:cNvPr id="23573" name="Line 24"/>
              <p:cNvSpPr>
                <a:spLocks noChangeShapeType="1"/>
              </p:cNvSpPr>
              <p:nvPr/>
            </p:nvSpPr>
            <p:spPr bwMode="auto">
              <a:xfrm>
                <a:off x="2448" y="2784"/>
                <a:ext cx="0" cy="576"/>
              </a:xfrm>
              <a:prstGeom prst="line">
                <a:avLst/>
              </a:prstGeom>
              <a:noFill/>
              <a:ln w="254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74" name="Text Box 25"/>
              <p:cNvSpPr txBox="1">
                <a:spLocks noChangeArrowheads="1"/>
              </p:cNvSpPr>
              <p:nvPr/>
            </p:nvSpPr>
            <p:spPr bwMode="auto">
              <a:xfrm>
                <a:off x="2256" y="3360"/>
                <a:ext cx="68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dirty="0">
                    <a:solidFill>
                      <a:schemeClr val="tx1"/>
                    </a:solidFill>
                    <a:latin typeface="Arial" charset="0"/>
                  </a:rPr>
                  <a:t>L/</a:t>
                </a:r>
                <a:r>
                  <a:rPr lang="en-US" altLang="en-US" sz="1800" b="1" i="1" dirty="0" err="1">
                    <a:solidFill>
                      <a:schemeClr val="tx1"/>
                    </a:solidFill>
                    <a:latin typeface="Arial" charset="0"/>
                  </a:rPr>
                  <a:t>a</a:t>
                </a:r>
                <a:r>
                  <a:rPr lang="en-US" altLang="en-US" sz="1800" b="1" i="1" baseline="-25000" dirty="0" err="1">
                    <a:solidFill>
                      <a:schemeClr val="tx1"/>
                    </a:solidFill>
                    <a:latin typeface="Arial" charset="0"/>
                  </a:rPr>
                  <a:t>C</a:t>
                </a:r>
                <a:r>
                  <a:rPr lang="en-US" altLang="en-US" sz="1800" b="1" i="1" baseline="30000" dirty="0">
                    <a:solidFill>
                      <a:schemeClr val="tx1"/>
                    </a:solidFill>
                    <a:latin typeface="Arial" charset="0"/>
                  </a:rPr>
                  <a:t>*</a:t>
                </a:r>
              </a:p>
              <a:p>
                <a:pPr>
                  <a:spcBef>
                    <a:spcPct val="0"/>
                  </a:spcBef>
                  <a:buClrTx/>
                  <a:buSzTx/>
                  <a:buFontTx/>
                  <a:buNone/>
                </a:pPr>
                <a:r>
                  <a:rPr lang="en-US" altLang="en-US" sz="1800" b="1" i="1" dirty="0">
                    <a:solidFill>
                      <a:schemeClr val="tx1"/>
                    </a:solidFill>
                    <a:latin typeface="Arial" charset="0"/>
                  </a:rPr>
                  <a:t>L/</a:t>
                </a:r>
                <a:r>
                  <a:rPr lang="en-US" altLang="en-US" sz="1800" b="1" i="1" dirty="0" err="1">
                    <a:solidFill>
                      <a:schemeClr val="tx1"/>
                    </a:solidFill>
                    <a:latin typeface="Arial" charset="0"/>
                  </a:rPr>
                  <a:t>a</a:t>
                </a:r>
                <a:r>
                  <a:rPr lang="en-US" altLang="en-US" sz="1800" b="1" i="1" baseline="-25000" dirty="0" err="1">
                    <a:solidFill>
                      <a:schemeClr val="tx1"/>
                    </a:solidFill>
                    <a:latin typeface="Arial" charset="0"/>
                  </a:rPr>
                  <a:t>W</a:t>
                </a:r>
                <a:endParaRPr lang="en-US" altLang="en-US" sz="1800" b="1" i="1" dirty="0">
                  <a:solidFill>
                    <a:schemeClr val="tx1"/>
                  </a:solidFill>
                  <a:latin typeface="Arial" charset="0"/>
                </a:endParaRPr>
              </a:p>
            </p:txBody>
          </p:sp>
        </p:grpSp>
        <p:sp>
          <p:nvSpPr>
            <p:cNvPr id="23572" name="Line 45"/>
            <p:cNvSpPr>
              <a:spLocks noChangeShapeType="1"/>
            </p:cNvSpPr>
            <p:nvPr/>
          </p:nvSpPr>
          <p:spPr bwMode="auto">
            <a:xfrm>
              <a:off x="2251" y="3719"/>
              <a:ext cx="5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 name="Flowchart: Connector 2"/>
          <p:cNvSpPr/>
          <p:nvPr/>
        </p:nvSpPr>
        <p:spPr>
          <a:xfrm>
            <a:off x="838200" y="3007085"/>
            <a:ext cx="914400" cy="521568"/>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p:cNvCxnSpPr/>
          <p:nvPr/>
        </p:nvCxnSpPr>
        <p:spPr>
          <a:xfrm flipH="1" flipV="1">
            <a:off x="2160814" y="2952564"/>
            <a:ext cx="2819400" cy="136815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3035" y="3819435"/>
            <a:ext cx="2520280" cy="1477328"/>
          </a:xfrm>
          <a:prstGeom prst="rect">
            <a:avLst/>
          </a:prstGeom>
          <a:noFill/>
        </p:spPr>
        <p:txBody>
          <a:bodyPr wrap="square" rtlCol="0">
            <a:spAutoFit/>
          </a:bodyPr>
          <a:lstStyle/>
          <a:p>
            <a:pPr>
              <a:spcBef>
                <a:spcPct val="0"/>
              </a:spcBef>
              <a:buClrTx/>
              <a:buSzTx/>
              <a:buFontTx/>
              <a:buNone/>
            </a:pPr>
            <a:r>
              <a:rPr lang="en-GB" dirty="0" smtClean="0"/>
              <a:t>If relative price &gt; </a:t>
            </a:r>
            <a:r>
              <a:rPr lang="en-US" altLang="en-US" b="1" i="1" dirty="0" err="1" smtClean="0">
                <a:latin typeface="Arial" charset="0"/>
              </a:rPr>
              <a:t>a</a:t>
            </a:r>
            <a:r>
              <a:rPr lang="en-US" altLang="en-US" b="1" i="1" baseline="-25000" dirty="0" err="1" smtClean="0">
                <a:latin typeface="Arial" charset="0"/>
              </a:rPr>
              <a:t>C</a:t>
            </a:r>
            <a:r>
              <a:rPr lang="en-US" altLang="en-US" b="1" i="1" dirty="0" smtClean="0">
                <a:latin typeface="Arial" charset="0"/>
              </a:rPr>
              <a:t>/</a:t>
            </a:r>
            <a:r>
              <a:rPr lang="en-US" altLang="en-US" b="1" i="1" dirty="0" err="1" smtClean="0">
                <a:latin typeface="Arial" charset="0"/>
              </a:rPr>
              <a:t>a</a:t>
            </a:r>
            <a:r>
              <a:rPr lang="en-US" altLang="en-US" b="1" i="1" baseline="-25000" dirty="0" err="1" smtClean="0">
                <a:latin typeface="Arial" charset="0"/>
              </a:rPr>
              <a:t>W</a:t>
            </a:r>
            <a:endParaRPr lang="en-US" altLang="en-US" b="1" i="1" dirty="0">
              <a:latin typeface="Arial" charset="0"/>
            </a:endParaRPr>
          </a:p>
          <a:p>
            <a:r>
              <a:rPr lang="en-GB" dirty="0" smtClean="0"/>
              <a:t>Portugal and UK will produce cloth and RS is infinite (</a:t>
            </a:r>
            <a:r>
              <a:rPr lang="en-US" altLang="en-US" b="1" i="1" dirty="0">
                <a:latin typeface="Arial" charset="0"/>
              </a:rPr>
              <a:t>Q</a:t>
            </a:r>
            <a:r>
              <a:rPr lang="en-US" altLang="en-US" b="1" i="1" baseline="-25000" dirty="0">
                <a:latin typeface="Arial" charset="0"/>
              </a:rPr>
              <a:t>W</a:t>
            </a:r>
            <a:r>
              <a:rPr lang="en-US" altLang="en-US" b="1" i="1" dirty="0">
                <a:latin typeface="Arial" charset="0"/>
              </a:rPr>
              <a:t> + </a:t>
            </a:r>
            <a:r>
              <a:rPr lang="en-US" altLang="en-US" b="1" i="1" dirty="0" smtClean="0">
                <a:latin typeface="Arial" charset="0"/>
              </a:rPr>
              <a:t>Q</a:t>
            </a:r>
            <a:r>
              <a:rPr lang="en-US" altLang="en-US" b="1" baseline="30000" dirty="0" smtClean="0">
                <a:latin typeface="Arial" charset="0"/>
              </a:rPr>
              <a:t>*</a:t>
            </a:r>
            <a:r>
              <a:rPr lang="en-US" altLang="en-US" b="1" i="1" baseline="-25000" dirty="0" smtClean="0">
                <a:latin typeface="Arial" charset="0"/>
              </a:rPr>
              <a:t>W</a:t>
            </a:r>
            <a:r>
              <a:rPr lang="en-US" altLang="en-US" b="1" i="1" dirty="0" smtClean="0">
                <a:latin typeface="Arial" charset="0"/>
              </a:rPr>
              <a:t>=0</a:t>
            </a:r>
            <a:r>
              <a:rPr lang="en-US" altLang="en-US" dirty="0" smtClean="0">
                <a:latin typeface="Arial" charset="0"/>
              </a:rPr>
              <a:t>)</a:t>
            </a:r>
            <a:endParaRPr lang="en-US" altLang="en-US" dirty="0">
              <a:latin typeface="Arial" charset="0"/>
            </a:endParaRPr>
          </a:p>
          <a:p>
            <a:r>
              <a:rPr lang="en-GB" dirty="0" smtClean="0"/>
              <a:t>.</a:t>
            </a:r>
            <a:endParaRPr lang="en-GB" dirty="0"/>
          </a:p>
        </p:txBody>
      </p:sp>
    </p:spTree>
    <p:extLst>
      <p:ext uri="{BB962C8B-B14F-4D97-AF65-F5344CB8AC3E}">
        <p14:creationId xmlns:p14="http://schemas.microsoft.com/office/powerpoint/2010/main" val="3462069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495"/>
                                        </p:tgtEl>
                                        <p:attrNameLst>
                                          <p:attrName>style.visibility</p:attrName>
                                        </p:attrNameLst>
                                      </p:cBhvr>
                                      <p:to>
                                        <p:strVal val="visible"/>
                                      </p:to>
                                    </p:set>
                                    <p:animEffect transition="in" filter="wipe(left)">
                                      <p:cBhvr>
                                        <p:cTn id="7" dur="500"/>
                                        <p:tgtEl>
                                          <p:spTgt spid="624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2511"/>
                                        </p:tgtEl>
                                        <p:attrNameLst>
                                          <p:attrName>style.visibility</p:attrName>
                                        </p:attrNameLst>
                                      </p:cBhvr>
                                      <p:to>
                                        <p:strVal val="visible"/>
                                      </p:to>
                                    </p:set>
                                    <p:animEffect transition="in" filter="wipe(left)">
                                      <p:cBhvr>
                                        <p:cTn id="12" dur="500"/>
                                        <p:tgtEl>
                                          <p:spTgt spid="625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2490"/>
                                        </p:tgtEl>
                                        <p:attrNameLst>
                                          <p:attrName>style.visibility</p:attrName>
                                        </p:attrNameLst>
                                      </p:cBhvr>
                                      <p:to>
                                        <p:strVal val="visible"/>
                                      </p:to>
                                    </p:set>
                                    <p:animEffect transition="in" filter="dissolve">
                                      <p:cBhvr>
                                        <p:cTn id="17" dur="500"/>
                                        <p:tgtEl>
                                          <p:spTgt spid="6249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2491"/>
                                        </p:tgtEl>
                                        <p:attrNameLst>
                                          <p:attrName>style.visibility</p:attrName>
                                        </p:attrNameLst>
                                      </p:cBhvr>
                                      <p:to>
                                        <p:strVal val="visible"/>
                                      </p:to>
                                    </p:set>
                                    <p:animEffect transition="in" filter="dissolve">
                                      <p:cBhvr>
                                        <p:cTn id="22" dur="500"/>
                                        <p:tgtEl>
                                          <p:spTgt spid="6249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2480"/>
                                        </p:tgtEl>
                                        <p:attrNameLst>
                                          <p:attrName>style.visibility</p:attrName>
                                        </p:attrNameLst>
                                      </p:cBhvr>
                                      <p:to>
                                        <p:strVal val="visible"/>
                                      </p:to>
                                    </p:set>
                                    <p:animEffect transition="in" filter="dissolve">
                                      <p:cBhvr>
                                        <p:cTn id="27" dur="500"/>
                                        <p:tgtEl>
                                          <p:spTgt spid="6248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62513"/>
                                        </p:tgtEl>
                                        <p:attrNameLst>
                                          <p:attrName>style.visibility</p:attrName>
                                        </p:attrNameLst>
                                      </p:cBhvr>
                                      <p:to>
                                        <p:strVal val="visible"/>
                                      </p:to>
                                    </p:set>
                                    <p:animEffect transition="in" filter="wipe(down)">
                                      <p:cBhvr>
                                        <p:cTn id="32" dur="500"/>
                                        <p:tgtEl>
                                          <p:spTgt spid="62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2475"/>
                                        </p:tgtEl>
                                        <p:attrNameLst>
                                          <p:attrName>style.visibility</p:attrName>
                                        </p:attrNameLst>
                                      </p:cBhvr>
                                      <p:to>
                                        <p:strVal val="visible"/>
                                      </p:to>
                                    </p:set>
                                    <p:animEffect transition="in" filter="dissolve">
                                      <p:cBhvr>
                                        <p:cTn id="37" dur="500"/>
                                        <p:tgtEl>
                                          <p:spTgt spid="6247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2471"/>
                                        </p:tgtEl>
                                        <p:attrNameLst>
                                          <p:attrName>style.visibility</p:attrName>
                                        </p:attrNameLst>
                                      </p:cBhvr>
                                      <p:to>
                                        <p:strVal val="visible"/>
                                      </p:to>
                                    </p:set>
                                    <p:animEffect transition="in" filter="dissolve">
                                      <p:cBhvr>
                                        <p:cTn id="42" dur="500"/>
                                        <p:tgtEl>
                                          <p:spTgt spid="6247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62503"/>
                                        </p:tgtEl>
                                        <p:attrNameLst>
                                          <p:attrName>style.visibility</p:attrName>
                                        </p:attrNameLst>
                                      </p:cBhvr>
                                      <p:to>
                                        <p:strVal val="visible"/>
                                      </p:to>
                                    </p:set>
                                    <p:animEffect transition="in" filter="dissolve">
                                      <p:cBhvr>
                                        <p:cTn id="47" dur="500"/>
                                        <p:tgtEl>
                                          <p:spTgt spid="62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1" grpId="0" animBg="1"/>
      <p:bldP spid="62475" grpId="0" animBg="1"/>
      <p:bldP spid="62480" grpId="0" animBg="1"/>
      <p:bldP spid="62490" grpId="0" autoUpdateAnimBg="0"/>
      <p:bldP spid="62491" grpId="0" autoUpdateAnimBg="0"/>
      <p:bldP spid="62495"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71" name="Line 7"/>
          <p:cNvSpPr>
            <a:spLocks noChangeShapeType="1"/>
          </p:cNvSpPr>
          <p:nvPr/>
        </p:nvSpPr>
        <p:spPr bwMode="auto">
          <a:xfrm flipH="1">
            <a:off x="1905000" y="3276600"/>
            <a:ext cx="1981200" cy="0"/>
          </a:xfrm>
          <a:prstGeom prst="line">
            <a:avLst/>
          </a:prstGeom>
          <a:noFill/>
          <a:ln w="254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475" name="Line 11"/>
          <p:cNvSpPr>
            <a:spLocks noChangeShapeType="1"/>
          </p:cNvSpPr>
          <p:nvPr/>
        </p:nvSpPr>
        <p:spPr bwMode="auto">
          <a:xfrm>
            <a:off x="3886200" y="3276600"/>
            <a:ext cx="0" cy="1371600"/>
          </a:xfrm>
          <a:prstGeom prst="line">
            <a:avLst/>
          </a:prstGeom>
          <a:noFill/>
          <a:ln w="254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62499" name="Group 35"/>
          <p:cNvGrpSpPr>
            <a:grpSpLocks/>
          </p:cNvGrpSpPr>
          <p:nvPr/>
        </p:nvGrpSpPr>
        <p:grpSpPr bwMode="auto">
          <a:xfrm>
            <a:off x="2819400" y="2895600"/>
            <a:ext cx="2784475" cy="1622425"/>
            <a:chOff x="1776" y="1680"/>
            <a:chExt cx="1754" cy="1022"/>
          </a:xfrm>
        </p:grpSpPr>
        <p:sp>
          <p:nvSpPr>
            <p:cNvPr id="23587" name="Freeform 13"/>
            <p:cNvSpPr>
              <a:spLocks/>
            </p:cNvSpPr>
            <p:nvPr/>
          </p:nvSpPr>
          <p:spPr bwMode="auto">
            <a:xfrm>
              <a:off x="1776" y="1680"/>
              <a:ext cx="1392" cy="912"/>
            </a:xfrm>
            <a:custGeom>
              <a:avLst/>
              <a:gdLst>
                <a:gd name="T0" fmla="*/ 0 w 1392"/>
                <a:gd name="T1" fmla="*/ 0 h 912"/>
                <a:gd name="T2" fmla="*/ 336 w 1392"/>
                <a:gd name="T3" fmla="*/ 480 h 912"/>
                <a:gd name="T4" fmla="*/ 960 w 1392"/>
                <a:gd name="T5" fmla="*/ 816 h 912"/>
                <a:gd name="T6" fmla="*/ 1392 w 1392"/>
                <a:gd name="T7" fmla="*/ 912 h 9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92" h="912">
                  <a:moveTo>
                    <a:pt x="0" y="0"/>
                  </a:moveTo>
                  <a:cubicBezTo>
                    <a:pt x="88" y="172"/>
                    <a:pt x="176" y="344"/>
                    <a:pt x="336" y="480"/>
                  </a:cubicBezTo>
                  <a:cubicBezTo>
                    <a:pt x="496" y="616"/>
                    <a:pt x="784" y="744"/>
                    <a:pt x="960" y="816"/>
                  </a:cubicBezTo>
                  <a:cubicBezTo>
                    <a:pt x="1136" y="888"/>
                    <a:pt x="1320" y="896"/>
                    <a:pt x="1392" y="912"/>
                  </a:cubicBezTo>
                </a:path>
              </a:pathLst>
            </a:custGeom>
            <a:noFill/>
            <a:ln w="38100" cap="flat" cmpd="sng">
              <a:solidFill>
                <a:srgbClr val="333399"/>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88" name="Text Box 14"/>
            <p:cNvSpPr txBox="1">
              <a:spLocks noChangeArrowheads="1"/>
            </p:cNvSpPr>
            <p:nvPr/>
          </p:nvSpPr>
          <p:spPr bwMode="auto">
            <a:xfrm>
              <a:off x="3206" y="2471"/>
              <a:ext cx="3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a:solidFill>
                    <a:srgbClr val="333399"/>
                  </a:solidFill>
                  <a:latin typeface="Arial" charset="0"/>
                </a:rPr>
                <a:t>RD</a:t>
              </a:r>
            </a:p>
          </p:txBody>
        </p:sp>
        <p:sp>
          <p:nvSpPr>
            <p:cNvPr id="23589" name="Oval 15"/>
            <p:cNvSpPr>
              <a:spLocks noChangeArrowheads="1"/>
            </p:cNvSpPr>
            <p:nvPr/>
          </p:nvSpPr>
          <p:spPr bwMode="auto">
            <a:xfrm>
              <a:off x="2418" y="2343"/>
              <a:ext cx="46" cy="46"/>
            </a:xfrm>
            <a:prstGeom prst="ellipse">
              <a:avLst/>
            </a:prstGeom>
            <a:solidFill>
              <a:srgbClr val="333399"/>
            </a:solidFill>
            <a:ln w="12700">
              <a:solidFill>
                <a:srgbClr val="333399"/>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eaLnBrk="1" hangingPunct="1"/>
              <a:endParaRPr lang="en-GB" altLang="en-US"/>
            </a:p>
          </p:txBody>
        </p:sp>
      </p:grpSp>
      <p:sp>
        <p:nvSpPr>
          <p:cNvPr id="62480" name="Line 16"/>
          <p:cNvSpPr>
            <a:spLocks noChangeShapeType="1"/>
          </p:cNvSpPr>
          <p:nvPr/>
        </p:nvSpPr>
        <p:spPr bwMode="auto">
          <a:xfrm flipH="1">
            <a:off x="1905000" y="4648200"/>
            <a:ext cx="1981200" cy="0"/>
          </a:xfrm>
          <a:prstGeom prst="line">
            <a:avLst/>
          </a:prstGeom>
          <a:noFill/>
          <a:ln w="254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490" name="Text Box 26"/>
          <p:cNvSpPr txBox="1">
            <a:spLocks noChangeArrowheads="1"/>
          </p:cNvSpPr>
          <p:nvPr/>
        </p:nvSpPr>
        <p:spPr bwMode="auto">
          <a:xfrm>
            <a:off x="751114" y="3064465"/>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dirty="0" err="1" smtClean="0">
                <a:solidFill>
                  <a:schemeClr val="tx1"/>
                </a:solidFill>
                <a:latin typeface="Arial" charset="0"/>
              </a:rPr>
              <a:t>a</a:t>
            </a:r>
            <a:r>
              <a:rPr lang="en-US" altLang="en-US" sz="1800" b="1" i="1" baseline="-25000" dirty="0" err="1" smtClean="0">
                <a:solidFill>
                  <a:schemeClr val="tx1"/>
                </a:solidFill>
                <a:latin typeface="Arial" charset="0"/>
              </a:rPr>
              <a:t>C</a:t>
            </a:r>
            <a:r>
              <a:rPr lang="en-US" altLang="en-US" sz="1800" b="1" i="1" dirty="0" smtClean="0">
                <a:solidFill>
                  <a:schemeClr val="tx1"/>
                </a:solidFill>
                <a:latin typeface="Arial" charset="0"/>
              </a:rPr>
              <a:t>/</a:t>
            </a:r>
            <a:r>
              <a:rPr lang="en-US" altLang="en-US" sz="1800" b="1" i="1" dirty="0" err="1" smtClean="0">
                <a:solidFill>
                  <a:schemeClr val="tx1"/>
                </a:solidFill>
                <a:latin typeface="Arial" charset="0"/>
              </a:rPr>
              <a:t>a</a:t>
            </a:r>
            <a:r>
              <a:rPr lang="en-US" altLang="en-US" sz="1800" b="1" i="1" baseline="-25000" dirty="0" err="1" smtClean="0">
                <a:solidFill>
                  <a:schemeClr val="tx1"/>
                </a:solidFill>
                <a:latin typeface="Arial" charset="0"/>
              </a:rPr>
              <a:t>W</a:t>
            </a:r>
            <a:endParaRPr lang="en-US" altLang="en-US" sz="1800" b="1" i="1" dirty="0">
              <a:solidFill>
                <a:schemeClr val="tx1"/>
              </a:solidFill>
              <a:latin typeface="Arial" charset="0"/>
            </a:endParaRPr>
          </a:p>
        </p:txBody>
      </p:sp>
      <p:sp>
        <p:nvSpPr>
          <p:cNvPr id="62491" name="Text Box 27"/>
          <p:cNvSpPr txBox="1">
            <a:spLocks noChangeArrowheads="1"/>
          </p:cNvSpPr>
          <p:nvPr/>
        </p:nvSpPr>
        <p:spPr bwMode="auto">
          <a:xfrm>
            <a:off x="685800" y="4469675"/>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dirty="0" smtClean="0">
                <a:solidFill>
                  <a:schemeClr val="tx1"/>
                </a:solidFill>
                <a:latin typeface="Arial" charset="0"/>
              </a:rPr>
              <a:t>a</a:t>
            </a:r>
            <a:r>
              <a:rPr lang="en-US" altLang="en-US" sz="1800" b="1" baseline="30000" dirty="0" smtClean="0">
                <a:solidFill>
                  <a:schemeClr val="tx1"/>
                </a:solidFill>
                <a:latin typeface="Arial" charset="0"/>
              </a:rPr>
              <a:t>*</a:t>
            </a:r>
            <a:r>
              <a:rPr lang="en-US" altLang="en-US" sz="1800" b="1" i="1" baseline="-25000" dirty="0" smtClean="0">
                <a:solidFill>
                  <a:schemeClr val="tx1"/>
                </a:solidFill>
                <a:latin typeface="Arial" charset="0"/>
              </a:rPr>
              <a:t>C</a:t>
            </a:r>
            <a:r>
              <a:rPr lang="en-US" altLang="en-US" sz="1800" b="1" i="1" dirty="0" smtClean="0">
                <a:solidFill>
                  <a:schemeClr val="tx1"/>
                </a:solidFill>
                <a:latin typeface="Arial" charset="0"/>
              </a:rPr>
              <a:t>/a</a:t>
            </a:r>
            <a:r>
              <a:rPr lang="en-US" altLang="en-US" sz="1800" b="1" baseline="30000" dirty="0" smtClean="0">
                <a:solidFill>
                  <a:schemeClr val="tx1"/>
                </a:solidFill>
                <a:latin typeface="Arial" charset="0"/>
              </a:rPr>
              <a:t>*</a:t>
            </a:r>
            <a:r>
              <a:rPr lang="en-US" altLang="en-US" sz="1800" b="1" i="1" baseline="-25000" dirty="0" smtClean="0">
                <a:solidFill>
                  <a:schemeClr val="tx1"/>
                </a:solidFill>
                <a:latin typeface="Arial" charset="0"/>
              </a:rPr>
              <a:t>W</a:t>
            </a:r>
            <a:endParaRPr lang="en-US" altLang="en-US" sz="1800" b="1" i="1" dirty="0">
              <a:solidFill>
                <a:schemeClr val="tx1"/>
              </a:solidFill>
              <a:latin typeface="Arial" charset="0"/>
            </a:endParaRPr>
          </a:p>
        </p:txBody>
      </p:sp>
      <p:grpSp>
        <p:nvGrpSpPr>
          <p:cNvPr id="62503" name="Group 39"/>
          <p:cNvGrpSpPr>
            <a:grpSpLocks/>
          </p:cNvGrpSpPr>
          <p:nvPr/>
        </p:nvGrpSpPr>
        <p:grpSpPr bwMode="auto">
          <a:xfrm>
            <a:off x="3886200" y="3084513"/>
            <a:ext cx="2466975" cy="366712"/>
            <a:chOff x="2448" y="1943"/>
            <a:chExt cx="1554" cy="231"/>
          </a:xfrm>
        </p:grpSpPr>
        <p:sp>
          <p:nvSpPr>
            <p:cNvPr id="23581" name="Line 29"/>
            <p:cNvSpPr>
              <a:spLocks noChangeShapeType="1"/>
            </p:cNvSpPr>
            <p:nvPr/>
          </p:nvSpPr>
          <p:spPr bwMode="auto">
            <a:xfrm flipH="1">
              <a:off x="2448" y="2064"/>
              <a:ext cx="1248" cy="0"/>
            </a:xfrm>
            <a:prstGeom prst="line">
              <a:avLst/>
            </a:prstGeom>
            <a:noFill/>
            <a:ln w="254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82" name="Text Box 30"/>
            <p:cNvSpPr txBox="1">
              <a:spLocks noChangeArrowheads="1"/>
            </p:cNvSpPr>
            <p:nvPr/>
          </p:nvSpPr>
          <p:spPr bwMode="auto">
            <a:xfrm>
              <a:off x="3686" y="1943"/>
              <a:ext cx="3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a:solidFill>
                    <a:srgbClr val="333399"/>
                  </a:solidFill>
                  <a:latin typeface="Arial" charset="0"/>
                </a:rPr>
                <a:t>RS</a:t>
              </a:r>
            </a:p>
          </p:txBody>
        </p:sp>
      </p:grpSp>
      <p:sp>
        <p:nvSpPr>
          <p:cNvPr id="62495" name="Rectangle 31"/>
          <p:cNvSpPr>
            <a:spLocks noGrp="1" noChangeArrowheads="1"/>
          </p:cNvSpPr>
          <p:nvPr>
            <p:ph type="title"/>
          </p:nvPr>
        </p:nvSpPr>
        <p:spPr>
          <a:noFill/>
        </p:spPr>
        <p:txBody>
          <a:bodyPr anchor="b">
            <a:normAutofit/>
          </a:bodyPr>
          <a:lstStyle/>
          <a:p>
            <a:r>
              <a:rPr lang="en-GB" dirty="0" smtClean="0"/>
              <a:t>The </a:t>
            </a:r>
            <a:r>
              <a:rPr lang="en-GB" dirty="0" err="1" smtClean="0"/>
              <a:t>Ricardian</a:t>
            </a:r>
            <a:r>
              <a:rPr lang="en-GB" dirty="0" smtClean="0"/>
              <a:t> model</a:t>
            </a:r>
            <a:endParaRPr lang="en-US" altLang="en-US" dirty="0" smtClean="0">
              <a:solidFill>
                <a:srgbClr val="336699"/>
              </a:solidFill>
            </a:endParaRPr>
          </a:p>
        </p:txBody>
      </p:sp>
      <p:sp>
        <p:nvSpPr>
          <p:cNvPr id="2" name="Content Placeholder 1"/>
          <p:cNvSpPr>
            <a:spLocks noGrp="1"/>
          </p:cNvSpPr>
          <p:nvPr>
            <p:ph idx="1"/>
          </p:nvPr>
        </p:nvSpPr>
        <p:spPr/>
        <p:txBody>
          <a:bodyPr/>
          <a:lstStyle/>
          <a:p>
            <a:pPr marL="0" indent="0" algn="ctr">
              <a:buNone/>
            </a:pPr>
            <a:r>
              <a:rPr lang="en-US" altLang="en-US" sz="2400" dirty="0" smtClean="0">
                <a:solidFill>
                  <a:srgbClr val="336699"/>
                </a:solidFill>
              </a:rPr>
              <a:t>World Relative Supply and Demand</a:t>
            </a:r>
          </a:p>
          <a:p>
            <a:endParaRPr lang="en-GB" dirty="0"/>
          </a:p>
        </p:txBody>
      </p:sp>
      <p:grpSp>
        <p:nvGrpSpPr>
          <p:cNvPr id="62511" name="Group 47"/>
          <p:cNvGrpSpPr>
            <a:grpSpLocks/>
          </p:cNvGrpSpPr>
          <p:nvPr/>
        </p:nvGrpSpPr>
        <p:grpSpPr bwMode="auto">
          <a:xfrm>
            <a:off x="1066800" y="1947863"/>
            <a:ext cx="6262688" cy="4613274"/>
            <a:chOff x="672" y="1227"/>
            <a:chExt cx="3945" cy="2906"/>
          </a:xfrm>
        </p:grpSpPr>
        <p:grpSp>
          <p:nvGrpSpPr>
            <p:cNvPr id="23575" name="Group 2"/>
            <p:cNvGrpSpPr>
              <a:grpSpLocks/>
            </p:cNvGrpSpPr>
            <p:nvPr/>
          </p:nvGrpSpPr>
          <p:grpSpPr bwMode="auto">
            <a:xfrm>
              <a:off x="672" y="1227"/>
              <a:ext cx="3945" cy="2906"/>
              <a:chOff x="672" y="1083"/>
              <a:chExt cx="3945" cy="2906"/>
            </a:xfrm>
          </p:grpSpPr>
          <p:sp>
            <p:nvSpPr>
              <p:cNvPr id="23577" name="Line 3"/>
              <p:cNvSpPr>
                <a:spLocks noChangeShapeType="1"/>
              </p:cNvSpPr>
              <p:nvPr/>
            </p:nvSpPr>
            <p:spPr bwMode="auto">
              <a:xfrm>
                <a:off x="1200" y="1488"/>
                <a:ext cx="0" cy="1872"/>
              </a:xfrm>
              <a:prstGeom prst="line">
                <a:avLst/>
              </a:prstGeom>
              <a:noFill/>
              <a:ln w="38100">
                <a:solidFill>
                  <a:schemeClr val="tx1"/>
                </a:solidFill>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78" name="Line 4"/>
              <p:cNvSpPr>
                <a:spLocks noChangeShapeType="1"/>
              </p:cNvSpPr>
              <p:nvPr/>
            </p:nvSpPr>
            <p:spPr bwMode="auto">
              <a:xfrm>
                <a:off x="1200" y="3360"/>
                <a:ext cx="3072" cy="0"/>
              </a:xfrm>
              <a:prstGeom prst="line">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79" name="Text Box 5"/>
              <p:cNvSpPr txBox="1">
                <a:spLocks noChangeArrowheads="1"/>
              </p:cNvSpPr>
              <p:nvPr/>
            </p:nvSpPr>
            <p:spPr bwMode="auto">
              <a:xfrm>
                <a:off x="672" y="1083"/>
                <a:ext cx="1118"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a:solidFill>
                      <a:schemeClr val="tx1"/>
                    </a:solidFill>
                    <a:latin typeface="Arial" charset="0"/>
                  </a:rPr>
                  <a:t>Relative price</a:t>
                </a:r>
              </a:p>
              <a:p>
                <a:pPr>
                  <a:spcBef>
                    <a:spcPct val="0"/>
                  </a:spcBef>
                  <a:buClrTx/>
                  <a:buSzTx/>
                  <a:buFontTx/>
                  <a:buNone/>
                </a:pPr>
                <a:r>
                  <a:rPr lang="en-US" altLang="en-US" sz="1800" b="1" dirty="0">
                    <a:solidFill>
                      <a:schemeClr val="tx1"/>
                    </a:solidFill>
                    <a:latin typeface="Arial" charset="0"/>
                  </a:rPr>
                  <a:t>of </a:t>
                </a:r>
                <a:r>
                  <a:rPr lang="en-US" altLang="en-US" sz="1800" b="1" dirty="0" smtClean="0">
                    <a:solidFill>
                      <a:schemeClr val="tx1"/>
                    </a:solidFill>
                    <a:latin typeface="Arial" charset="0"/>
                  </a:rPr>
                  <a:t>cloth, </a:t>
                </a:r>
                <a:r>
                  <a:rPr lang="en-US" altLang="en-US" sz="1800" b="1" i="1" dirty="0">
                    <a:solidFill>
                      <a:schemeClr val="tx1"/>
                    </a:solidFill>
                    <a:latin typeface="Arial" charset="0"/>
                  </a:rPr>
                  <a:t>P</a:t>
                </a:r>
                <a:r>
                  <a:rPr lang="en-US" altLang="en-US" sz="1800" b="1" i="1" baseline="-25000" dirty="0">
                    <a:solidFill>
                      <a:schemeClr val="tx1"/>
                    </a:solidFill>
                    <a:latin typeface="Arial" charset="0"/>
                  </a:rPr>
                  <a:t>C</a:t>
                </a:r>
                <a:r>
                  <a:rPr lang="en-US" altLang="en-US" sz="1800" b="1" i="1" dirty="0">
                    <a:solidFill>
                      <a:schemeClr val="tx1"/>
                    </a:solidFill>
                    <a:latin typeface="Arial" charset="0"/>
                  </a:rPr>
                  <a:t>/P</a:t>
                </a:r>
                <a:r>
                  <a:rPr lang="en-US" altLang="en-US" sz="1800" b="1" i="1" baseline="-25000" dirty="0">
                    <a:solidFill>
                      <a:schemeClr val="tx1"/>
                    </a:solidFill>
                    <a:latin typeface="Arial" charset="0"/>
                  </a:rPr>
                  <a:t>W</a:t>
                </a:r>
                <a:endParaRPr lang="en-US" altLang="en-US" sz="1800" b="1" i="1" dirty="0">
                  <a:solidFill>
                    <a:schemeClr val="tx1"/>
                  </a:solidFill>
                  <a:latin typeface="Arial" charset="0"/>
                </a:endParaRPr>
              </a:p>
            </p:txBody>
          </p:sp>
          <p:sp>
            <p:nvSpPr>
              <p:cNvPr id="23580" name="Text Box 6"/>
              <p:cNvSpPr txBox="1">
                <a:spLocks noChangeArrowheads="1"/>
              </p:cNvSpPr>
              <p:nvPr/>
            </p:nvSpPr>
            <p:spPr bwMode="auto">
              <a:xfrm>
                <a:off x="3120" y="3407"/>
                <a:ext cx="1497"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a:solidFill>
                      <a:schemeClr val="tx1"/>
                    </a:solidFill>
                    <a:latin typeface="Arial" charset="0"/>
                  </a:rPr>
                  <a:t>Relative quantity</a:t>
                </a:r>
              </a:p>
              <a:p>
                <a:pPr>
                  <a:spcBef>
                    <a:spcPct val="0"/>
                  </a:spcBef>
                  <a:buClrTx/>
                  <a:buSzTx/>
                  <a:buFontTx/>
                  <a:buNone/>
                </a:pPr>
                <a:r>
                  <a:rPr lang="en-US" altLang="en-US" sz="1800" b="1" dirty="0">
                    <a:solidFill>
                      <a:schemeClr val="tx1"/>
                    </a:solidFill>
                    <a:latin typeface="Arial" charset="0"/>
                  </a:rPr>
                  <a:t>of </a:t>
                </a:r>
                <a:r>
                  <a:rPr lang="en-US" altLang="en-US" sz="1800" b="1" dirty="0" smtClean="0">
                    <a:solidFill>
                      <a:schemeClr val="tx1"/>
                    </a:solidFill>
                    <a:latin typeface="Arial" charset="0"/>
                  </a:rPr>
                  <a:t>cloth,     </a:t>
                </a:r>
                <a:r>
                  <a:rPr lang="en-US" altLang="en-US" sz="1800" b="1" i="1" dirty="0">
                    <a:solidFill>
                      <a:schemeClr val="tx1"/>
                    </a:solidFill>
                    <a:latin typeface="Arial" charset="0"/>
                  </a:rPr>
                  <a:t>Q</a:t>
                </a:r>
                <a:r>
                  <a:rPr lang="en-US" altLang="en-US" sz="1800" b="1" i="1" baseline="-25000" dirty="0">
                    <a:solidFill>
                      <a:schemeClr val="tx1"/>
                    </a:solidFill>
                    <a:latin typeface="Arial" charset="0"/>
                  </a:rPr>
                  <a:t>C</a:t>
                </a:r>
                <a:r>
                  <a:rPr lang="en-US" altLang="en-US" sz="1800" b="1" i="1" dirty="0">
                    <a:solidFill>
                      <a:schemeClr val="tx1"/>
                    </a:solidFill>
                    <a:latin typeface="Arial" charset="0"/>
                  </a:rPr>
                  <a:t> + Q</a:t>
                </a:r>
                <a:r>
                  <a:rPr lang="en-US" altLang="en-US" sz="1800" b="1" baseline="30000" dirty="0">
                    <a:solidFill>
                      <a:schemeClr val="tx1"/>
                    </a:solidFill>
                    <a:latin typeface="Arial" charset="0"/>
                  </a:rPr>
                  <a:t>*</a:t>
                </a:r>
                <a:r>
                  <a:rPr lang="en-US" altLang="en-US" sz="1800" b="1" i="1" baseline="-25000" dirty="0">
                    <a:solidFill>
                      <a:schemeClr val="tx1"/>
                    </a:solidFill>
                    <a:latin typeface="Arial" charset="0"/>
                  </a:rPr>
                  <a:t>C</a:t>
                </a:r>
              </a:p>
              <a:p>
                <a:pPr>
                  <a:spcBef>
                    <a:spcPct val="0"/>
                  </a:spcBef>
                  <a:buClrTx/>
                  <a:buSzTx/>
                  <a:buFontTx/>
                  <a:buNone/>
                </a:pPr>
                <a:r>
                  <a:rPr lang="en-US" altLang="en-US" sz="1800" b="1" i="1" dirty="0" smtClean="0">
                    <a:solidFill>
                      <a:schemeClr val="tx1"/>
                    </a:solidFill>
                    <a:latin typeface="Arial" charset="0"/>
                  </a:rPr>
                  <a:t>                   Q</a:t>
                </a:r>
                <a:r>
                  <a:rPr lang="en-US" altLang="en-US" sz="1800" b="1" i="1" baseline="-25000" dirty="0" smtClean="0">
                    <a:solidFill>
                      <a:schemeClr val="tx1"/>
                    </a:solidFill>
                    <a:latin typeface="Arial" charset="0"/>
                  </a:rPr>
                  <a:t>W</a:t>
                </a:r>
                <a:r>
                  <a:rPr lang="en-US" altLang="en-US" sz="1800" b="1" i="1" dirty="0" smtClean="0">
                    <a:solidFill>
                      <a:schemeClr val="tx1"/>
                    </a:solidFill>
                    <a:latin typeface="Arial" charset="0"/>
                  </a:rPr>
                  <a:t> </a:t>
                </a:r>
                <a:r>
                  <a:rPr lang="en-US" altLang="en-US" sz="1800" b="1" i="1" dirty="0">
                    <a:solidFill>
                      <a:schemeClr val="tx1"/>
                    </a:solidFill>
                    <a:latin typeface="Arial" charset="0"/>
                  </a:rPr>
                  <a:t>+ Q</a:t>
                </a:r>
                <a:r>
                  <a:rPr lang="en-US" altLang="en-US" sz="1800" b="1" baseline="30000" dirty="0">
                    <a:solidFill>
                      <a:schemeClr val="tx1"/>
                    </a:solidFill>
                    <a:latin typeface="Arial" charset="0"/>
                  </a:rPr>
                  <a:t>*</a:t>
                </a:r>
                <a:r>
                  <a:rPr lang="en-US" altLang="en-US" sz="1800" b="1" i="1" baseline="-25000" dirty="0">
                    <a:solidFill>
                      <a:schemeClr val="tx1"/>
                    </a:solidFill>
                    <a:latin typeface="Arial" charset="0"/>
                  </a:rPr>
                  <a:t>W</a:t>
                </a:r>
              </a:p>
            </p:txBody>
          </p:sp>
        </p:grpSp>
        <p:sp>
          <p:nvSpPr>
            <p:cNvPr id="23576" name="Line 43"/>
            <p:cNvSpPr>
              <a:spLocks noChangeShapeType="1"/>
            </p:cNvSpPr>
            <p:nvPr/>
          </p:nvSpPr>
          <p:spPr bwMode="auto">
            <a:xfrm>
              <a:off x="3932" y="3932"/>
              <a:ext cx="62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62513" name="Group 49"/>
          <p:cNvGrpSpPr>
            <a:grpSpLocks/>
          </p:cNvGrpSpPr>
          <p:nvPr/>
        </p:nvGrpSpPr>
        <p:grpSpPr bwMode="auto">
          <a:xfrm>
            <a:off x="3573463" y="4648200"/>
            <a:ext cx="1090612" cy="1555750"/>
            <a:chOff x="2251" y="2928"/>
            <a:chExt cx="687" cy="980"/>
          </a:xfrm>
        </p:grpSpPr>
        <p:grpSp>
          <p:nvGrpSpPr>
            <p:cNvPr id="23571" name="Group 23"/>
            <p:cNvGrpSpPr>
              <a:grpSpLocks/>
            </p:cNvGrpSpPr>
            <p:nvPr/>
          </p:nvGrpSpPr>
          <p:grpSpPr bwMode="auto">
            <a:xfrm>
              <a:off x="2256" y="2928"/>
              <a:ext cx="682" cy="980"/>
              <a:chOff x="2256" y="2784"/>
              <a:chExt cx="682" cy="980"/>
            </a:xfrm>
          </p:grpSpPr>
          <p:sp>
            <p:nvSpPr>
              <p:cNvPr id="23573" name="Line 24"/>
              <p:cNvSpPr>
                <a:spLocks noChangeShapeType="1"/>
              </p:cNvSpPr>
              <p:nvPr/>
            </p:nvSpPr>
            <p:spPr bwMode="auto">
              <a:xfrm>
                <a:off x="2448" y="2784"/>
                <a:ext cx="0" cy="576"/>
              </a:xfrm>
              <a:prstGeom prst="line">
                <a:avLst/>
              </a:prstGeom>
              <a:noFill/>
              <a:ln w="254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74" name="Text Box 25"/>
              <p:cNvSpPr txBox="1">
                <a:spLocks noChangeArrowheads="1"/>
              </p:cNvSpPr>
              <p:nvPr/>
            </p:nvSpPr>
            <p:spPr bwMode="auto">
              <a:xfrm>
                <a:off x="2256" y="3360"/>
                <a:ext cx="68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dirty="0">
                    <a:solidFill>
                      <a:schemeClr val="tx1"/>
                    </a:solidFill>
                    <a:latin typeface="Arial" charset="0"/>
                  </a:rPr>
                  <a:t>L/</a:t>
                </a:r>
                <a:r>
                  <a:rPr lang="en-US" altLang="en-US" sz="1800" b="1" i="1" dirty="0" err="1">
                    <a:solidFill>
                      <a:schemeClr val="tx1"/>
                    </a:solidFill>
                    <a:latin typeface="Arial" charset="0"/>
                  </a:rPr>
                  <a:t>a</a:t>
                </a:r>
                <a:r>
                  <a:rPr lang="en-US" altLang="en-US" sz="1800" b="1" i="1" baseline="-25000" dirty="0" err="1">
                    <a:solidFill>
                      <a:schemeClr val="tx1"/>
                    </a:solidFill>
                    <a:latin typeface="Arial" charset="0"/>
                  </a:rPr>
                  <a:t>C</a:t>
                </a:r>
                <a:r>
                  <a:rPr lang="en-US" altLang="en-US" sz="1800" b="1" i="1" baseline="30000" dirty="0">
                    <a:solidFill>
                      <a:schemeClr val="tx1"/>
                    </a:solidFill>
                    <a:latin typeface="Arial" charset="0"/>
                  </a:rPr>
                  <a:t>*</a:t>
                </a:r>
              </a:p>
              <a:p>
                <a:pPr>
                  <a:spcBef>
                    <a:spcPct val="0"/>
                  </a:spcBef>
                  <a:buClrTx/>
                  <a:buSzTx/>
                  <a:buFontTx/>
                  <a:buNone/>
                </a:pPr>
                <a:r>
                  <a:rPr lang="en-US" altLang="en-US" sz="1800" b="1" i="1" dirty="0">
                    <a:solidFill>
                      <a:schemeClr val="tx1"/>
                    </a:solidFill>
                    <a:latin typeface="Arial" charset="0"/>
                  </a:rPr>
                  <a:t>L/</a:t>
                </a:r>
                <a:r>
                  <a:rPr lang="en-US" altLang="en-US" sz="1800" b="1" i="1" dirty="0" err="1">
                    <a:solidFill>
                      <a:schemeClr val="tx1"/>
                    </a:solidFill>
                    <a:latin typeface="Arial" charset="0"/>
                  </a:rPr>
                  <a:t>a</a:t>
                </a:r>
                <a:r>
                  <a:rPr lang="en-US" altLang="en-US" sz="1800" b="1" i="1" baseline="-25000" dirty="0" err="1">
                    <a:solidFill>
                      <a:schemeClr val="tx1"/>
                    </a:solidFill>
                    <a:latin typeface="Arial" charset="0"/>
                  </a:rPr>
                  <a:t>W</a:t>
                </a:r>
                <a:endParaRPr lang="en-US" altLang="en-US" sz="1800" b="1" i="1" dirty="0">
                  <a:solidFill>
                    <a:schemeClr val="tx1"/>
                  </a:solidFill>
                  <a:latin typeface="Arial" charset="0"/>
                </a:endParaRPr>
              </a:p>
            </p:txBody>
          </p:sp>
        </p:grpSp>
        <p:sp>
          <p:nvSpPr>
            <p:cNvPr id="23572" name="Line 45"/>
            <p:cNvSpPr>
              <a:spLocks noChangeShapeType="1"/>
            </p:cNvSpPr>
            <p:nvPr/>
          </p:nvSpPr>
          <p:spPr bwMode="auto">
            <a:xfrm>
              <a:off x="2251" y="3719"/>
              <a:ext cx="5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cxnSp>
        <p:nvCxnSpPr>
          <p:cNvPr id="38" name="Straight Arrow Connector 37"/>
          <p:cNvCxnSpPr/>
          <p:nvPr/>
        </p:nvCxnSpPr>
        <p:spPr>
          <a:xfrm flipH="1" flipV="1">
            <a:off x="5603876" y="4421324"/>
            <a:ext cx="1046161" cy="9670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750563" y="3948113"/>
            <a:ext cx="1779874" cy="923330"/>
          </a:xfrm>
          <a:prstGeom prst="rect">
            <a:avLst/>
          </a:prstGeom>
          <a:noFill/>
        </p:spPr>
        <p:txBody>
          <a:bodyPr wrap="square" rtlCol="0">
            <a:spAutoFit/>
          </a:bodyPr>
          <a:lstStyle/>
          <a:p>
            <a:pPr>
              <a:spcBef>
                <a:spcPct val="0"/>
              </a:spcBef>
              <a:buClrTx/>
              <a:buSzTx/>
              <a:buFontTx/>
              <a:buNone/>
            </a:pPr>
            <a:r>
              <a:rPr lang="en-GB" dirty="0" smtClean="0"/>
              <a:t>If relative price increases, the RD decreases.</a:t>
            </a:r>
            <a:endParaRPr lang="en-US" altLang="en-US" dirty="0">
              <a:latin typeface="Arial" charset="0"/>
            </a:endParaRPr>
          </a:p>
        </p:txBody>
      </p:sp>
    </p:spTree>
    <p:extLst>
      <p:ext uri="{BB962C8B-B14F-4D97-AF65-F5344CB8AC3E}">
        <p14:creationId xmlns:p14="http://schemas.microsoft.com/office/powerpoint/2010/main" val="3756900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495"/>
                                        </p:tgtEl>
                                        <p:attrNameLst>
                                          <p:attrName>style.visibility</p:attrName>
                                        </p:attrNameLst>
                                      </p:cBhvr>
                                      <p:to>
                                        <p:strVal val="visible"/>
                                      </p:to>
                                    </p:set>
                                    <p:animEffect transition="in" filter="wipe(left)">
                                      <p:cBhvr>
                                        <p:cTn id="7" dur="500"/>
                                        <p:tgtEl>
                                          <p:spTgt spid="624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2511"/>
                                        </p:tgtEl>
                                        <p:attrNameLst>
                                          <p:attrName>style.visibility</p:attrName>
                                        </p:attrNameLst>
                                      </p:cBhvr>
                                      <p:to>
                                        <p:strVal val="visible"/>
                                      </p:to>
                                    </p:set>
                                    <p:animEffect transition="in" filter="wipe(left)">
                                      <p:cBhvr>
                                        <p:cTn id="12" dur="500"/>
                                        <p:tgtEl>
                                          <p:spTgt spid="625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2490"/>
                                        </p:tgtEl>
                                        <p:attrNameLst>
                                          <p:attrName>style.visibility</p:attrName>
                                        </p:attrNameLst>
                                      </p:cBhvr>
                                      <p:to>
                                        <p:strVal val="visible"/>
                                      </p:to>
                                    </p:set>
                                    <p:animEffect transition="in" filter="dissolve">
                                      <p:cBhvr>
                                        <p:cTn id="17" dur="500"/>
                                        <p:tgtEl>
                                          <p:spTgt spid="6249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2491"/>
                                        </p:tgtEl>
                                        <p:attrNameLst>
                                          <p:attrName>style.visibility</p:attrName>
                                        </p:attrNameLst>
                                      </p:cBhvr>
                                      <p:to>
                                        <p:strVal val="visible"/>
                                      </p:to>
                                    </p:set>
                                    <p:animEffect transition="in" filter="dissolve">
                                      <p:cBhvr>
                                        <p:cTn id="22" dur="500"/>
                                        <p:tgtEl>
                                          <p:spTgt spid="6249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2480"/>
                                        </p:tgtEl>
                                        <p:attrNameLst>
                                          <p:attrName>style.visibility</p:attrName>
                                        </p:attrNameLst>
                                      </p:cBhvr>
                                      <p:to>
                                        <p:strVal val="visible"/>
                                      </p:to>
                                    </p:set>
                                    <p:animEffect transition="in" filter="dissolve">
                                      <p:cBhvr>
                                        <p:cTn id="27" dur="500"/>
                                        <p:tgtEl>
                                          <p:spTgt spid="6248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62513"/>
                                        </p:tgtEl>
                                        <p:attrNameLst>
                                          <p:attrName>style.visibility</p:attrName>
                                        </p:attrNameLst>
                                      </p:cBhvr>
                                      <p:to>
                                        <p:strVal val="visible"/>
                                      </p:to>
                                    </p:set>
                                    <p:animEffect transition="in" filter="wipe(down)">
                                      <p:cBhvr>
                                        <p:cTn id="32" dur="500"/>
                                        <p:tgtEl>
                                          <p:spTgt spid="62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2475"/>
                                        </p:tgtEl>
                                        <p:attrNameLst>
                                          <p:attrName>style.visibility</p:attrName>
                                        </p:attrNameLst>
                                      </p:cBhvr>
                                      <p:to>
                                        <p:strVal val="visible"/>
                                      </p:to>
                                    </p:set>
                                    <p:animEffect transition="in" filter="dissolve">
                                      <p:cBhvr>
                                        <p:cTn id="37" dur="500"/>
                                        <p:tgtEl>
                                          <p:spTgt spid="6247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2471"/>
                                        </p:tgtEl>
                                        <p:attrNameLst>
                                          <p:attrName>style.visibility</p:attrName>
                                        </p:attrNameLst>
                                      </p:cBhvr>
                                      <p:to>
                                        <p:strVal val="visible"/>
                                      </p:to>
                                    </p:set>
                                    <p:animEffect transition="in" filter="dissolve">
                                      <p:cBhvr>
                                        <p:cTn id="42" dur="500"/>
                                        <p:tgtEl>
                                          <p:spTgt spid="6247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62503"/>
                                        </p:tgtEl>
                                        <p:attrNameLst>
                                          <p:attrName>style.visibility</p:attrName>
                                        </p:attrNameLst>
                                      </p:cBhvr>
                                      <p:to>
                                        <p:strVal val="visible"/>
                                      </p:to>
                                    </p:set>
                                    <p:animEffect transition="in" filter="dissolve">
                                      <p:cBhvr>
                                        <p:cTn id="47" dur="500"/>
                                        <p:tgtEl>
                                          <p:spTgt spid="6250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nodeType="clickEffect">
                                  <p:stCondLst>
                                    <p:cond delay="0"/>
                                  </p:stCondLst>
                                  <p:childTnLst>
                                    <p:set>
                                      <p:cBhvr>
                                        <p:cTn id="51" dur="1" fill="hold">
                                          <p:stCondLst>
                                            <p:cond delay="0"/>
                                          </p:stCondLst>
                                        </p:cTn>
                                        <p:tgtEl>
                                          <p:spTgt spid="62499"/>
                                        </p:tgtEl>
                                        <p:attrNameLst>
                                          <p:attrName>style.visibility</p:attrName>
                                        </p:attrNameLst>
                                      </p:cBhvr>
                                      <p:to>
                                        <p:strVal val="visible"/>
                                      </p:to>
                                    </p:set>
                                    <p:animEffect transition="in" filter="wipe(up)">
                                      <p:cBhvr>
                                        <p:cTn id="52" dur="500"/>
                                        <p:tgtEl>
                                          <p:spTgt spid="62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1" grpId="0" animBg="1"/>
      <p:bldP spid="62475" grpId="0" animBg="1"/>
      <p:bldP spid="62480" grpId="0" animBg="1"/>
      <p:bldP spid="62490" grpId="0" autoUpdateAnimBg="0"/>
      <p:bldP spid="62491" grpId="0" autoUpdateAnimBg="0"/>
      <p:bldP spid="62495"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71" name="Line 7"/>
          <p:cNvSpPr>
            <a:spLocks noChangeShapeType="1"/>
          </p:cNvSpPr>
          <p:nvPr/>
        </p:nvSpPr>
        <p:spPr bwMode="auto">
          <a:xfrm flipH="1">
            <a:off x="1905000" y="3276600"/>
            <a:ext cx="1981200" cy="0"/>
          </a:xfrm>
          <a:prstGeom prst="line">
            <a:avLst/>
          </a:prstGeom>
          <a:noFill/>
          <a:ln w="254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475" name="Line 11"/>
          <p:cNvSpPr>
            <a:spLocks noChangeShapeType="1"/>
          </p:cNvSpPr>
          <p:nvPr/>
        </p:nvSpPr>
        <p:spPr bwMode="auto">
          <a:xfrm>
            <a:off x="3886200" y="3276600"/>
            <a:ext cx="0" cy="1371600"/>
          </a:xfrm>
          <a:prstGeom prst="line">
            <a:avLst/>
          </a:prstGeom>
          <a:noFill/>
          <a:ln w="254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62499" name="Group 35"/>
          <p:cNvGrpSpPr>
            <a:grpSpLocks/>
          </p:cNvGrpSpPr>
          <p:nvPr/>
        </p:nvGrpSpPr>
        <p:grpSpPr bwMode="auto">
          <a:xfrm>
            <a:off x="2819400" y="2895600"/>
            <a:ext cx="2784475" cy="1622425"/>
            <a:chOff x="1776" y="1680"/>
            <a:chExt cx="1754" cy="1022"/>
          </a:xfrm>
        </p:grpSpPr>
        <p:sp>
          <p:nvSpPr>
            <p:cNvPr id="23587" name="Freeform 13"/>
            <p:cNvSpPr>
              <a:spLocks/>
            </p:cNvSpPr>
            <p:nvPr/>
          </p:nvSpPr>
          <p:spPr bwMode="auto">
            <a:xfrm>
              <a:off x="1776" y="1680"/>
              <a:ext cx="1392" cy="912"/>
            </a:xfrm>
            <a:custGeom>
              <a:avLst/>
              <a:gdLst>
                <a:gd name="T0" fmla="*/ 0 w 1392"/>
                <a:gd name="T1" fmla="*/ 0 h 912"/>
                <a:gd name="T2" fmla="*/ 336 w 1392"/>
                <a:gd name="T3" fmla="*/ 480 h 912"/>
                <a:gd name="T4" fmla="*/ 960 w 1392"/>
                <a:gd name="T5" fmla="*/ 816 h 912"/>
                <a:gd name="T6" fmla="*/ 1392 w 1392"/>
                <a:gd name="T7" fmla="*/ 912 h 9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92" h="912">
                  <a:moveTo>
                    <a:pt x="0" y="0"/>
                  </a:moveTo>
                  <a:cubicBezTo>
                    <a:pt x="88" y="172"/>
                    <a:pt x="176" y="344"/>
                    <a:pt x="336" y="480"/>
                  </a:cubicBezTo>
                  <a:cubicBezTo>
                    <a:pt x="496" y="616"/>
                    <a:pt x="784" y="744"/>
                    <a:pt x="960" y="816"/>
                  </a:cubicBezTo>
                  <a:cubicBezTo>
                    <a:pt x="1136" y="888"/>
                    <a:pt x="1320" y="896"/>
                    <a:pt x="1392" y="912"/>
                  </a:cubicBezTo>
                </a:path>
              </a:pathLst>
            </a:custGeom>
            <a:noFill/>
            <a:ln w="38100" cap="flat" cmpd="sng">
              <a:solidFill>
                <a:srgbClr val="333399"/>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88" name="Text Box 14"/>
            <p:cNvSpPr txBox="1">
              <a:spLocks noChangeArrowheads="1"/>
            </p:cNvSpPr>
            <p:nvPr/>
          </p:nvSpPr>
          <p:spPr bwMode="auto">
            <a:xfrm>
              <a:off x="3206" y="2471"/>
              <a:ext cx="3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a:solidFill>
                    <a:srgbClr val="333399"/>
                  </a:solidFill>
                  <a:latin typeface="Arial" charset="0"/>
                </a:rPr>
                <a:t>RD</a:t>
              </a:r>
            </a:p>
          </p:txBody>
        </p:sp>
        <p:sp>
          <p:nvSpPr>
            <p:cNvPr id="23589" name="Oval 15"/>
            <p:cNvSpPr>
              <a:spLocks noChangeArrowheads="1"/>
            </p:cNvSpPr>
            <p:nvPr/>
          </p:nvSpPr>
          <p:spPr bwMode="auto">
            <a:xfrm>
              <a:off x="2418" y="2343"/>
              <a:ext cx="46" cy="46"/>
            </a:xfrm>
            <a:prstGeom prst="ellipse">
              <a:avLst/>
            </a:prstGeom>
            <a:solidFill>
              <a:srgbClr val="333399"/>
            </a:solidFill>
            <a:ln w="12700">
              <a:solidFill>
                <a:srgbClr val="333399"/>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eaLnBrk="1" hangingPunct="1"/>
              <a:endParaRPr lang="en-GB" altLang="en-US"/>
            </a:p>
          </p:txBody>
        </p:sp>
      </p:grpSp>
      <p:sp>
        <p:nvSpPr>
          <p:cNvPr id="62480" name="Line 16"/>
          <p:cNvSpPr>
            <a:spLocks noChangeShapeType="1"/>
          </p:cNvSpPr>
          <p:nvPr/>
        </p:nvSpPr>
        <p:spPr bwMode="auto">
          <a:xfrm flipH="1">
            <a:off x="1905000" y="4648200"/>
            <a:ext cx="1981200" cy="0"/>
          </a:xfrm>
          <a:prstGeom prst="line">
            <a:avLst/>
          </a:prstGeom>
          <a:noFill/>
          <a:ln w="254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481" name="Text Box 17"/>
          <p:cNvSpPr txBox="1">
            <a:spLocks noChangeArrowheads="1"/>
          </p:cNvSpPr>
          <p:nvPr/>
        </p:nvSpPr>
        <p:spPr bwMode="auto">
          <a:xfrm>
            <a:off x="3946525" y="36195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a:solidFill>
                  <a:schemeClr val="tx1"/>
                </a:solidFill>
              </a:rPr>
              <a:t>1</a:t>
            </a:r>
          </a:p>
        </p:txBody>
      </p:sp>
      <p:sp>
        <p:nvSpPr>
          <p:cNvPr id="62490" name="Text Box 26"/>
          <p:cNvSpPr txBox="1">
            <a:spLocks noChangeArrowheads="1"/>
          </p:cNvSpPr>
          <p:nvPr/>
        </p:nvSpPr>
        <p:spPr bwMode="auto">
          <a:xfrm>
            <a:off x="827584" y="3084512"/>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dirty="0" err="1" smtClean="0">
                <a:solidFill>
                  <a:schemeClr val="tx1"/>
                </a:solidFill>
                <a:latin typeface="Arial" charset="0"/>
              </a:rPr>
              <a:t>a</a:t>
            </a:r>
            <a:r>
              <a:rPr lang="en-US" altLang="en-US" sz="1800" b="1" i="1" baseline="-25000" dirty="0" err="1" smtClean="0">
                <a:solidFill>
                  <a:schemeClr val="tx1"/>
                </a:solidFill>
                <a:latin typeface="Arial" charset="0"/>
              </a:rPr>
              <a:t>C</a:t>
            </a:r>
            <a:r>
              <a:rPr lang="en-US" altLang="en-US" sz="1800" b="1" i="1" dirty="0" smtClean="0">
                <a:solidFill>
                  <a:schemeClr val="tx1"/>
                </a:solidFill>
                <a:latin typeface="Arial" charset="0"/>
              </a:rPr>
              <a:t>/</a:t>
            </a:r>
            <a:r>
              <a:rPr lang="en-US" altLang="en-US" sz="1800" b="1" i="1" dirty="0" err="1" smtClean="0">
                <a:solidFill>
                  <a:schemeClr val="tx1"/>
                </a:solidFill>
                <a:latin typeface="Arial" charset="0"/>
              </a:rPr>
              <a:t>a</a:t>
            </a:r>
            <a:r>
              <a:rPr lang="en-US" altLang="en-US" sz="1800" b="1" i="1" baseline="-25000" dirty="0" err="1" smtClean="0">
                <a:solidFill>
                  <a:schemeClr val="tx1"/>
                </a:solidFill>
                <a:latin typeface="Arial" charset="0"/>
              </a:rPr>
              <a:t>W</a:t>
            </a:r>
            <a:endParaRPr lang="en-US" altLang="en-US" sz="1800" b="1" i="1" dirty="0">
              <a:solidFill>
                <a:schemeClr val="tx1"/>
              </a:solidFill>
              <a:latin typeface="Arial" charset="0"/>
            </a:endParaRPr>
          </a:p>
        </p:txBody>
      </p:sp>
      <p:sp>
        <p:nvSpPr>
          <p:cNvPr id="62491" name="Text Box 27"/>
          <p:cNvSpPr txBox="1">
            <a:spLocks noChangeArrowheads="1"/>
          </p:cNvSpPr>
          <p:nvPr/>
        </p:nvSpPr>
        <p:spPr bwMode="auto">
          <a:xfrm>
            <a:off x="566597" y="4464846"/>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dirty="0" smtClean="0">
                <a:solidFill>
                  <a:schemeClr val="tx1"/>
                </a:solidFill>
                <a:latin typeface="Arial" charset="0"/>
              </a:rPr>
              <a:t>a</a:t>
            </a:r>
            <a:r>
              <a:rPr lang="en-US" altLang="en-US" sz="1800" b="1" baseline="30000" dirty="0" smtClean="0">
                <a:solidFill>
                  <a:schemeClr val="tx1"/>
                </a:solidFill>
                <a:latin typeface="Arial" charset="0"/>
              </a:rPr>
              <a:t>*</a:t>
            </a:r>
            <a:r>
              <a:rPr lang="en-US" altLang="en-US" sz="1800" b="1" i="1" baseline="-25000" dirty="0" smtClean="0">
                <a:solidFill>
                  <a:schemeClr val="tx1"/>
                </a:solidFill>
                <a:latin typeface="Arial" charset="0"/>
              </a:rPr>
              <a:t>C</a:t>
            </a:r>
            <a:r>
              <a:rPr lang="en-US" altLang="en-US" sz="1800" b="1" i="1" dirty="0" smtClean="0">
                <a:solidFill>
                  <a:schemeClr val="tx1"/>
                </a:solidFill>
                <a:latin typeface="Arial" charset="0"/>
              </a:rPr>
              <a:t>/a</a:t>
            </a:r>
            <a:r>
              <a:rPr lang="en-US" altLang="en-US" sz="1800" b="1" baseline="30000" dirty="0" smtClean="0">
                <a:solidFill>
                  <a:schemeClr val="tx1"/>
                </a:solidFill>
                <a:latin typeface="Arial" charset="0"/>
              </a:rPr>
              <a:t>*</a:t>
            </a:r>
            <a:r>
              <a:rPr lang="en-US" altLang="en-US" sz="1800" b="1" i="1" baseline="-25000" dirty="0" smtClean="0">
                <a:solidFill>
                  <a:schemeClr val="tx1"/>
                </a:solidFill>
                <a:latin typeface="Arial" charset="0"/>
              </a:rPr>
              <a:t>W</a:t>
            </a:r>
            <a:endParaRPr lang="en-US" altLang="en-US" sz="1800" b="1" i="1" dirty="0">
              <a:solidFill>
                <a:schemeClr val="tx1"/>
              </a:solidFill>
              <a:latin typeface="Arial" charset="0"/>
            </a:endParaRPr>
          </a:p>
        </p:txBody>
      </p:sp>
      <p:grpSp>
        <p:nvGrpSpPr>
          <p:cNvPr id="62503" name="Group 39"/>
          <p:cNvGrpSpPr>
            <a:grpSpLocks/>
          </p:cNvGrpSpPr>
          <p:nvPr/>
        </p:nvGrpSpPr>
        <p:grpSpPr bwMode="auto">
          <a:xfrm>
            <a:off x="3886200" y="3084513"/>
            <a:ext cx="2466975" cy="366712"/>
            <a:chOff x="2448" y="1943"/>
            <a:chExt cx="1554" cy="231"/>
          </a:xfrm>
        </p:grpSpPr>
        <p:sp>
          <p:nvSpPr>
            <p:cNvPr id="23581" name="Line 29"/>
            <p:cNvSpPr>
              <a:spLocks noChangeShapeType="1"/>
            </p:cNvSpPr>
            <p:nvPr/>
          </p:nvSpPr>
          <p:spPr bwMode="auto">
            <a:xfrm flipH="1">
              <a:off x="2448" y="2064"/>
              <a:ext cx="1248" cy="0"/>
            </a:xfrm>
            <a:prstGeom prst="line">
              <a:avLst/>
            </a:prstGeom>
            <a:noFill/>
            <a:ln w="254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82" name="Text Box 30"/>
            <p:cNvSpPr txBox="1">
              <a:spLocks noChangeArrowheads="1"/>
            </p:cNvSpPr>
            <p:nvPr/>
          </p:nvSpPr>
          <p:spPr bwMode="auto">
            <a:xfrm>
              <a:off x="3686" y="1943"/>
              <a:ext cx="3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a:solidFill>
                    <a:srgbClr val="333399"/>
                  </a:solidFill>
                  <a:latin typeface="Arial" charset="0"/>
                </a:rPr>
                <a:t>RS</a:t>
              </a:r>
            </a:p>
          </p:txBody>
        </p:sp>
      </p:grpSp>
      <p:sp>
        <p:nvSpPr>
          <p:cNvPr id="62495" name="Rectangle 31"/>
          <p:cNvSpPr>
            <a:spLocks noGrp="1" noChangeArrowheads="1"/>
          </p:cNvSpPr>
          <p:nvPr>
            <p:ph type="title"/>
          </p:nvPr>
        </p:nvSpPr>
        <p:spPr>
          <a:noFill/>
        </p:spPr>
        <p:txBody>
          <a:bodyPr anchor="b">
            <a:normAutofit/>
          </a:bodyPr>
          <a:lstStyle/>
          <a:p>
            <a:r>
              <a:rPr lang="en-GB" dirty="0" smtClean="0"/>
              <a:t>The </a:t>
            </a:r>
            <a:r>
              <a:rPr lang="en-GB" dirty="0" err="1" smtClean="0"/>
              <a:t>Ricardian</a:t>
            </a:r>
            <a:r>
              <a:rPr lang="en-GB" dirty="0" smtClean="0"/>
              <a:t> model</a:t>
            </a:r>
            <a:endParaRPr lang="en-US" altLang="en-US" dirty="0" smtClean="0">
              <a:solidFill>
                <a:srgbClr val="336699"/>
              </a:solidFill>
            </a:endParaRPr>
          </a:p>
        </p:txBody>
      </p:sp>
      <p:sp>
        <p:nvSpPr>
          <p:cNvPr id="2" name="Content Placeholder 1"/>
          <p:cNvSpPr>
            <a:spLocks noGrp="1"/>
          </p:cNvSpPr>
          <p:nvPr>
            <p:ph idx="1"/>
          </p:nvPr>
        </p:nvSpPr>
        <p:spPr/>
        <p:txBody>
          <a:bodyPr/>
          <a:lstStyle/>
          <a:p>
            <a:pPr marL="0" indent="0" algn="ctr">
              <a:buNone/>
            </a:pPr>
            <a:r>
              <a:rPr lang="en-US" altLang="en-US" sz="2400" dirty="0" smtClean="0">
                <a:solidFill>
                  <a:srgbClr val="336699"/>
                </a:solidFill>
              </a:rPr>
              <a:t>World Relative Supply and Demand</a:t>
            </a:r>
          </a:p>
          <a:p>
            <a:endParaRPr lang="en-GB" dirty="0"/>
          </a:p>
        </p:txBody>
      </p:sp>
      <p:grpSp>
        <p:nvGrpSpPr>
          <p:cNvPr id="62511" name="Group 47"/>
          <p:cNvGrpSpPr>
            <a:grpSpLocks/>
          </p:cNvGrpSpPr>
          <p:nvPr/>
        </p:nvGrpSpPr>
        <p:grpSpPr bwMode="auto">
          <a:xfrm>
            <a:off x="1066800" y="1947863"/>
            <a:ext cx="6262688" cy="4613274"/>
            <a:chOff x="672" y="1227"/>
            <a:chExt cx="3945" cy="2906"/>
          </a:xfrm>
        </p:grpSpPr>
        <p:grpSp>
          <p:nvGrpSpPr>
            <p:cNvPr id="23575" name="Group 2"/>
            <p:cNvGrpSpPr>
              <a:grpSpLocks/>
            </p:cNvGrpSpPr>
            <p:nvPr/>
          </p:nvGrpSpPr>
          <p:grpSpPr bwMode="auto">
            <a:xfrm>
              <a:off x="672" y="1227"/>
              <a:ext cx="3945" cy="2906"/>
              <a:chOff x="672" y="1083"/>
              <a:chExt cx="3945" cy="2906"/>
            </a:xfrm>
          </p:grpSpPr>
          <p:sp>
            <p:nvSpPr>
              <p:cNvPr id="23577" name="Line 3"/>
              <p:cNvSpPr>
                <a:spLocks noChangeShapeType="1"/>
              </p:cNvSpPr>
              <p:nvPr/>
            </p:nvSpPr>
            <p:spPr bwMode="auto">
              <a:xfrm>
                <a:off x="1200" y="1488"/>
                <a:ext cx="0" cy="1872"/>
              </a:xfrm>
              <a:prstGeom prst="line">
                <a:avLst/>
              </a:prstGeom>
              <a:noFill/>
              <a:ln w="38100">
                <a:solidFill>
                  <a:schemeClr val="tx1"/>
                </a:solidFill>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78" name="Line 4"/>
              <p:cNvSpPr>
                <a:spLocks noChangeShapeType="1"/>
              </p:cNvSpPr>
              <p:nvPr/>
            </p:nvSpPr>
            <p:spPr bwMode="auto">
              <a:xfrm>
                <a:off x="1200" y="3360"/>
                <a:ext cx="3072" cy="0"/>
              </a:xfrm>
              <a:prstGeom prst="line">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79" name="Text Box 5"/>
              <p:cNvSpPr txBox="1">
                <a:spLocks noChangeArrowheads="1"/>
              </p:cNvSpPr>
              <p:nvPr/>
            </p:nvSpPr>
            <p:spPr bwMode="auto">
              <a:xfrm>
                <a:off x="672" y="1083"/>
                <a:ext cx="1118"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a:solidFill>
                      <a:schemeClr val="tx1"/>
                    </a:solidFill>
                    <a:latin typeface="Arial" charset="0"/>
                  </a:rPr>
                  <a:t>Relative price</a:t>
                </a:r>
              </a:p>
              <a:p>
                <a:pPr>
                  <a:spcBef>
                    <a:spcPct val="0"/>
                  </a:spcBef>
                  <a:buClrTx/>
                  <a:buSzTx/>
                  <a:buFontTx/>
                  <a:buNone/>
                </a:pPr>
                <a:r>
                  <a:rPr lang="en-US" altLang="en-US" sz="1800" b="1" dirty="0">
                    <a:solidFill>
                      <a:schemeClr val="tx1"/>
                    </a:solidFill>
                    <a:latin typeface="Arial" charset="0"/>
                  </a:rPr>
                  <a:t>of </a:t>
                </a:r>
                <a:r>
                  <a:rPr lang="en-US" altLang="en-US" sz="1800" b="1" dirty="0" smtClean="0">
                    <a:solidFill>
                      <a:schemeClr val="tx1"/>
                    </a:solidFill>
                    <a:latin typeface="Arial" charset="0"/>
                  </a:rPr>
                  <a:t>cloth, </a:t>
                </a:r>
                <a:r>
                  <a:rPr lang="en-US" altLang="en-US" sz="1800" b="1" i="1" dirty="0">
                    <a:solidFill>
                      <a:schemeClr val="tx1"/>
                    </a:solidFill>
                    <a:latin typeface="Arial" charset="0"/>
                  </a:rPr>
                  <a:t>P</a:t>
                </a:r>
                <a:r>
                  <a:rPr lang="en-US" altLang="en-US" sz="1800" b="1" i="1" baseline="-25000" dirty="0">
                    <a:solidFill>
                      <a:schemeClr val="tx1"/>
                    </a:solidFill>
                    <a:latin typeface="Arial" charset="0"/>
                  </a:rPr>
                  <a:t>C</a:t>
                </a:r>
                <a:r>
                  <a:rPr lang="en-US" altLang="en-US" sz="1800" b="1" i="1" dirty="0">
                    <a:solidFill>
                      <a:schemeClr val="tx1"/>
                    </a:solidFill>
                    <a:latin typeface="Arial" charset="0"/>
                  </a:rPr>
                  <a:t>/P</a:t>
                </a:r>
                <a:r>
                  <a:rPr lang="en-US" altLang="en-US" sz="1800" b="1" i="1" baseline="-25000" dirty="0">
                    <a:solidFill>
                      <a:schemeClr val="tx1"/>
                    </a:solidFill>
                    <a:latin typeface="Arial" charset="0"/>
                  </a:rPr>
                  <a:t>W</a:t>
                </a:r>
                <a:endParaRPr lang="en-US" altLang="en-US" sz="1800" b="1" i="1" dirty="0">
                  <a:solidFill>
                    <a:schemeClr val="tx1"/>
                  </a:solidFill>
                  <a:latin typeface="Arial" charset="0"/>
                </a:endParaRPr>
              </a:p>
            </p:txBody>
          </p:sp>
          <p:sp>
            <p:nvSpPr>
              <p:cNvPr id="23580" name="Text Box 6"/>
              <p:cNvSpPr txBox="1">
                <a:spLocks noChangeArrowheads="1"/>
              </p:cNvSpPr>
              <p:nvPr/>
            </p:nvSpPr>
            <p:spPr bwMode="auto">
              <a:xfrm>
                <a:off x="3120" y="3407"/>
                <a:ext cx="1497"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a:solidFill>
                      <a:schemeClr val="tx1"/>
                    </a:solidFill>
                    <a:latin typeface="Arial" charset="0"/>
                  </a:rPr>
                  <a:t>Relative quantity</a:t>
                </a:r>
              </a:p>
              <a:p>
                <a:pPr>
                  <a:spcBef>
                    <a:spcPct val="0"/>
                  </a:spcBef>
                  <a:buClrTx/>
                  <a:buSzTx/>
                  <a:buFontTx/>
                  <a:buNone/>
                </a:pPr>
                <a:r>
                  <a:rPr lang="en-US" altLang="en-US" sz="1800" b="1" dirty="0">
                    <a:solidFill>
                      <a:schemeClr val="tx1"/>
                    </a:solidFill>
                    <a:latin typeface="Arial" charset="0"/>
                  </a:rPr>
                  <a:t>of </a:t>
                </a:r>
                <a:r>
                  <a:rPr lang="en-US" altLang="en-US" sz="1800" b="1" dirty="0" smtClean="0">
                    <a:solidFill>
                      <a:schemeClr val="tx1"/>
                    </a:solidFill>
                    <a:latin typeface="Arial" charset="0"/>
                  </a:rPr>
                  <a:t>cloth,     </a:t>
                </a:r>
                <a:r>
                  <a:rPr lang="en-US" altLang="en-US" sz="1800" b="1" i="1" dirty="0">
                    <a:solidFill>
                      <a:schemeClr val="tx1"/>
                    </a:solidFill>
                    <a:latin typeface="Arial" charset="0"/>
                  </a:rPr>
                  <a:t>Q</a:t>
                </a:r>
                <a:r>
                  <a:rPr lang="en-US" altLang="en-US" sz="1800" b="1" i="1" baseline="-25000" dirty="0">
                    <a:solidFill>
                      <a:schemeClr val="tx1"/>
                    </a:solidFill>
                    <a:latin typeface="Arial" charset="0"/>
                  </a:rPr>
                  <a:t>C</a:t>
                </a:r>
                <a:r>
                  <a:rPr lang="en-US" altLang="en-US" sz="1800" b="1" i="1" dirty="0">
                    <a:solidFill>
                      <a:schemeClr val="tx1"/>
                    </a:solidFill>
                    <a:latin typeface="Arial" charset="0"/>
                  </a:rPr>
                  <a:t> + Q</a:t>
                </a:r>
                <a:r>
                  <a:rPr lang="en-US" altLang="en-US" sz="1800" b="1" baseline="30000" dirty="0">
                    <a:solidFill>
                      <a:schemeClr val="tx1"/>
                    </a:solidFill>
                    <a:latin typeface="Arial" charset="0"/>
                  </a:rPr>
                  <a:t>*</a:t>
                </a:r>
                <a:r>
                  <a:rPr lang="en-US" altLang="en-US" sz="1800" b="1" i="1" baseline="-25000" dirty="0">
                    <a:solidFill>
                      <a:schemeClr val="tx1"/>
                    </a:solidFill>
                    <a:latin typeface="Arial" charset="0"/>
                  </a:rPr>
                  <a:t>C</a:t>
                </a:r>
              </a:p>
              <a:p>
                <a:pPr>
                  <a:spcBef>
                    <a:spcPct val="0"/>
                  </a:spcBef>
                  <a:buClrTx/>
                  <a:buSzTx/>
                  <a:buFontTx/>
                  <a:buNone/>
                </a:pPr>
                <a:r>
                  <a:rPr lang="en-US" altLang="en-US" sz="1800" b="1" i="1" dirty="0" smtClean="0">
                    <a:solidFill>
                      <a:schemeClr val="tx1"/>
                    </a:solidFill>
                    <a:latin typeface="Arial" charset="0"/>
                  </a:rPr>
                  <a:t>                   Q</a:t>
                </a:r>
                <a:r>
                  <a:rPr lang="en-US" altLang="en-US" sz="1800" b="1" i="1" baseline="-25000" dirty="0" smtClean="0">
                    <a:solidFill>
                      <a:schemeClr val="tx1"/>
                    </a:solidFill>
                    <a:latin typeface="Arial" charset="0"/>
                  </a:rPr>
                  <a:t>W</a:t>
                </a:r>
                <a:r>
                  <a:rPr lang="en-US" altLang="en-US" sz="1800" b="1" i="1" dirty="0" smtClean="0">
                    <a:solidFill>
                      <a:schemeClr val="tx1"/>
                    </a:solidFill>
                    <a:latin typeface="Arial" charset="0"/>
                  </a:rPr>
                  <a:t> </a:t>
                </a:r>
                <a:r>
                  <a:rPr lang="en-US" altLang="en-US" sz="1800" b="1" i="1" dirty="0">
                    <a:solidFill>
                      <a:schemeClr val="tx1"/>
                    </a:solidFill>
                    <a:latin typeface="Arial" charset="0"/>
                  </a:rPr>
                  <a:t>+ Q</a:t>
                </a:r>
                <a:r>
                  <a:rPr lang="en-US" altLang="en-US" sz="1800" b="1" baseline="30000" dirty="0">
                    <a:solidFill>
                      <a:schemeClr val="tx1"/>
                    </a:solidFill>
                    <a:latin typeface="Arial" charset="0"/>
                  </a:rPr>
                  <a:t>*</a:t>
                </a:r>
                <a:r>
                  <a:rPr lang="en-US" altLang="en-US" sz="1800" b="1" i="1" baseline="-25000" dirty="0">
                    <a:solidFill>
                      <a:schemeClr val="tx1"/>
                    </a:solidFill>
                    <a:latin typeface="Arial" charset="0"/>
                  </a:rPr>
                  <a:t>W</a:t>
                </a:r>
              </a:p>
            </p:txBody>
          </p:sp>
        </p:grpSp>
        <p:sp>
          <p:nvSpPr>
            <p:cNvPr id="23576" name="Line 43"/>
            <p:cNvSpPr>
              <a:spLocks noChangeShapeType="1"/>
            </p:cNvSpPr>
            <p:nvPr/>
          </p:nvSpPr>
          <p:spPr bwMode="auto">
            <a:xfrm>
              <a:off x="3932" y="3932"/>
              <a:ext cx="62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62513" name="Group 49"/>
          <p:cNvGrpSpPr>
            <a:grpSpLocks/>
          </p:cNvGrpSpPr>
          <p:nvPr/>
        </p:nvGrpSpPr>
        <p:grpSpPr bwMode="auto">
          <a:xfrm>
            <a:off x="3573463" y="4648202"/>
            <a:ext cx="1090612" cy="1560513"/>
            <a:chOff x="2251" y="2928"/>
            <a:chExt cx="687" cy="983"/>
          </a:xfrm>
        </p:grpSpPr>
        <p:grpSp>
          <p:nvGrpSpPr>
            <p:cNvPr id="23571" name="Group 23"/>
            <p:cNvGrpSpPr>
              <a:grpSpLocks/>
            </p:cNvGrpSpPr>
            <p:nvPr/>
          </p:nvGrpSpPr>
          <p:grpSpPr bwMode="auto">
            <a:xfrm>
              <a:off x="2256" y="2928"/>
              <a:ext cx="682" cy="983"/>
              <a:chOff x="2256" y="2784"/>
              <a:chExt cx="682" cy="983"/>
            </a:xfrm>
          </p:grpSpPr>
          <p:sp>
            <p:nvSpPr>
              <p:cNvPr id="23573" name="Line 24"/>
              <p:cNvSpPr>
                <a:spLocks noChangeShapeType="1"/>
              </p:cNvSpPr>
              <p:nvPr/>
            </p:nvSpPr>
            <p:spPr bwMode="auto">
              <a:xfrm>
                <a:off x="2448" y="2784"/>
                <a:ext cx="0" cy="576"/>
              </a:xfrm>
              <a:prstGeom prst="line">
                <a:avLst/>
              </a:prstGeom>
              <a:noFill/>
              <a:ln w="254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74" name="Text Box 25"/>
              <p:cNvSpPr txBox="1">
                <a:spLocks noChangeArrowheads="1"/>
              </p:cNvSpPr>
              <p:nvPr/>
            </p:nvSpPr>
            <p:spPr bwMode="auto">
              <a:xfrm>
                <a:off x="2256" y="3360"/>
                <a:ext cx="682"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dirty="0">
                    <a:solidFill>
                      <a:schemeClr val="tx1"/>
                    </a:solidFill>
                    <a:latin typeface="Arial" charset="0"/>
                  </a:rPr>
                  <a:t>L/</a:t>
                </a:r>
                <a:r>
                  <a:rPr lang="en-US" altLang="en-US" sz="1800" b="1" i="1" dirty="0" err="1">
                    <a:solidFill>
                      <a:schemeClr val="tx1"/>
                    </a:solidFill>
                    <a:latin typeface="Arial" charset="0"/>
                  </a:rPr>
                  <a:t>a</a:t>
                </a:r>
                <a:r>
                  <a:rPr lang="en-US" altLang="en-US" sz="1800" b="1" i="1" baseline="-25000" dirty="0" err="1">
                    <a:solidFill>
                      <a:schemeClr val="tx1"/>
                    </a:solidFill>
                    <a:latin typeface="Arial" charset="0"/>
                  </a:rPr>
                  <a:t>C</a:t>
                </a:r>
                <a:r>
                  <a:rPr lang="en-US" altLang="en-US" sz="1800" b="1" i="1" baseline="30000" dirty="0">
                    <a:solidFill>
                      <a:schemeClr val="tx1"/>
                    </a:solidFill>
                    <a:latin typeface="Arial" charset="0"/>
                  </a:rPr>
                  <a:t>*</a:t>
                </a:r>
              </a:p>
              <a:p>
                <a:pPr>
                  <a:spcBef>
                    <a:spcPct val="0"/>
                  </a:spcBef>
                  <a:buClrTx/>
                  <a:buSzTx/>
                  <a:buFontTx/>
                  <a:buNone/>
                </a:pPr>
                <a:r>
                  <a:rPr lang="en-US" altLang="en-US" sz="1800" b="1" i="1" dirty="0" smtClean="0">
                    <a:solidFill>
                      <a:schemeClr val="tx1"/>
                    </a:solidFill>
                    <a:latin typeface="Arial" charset="0"/>
                  </a:rPr>
                  <a:t>L/</a:t>
                </a:r>
                <a:r>
                  <a:rPr lang="en-US" altLang="en-US" sz="1800" b="1" i="1" dirty="0" err="1" smtClean="0">
                    <a:solidFill>
                      <a:schemeClr val="tx1"/>
                    </a:solidFill>
                    <a:latin typeface="Arial" charset="0"/>
                  </a:rPr>
                  <a:t>a</a:t>
                </a:r>
                <a:r>
                  <a:rPr lang="en-US" altLang="en-US" sz="1800" b="1" i="1" baseline="-25000" dirty="0" err="1" smtClean="0">
                    <a:solidFill>
                      <a:schemeClr val="tx1"/>
                    </a:solidFill>
                    <a:latin typeface="Arial" charset="0"/>
                  </a:rPr>
                  <a:t>W</a:t>
                </a:r>
                <a:endParaRPr lang="en-US" altLang="en-US" sz="1800" b="1" i="1" dirty="0">
                  <a:solidFill>
                    <a:schemeClr val="tx1"/>
                  </a:solidFill>
                  <a:latin typeface="Arial" charset="0"/>
                </a:endParaRPr>
              </a:p>
            </p:txBody>
          </p:sp>
        </p:grpSp>
        <p:sp>
          <p:nvSpPr>
            <p:cNvPr id="23572" name="Line 45"/>
            <p:cNvSpPr>
              <a:spLocks noChangeShapeType="1"/>
            </p:cNvSpPr>
            <p:nvPr/>
          </p:nvSpPr>
          <p:spPr bwMode="auto">
            <a:xfrm>
              <a:off x="2251" y="3719"/>
              <a:ext cx="5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8" name="TextBox 37"/>
          <p:cNvSpPr txBox="1"/>
          <p:nvPr/>
        </p:nvSpPr>
        <p:spPr>
          <a:xfrm>
            <a:off x="5833156" y="3504061"/>
            <a:ext cx="2411252" cy="2031325"/>
          </a:xfrm>
          <a:prstGeom prst="rect">
            <a:avLst/>
          </a:prstGeom>
          <a:noFill/>
        </p:spPr>
        <p:txBody>
          <a:bodyPr wrap="square" rtlCol="0">
            <a:spAutoFit/>
          </a:bodyPr>
          <a:lstStyle/>
          <a:p>
            <a:pPr>
              <a:spcBef>
                <a:spcPct val="0"/>
              </a:spcBef>
              <a:buClrTx/>
              <a:buSzTx/>
              <a:buFontTx/>
              <a:buNone/>
            </a:pPr>
            <a:r>
              <a:rPr lang="en-GB" dirty="0" smtClean="0"/>
              <a:t>At point 1, the price is between the relative costs, so each country specializes in its comparative advantage. UK does wine, Portugal cloth.</a:t>
            </a:r>
            <a:endParaRPr lang="en-US" altLang="en-US" dirty="0">
              <a:latin typeface="Arial" charset="0"/>
            </a:endParaRPr>
          </a:p>
        </p:txBody>
      </p:sp>
    </p:spTree>
    <p:extLst>
      <p:ext uri="{BB962C8B-B14F-4D97-AF65-F5344CB8AC3E}">
        <p14:creationId xmlns:p14="http://schemas.microsoft.com/office/powerpoint/2010/main" val="3756900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495"/>
                                        </p:tgtEl>
                                        <p:attrNameLst>
                                          <p:attrName>style.visibility</p:attrName>
                                        </p:attrNameLst>
                                      </p:cBhvr>
                                      <p:to>
                                        <p:strVal val="visible"/>
                                      </p:to>
                                    </p:set>
                                    <p:animEffect transition="in" filter="wipe(left)">
                                      <p:cBhvr>
                                        <p:cTn id="7" dur="500"/>
                                        <p:tgtEl>
                                          <p:spTgt spid="624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2511"/>
                                        </p:tgtEl>
                                        <p:attrNameLst>
                                          <p:attrName>style.visibility</p:attrName>
                                        </p:attrNameLst>
                                      </p:cBhvr>
                                      <p:to>
                                        <p:strVal val="visible"/>
                                      </p:to>
                                    </p:set>
                                    <p:animEffect transition="in" filter="wipe(left)">
                                      <p:cBhvr>
                                        <p:cTn id="12" dur="500"/>
                                        <p:tgtEl>
                                          <p:spTgt spid="625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2490"/>
                                        </p:tgtEl>
                                        <p:attrNameLst>
                                          <p:attrName>style.visibility</p:attrName>
                                        </p:attrNameLst>
                                      </p:cBhvr>
                                      <p:to>
                                        <p:strVal val="visible"/>
                                      </p:to>
                                    </p:set>
                                    <p:animEffect transition="in" filter="dissolve">
                                      <p:cBhvr>
                                        <p:cTn id="17" dur="500"/>
                                        <p:tgtEl>
                                          <p:spTgt spid="6249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2491"/>
                                        </p:tgtEl>
                                        <p:attrNameLst>
                                          <p:attrName>style.visibility</p:attrName>
                                        </p:attrNameLst>
                                      </p:cBhvr>
                                      <p:to>
                                        <p:strVal val="visible"/>
                                      </p:to>
                                    </p:set>
                                    <p:animEffect transition="in" filter="dissolve">
                                      <p:cBhvr>
                                        <p:cTn id="22" dur="500"/>
                                        <p:tgtEl>
                                          <p:spTgt spid="6249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2480"/>
                                        </p:tgtEl>
                                        <p:attrNameLst>
                                          <p:attrName>style.visibility</p:attrName>
                                        </p:attrNameLst>
                                      </p:cBhvr>
                                      <p:to>
                                        <p:strVal val="visible"/>
                                      </p:to>
                                    </p:set>
                                    <p:animEffect transition="in" filter="dissolve">
                                      <p:cBhvr>
                                        <p:cTn id="27" dur="500"/>
                                        <p:tgtEl>
                                          <p:spTgt spid="6248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62513"/>
                                        </p:tgtEl>
                                        <p:attrNameLst>
                                          <p:attrName>style.visibility</p:attrName>
                                        </p:attrNameLst>
                                      </p:cBhvr>
                                      <p:to>
                                        <p:strVal val="visible"/>
                                      </p:to>
                                    </p:set>
                                    <p:animEffect transition="in" filter="wipe(down)">
                                      <p:cBhvr>
                                        <p:cTn id="32" dur="500"/>
                                        <p:tgtEl>
                                          <p:spTgt spid="62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2475"/>
                                        </p:tgtEl>
                                        <p:attrNameLst>
                                          <p:attrName>style.visibility</p:attrName>
                                        </p:attrNameLst>
                                      </p:cBhvr>
                                      <p:to>
                                        <p:strVal val="visible"/>
                                      </p:to>
                                    </p:set>
                                    <p:animEffect transition="in" filter="dissolve">
                                      <p:cBhvr>
                                        <p:cTn id="37" dur="500"/>
                                        <p:tgtEl>
                                          <p:spTgt spid="6247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2471"/>
                                        </p:tgtEl>
                                        <p:attrNameLst>
                                          <p:attrName>style.visibility</p:attrName>
                                        </p:attrNameLst>
                                      </p:cBhvr>
                                      <p:to>
                                        <p:strVal val="visible"/>
                                      </p:to>
                                    </p:set>
                                    <p:animEffect transition="in" filter="dissolve">
                                      <p:cBhvr>
                                        <p:cTn id="42" dur="500"/>
                                        <p:tgtEl>
                                          <p:spTgt spid="6247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62503"/>
                                        </p:tgtEl>
                                        <p:attrNameLst>
                                          <p:attrName>style.visibility</p:attrName>
                                        </p:attrNameLst>
                                      </p:cBhvr>
                                      <p:to>
                                        <p:strVal val="visible"/>
                                      </p:to>
                                    </p:set>
                                    <p:animEffect transition="in" filter="dissolve">
                                      <p:cBhvr>
                                        <p:cTn id="47" dur="500"/>
                                        <p:tgtEl>
                                          <p:spTgt spid="6250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nodeType="clickEffect">
                                  <p:stCondLst>
                                    <p:cond delay="0"/>
                                  </p:stCondLst>
                                  <p:childTnLst>
                                    <p:set>
                                      <p:cBhvr>
                                        <p:cTn id="51" dur="1" fill="hold">
                                          <p:stCondLst>
                                            <p:cond delay="0"/>
                                          </p:stCondLst>
                                        </p:cTn>
                                        <p:tgtEl>
                                          <p:spTgt spid="62499"/>
                                        </p:tgtEl>
                                        <p:attrNameLst>
                                          <p:attrName>style.visibility</p:attrName>
                                        </p:attrNameLst>
                                      </p:cBhvr>
                                      <p:to>
                                        <p:strVal val="visible"/>
                                      </p:to>
                                    </p:set>
                                    <p:animEffect transition="in" filter="wipe(up)">
                                      <p:cBhvr>
                                        <p:cTn id="52" dur="500"/>
                                        <p:tgtEl>
                                          <p:spTgt spid="6249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62481"/>
                                        </p:tgtEl>
                                        <p:attrNameLst>
                                          <p:attrName>style.visibility</p:attrName>
                                        </p:attrNameLst>
                                      </p:cBhvr>
                                      <p:to>
                                        <p:strVal val="visible"/>
                                      </p:to>
                                    </p:set>
                                    <p:animEffect transition="in" filter="dissolve">
                                      <p:cBhvr>
                                        <p:cTn id="57" dur="500"/>
                                        <p:tgtEl>
                                          <p:spTgt spid="62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1" grpId="0" animBg="1"/>
      <p:bldP spid="62475" grpId="0" animBg="1"/>
      <p:bldP spid="62480" grpId="0" animBg="1"/>
      <p:bldP spid="62481" grpId="0" autoUpdateAnimBg="0"/>
      <p:bldP spid="62490" grpId="0" autoUpdateAnimBg="0"/>
      <p:bldP spid="62491" grpId="0" autoUpdateAnimBg="0"/>
      <p:bldP spid="62495"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96" name="Text Box 32"/>
          <p:cNvSpPr txBox="1">
            <a:spLocks noChangeArrowheads="1"/>
          </p:cNvSpPr>
          <p:nvPr/>
        </p:nvSpPr>
        <p:spPr bwMode="auto">
          <a:xfrm>
            <a:off x="3206750" y="4281488"/>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a:solidFill>
                  <a:schemeClr val="tx1"/>
                </a:solidFill>
              </a:rPr>
              <a:t>2</a:t>
            </a:r>
          </a:p>
        </p:txBody>
      </p:sp>
      <p:sp>
        <p:nvSpPr>
          <p:cNvPr id="62471" name="Line 7"/>
          <p:cNvSpPr>
            <a:spLocks noChangeShapeType="1"/>
          </p:cNvSpPr>
          <p:nvPr/>
        </p:nvSpPr>
        <p:spPr bwMode="auto">
          <a:xfrm flipH="1">
            <a:off x="1905000" y="3276600"/>
            <a:ext cx="1981200" cy="0"/>
          </a:xfrm>
          <a:prstGeom prst="line">
            <a:avLst/>
          </a:prstGeom>
          <a:noFill/>
          <a:ln w="254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62500" name="Group 36"/>
          <p:cNvGrpSpPr>
            <a:grpSpLocks/>
          </p:cNvGrpSpPr>
          <p:nvPr/>
        </p:nvGrpSpPr>
        <p:grpSpPr bwMode="auto">
          <a:xfrm>
            <a:off x="2409825" y="3862388"/>
            <a:ext cx="2762250" cy="1393825"/>
            <a:chOff x="1518" y="2289"/>
            <a:chExt cx="1740" cy="878"/>
          </a:xfrm>
        </p:grpSpPr>
        <p:sp>
          <p:nvSpPr>
            <p:cNvPr id="23590" name="Freeform 9"/>
            <p:cNvSpPr>
              <a:spLocks/>
            </p:cNvSpPr>
            <p:nvPr/>
          </p:nvSpPr>
          <p:spPr bwMode="auto">
            <a:xfrm>
              <a:off x="1518" y="2289"/>
              <a:ext cx="1296" cy="720"/>
            </a:xfrm>
            <a:custGeom>
              <a:avLst/>
              <a:gdLst>
                <a:gd name="T0" fmla="*/ 0 w 1392"/>
                <a:gd name="T1" fmla="*/ 0 h 912"/>
                <a:gd name="T2" fmla="*/ 313 w 1392"/>
                <a:gd name="T3" fmla="*/ 379 h 912"/>
                <a:gd name="T4" fmla="*/ 894 w 1392"/>
                <a:gd name="T5" fmla="*/ 644 h 912"/>
                <a:gd name="T6" fmla="*/ 1296 w 1392"/>
                <a:gd name="T7" fmla="*/ 720 h 9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92" h="912">
                  <a:moveTo>
                    <a:pt x="0" y="0"/>
                  </a:moveTo>
                  <a:cubicBezTo>
                    <a:pt x="88" y="172"/>
                    <a:pt x="176" y="344"/>
                    <a:pt x="336" y="480"/>
                  </a:cubicBezTo>
                  <a:cubicBezTo>
                    <a:pt x="496" y="616"/>
                    <a:pt x="784" y="744"/>
                    <a:pt x="960" y="816"/>
                  </a:cubicBezTo>
                  <a:cubicBezTo>
                    <a:pt x="1136" y="888"/>
                    <a:pt x="1320" y="896"/>
                    <a:pt x="1392" y="912"/>
                  </a:cubicBezTo>
                </a:path>
              </a:pathLst>
            </a:custGeom>
            <a:noFill/>
            <a:ln w="38100" cap="flat" cmpd="sng">
              <a:solidFill>
                <a:srgbClr val="FF33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91" name="Text Box 10"/>
            <p:cNvSpPr txBox="1">
              <a:spLocks noChangeArrowheads="1"/>
            </p:cNvSpPr>
            <p:nvPr/>
          </p:nvSpPr>
          <p:spPr bwMode="auto">
            <a:xfrm>
              <a:off x="2900" y="2936"/>
              <a:ext cx="35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a:solidFill>
                    <a:srgbClr val="FF3300"/>
                  </a:solidFill>
                  <a:latin typeface="Arial" charset="0"/>
                </a:rPr>
                <a:t>RD</a:t>
              </a:r>
              <a:r>
                <a:rPr lang="en-US" altLang="en-US" sz="1800" b="1" i="1">
                  <a:solidFill>
                    <a:srgbClr val="FF3300"/>
                  </a:solidFill>
                  <a:latin typeface="Arial" charset="0"/>
                  <a:cs typeface="Times New Roman" charset="0"/>
                </a:rPr>
                <a:t>'</a:t>
              </a:r>
              <a:endParaRPr lang="en-US" altLang="en-US" sz="1800" b="1" i="1">
                <a:solidFill>
                  <a:srgbClr val="FF3300"/>
                </a:solidFill>
                <a:latin typeface="Arial" charset="0"/>
              </a:endParaRPr>
            </a:p>
          </p:txBody>
        </p:sp>
      </p:grpSp>
      <p:sp>
        <p:nvSpPr>
          <p:cNvPr id="62475" name="Line 11"/>
          <p:cNvSpPr>
            <a:spLocks noChangeShapeType="1"/>
          </p:cNvSpPr>
          <p:nvPr/>
        </p:nvSpPr>
        <p:spPr bwMode="auto">
          <a:xfrm>
            <a:off x="3886200" y="3276600"/>
            <a:ext cx="0" cy="1371600"/>
          </a:xfrm>
          <a:prstGeom prst="line">
            <a:avLst/>
          </a:prstGeom>
          <a:noFill/>
          <a:ln w="254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62499" name="Group 35"/>
          <p:cNvGrpSpPr>
            <a:grpSpLocks/>
          </p:cNvGrpSpPr>
          <p:nvPr/>
        </p:nvGrpSpPr>
        <p:grpSpPr bwMode="auto">
          <a:xfrm>
            <a:off x="2819400" y="2895600"/>
            <a:ext cx="2784475" cy="1622425"/>
            <a:chOff x="1776" y="1680"/>
            <a:chExt cx="1754" cy="1022"/>
          </a:xfrm>
        </p:grpSpPr>
        <p:sp>
          <p:nvSpPr>
            <p:cNvPr id="23587" name="Freeform 13"/>
            <p:cNvSpPr>
              <a:spLocks/>
            </p:cNvSpPr>
            <p:nvPr/>
          </p:nvSpPr>
          <p:spPr bwMode="auto">
            <a:xfrm>
              <a:off x="1776" y="1680"/>
              <a:ext cx="1392" cy="912"/>
            </a:xfrm>
            <a:custGeom>
              <a:avLst/>
              <a:gdLst>
                <a:gd name="T0" fmla="*/ 0 w 1392"/>
                <a:gd name="T1" fmla="*/ 0 h 912"/>
                <a:gd name="T2" fmla="*/ 336 w 1392"/>
                <a:gd name="T3" fmla="*/ 480 h 912"/>
                <a:gd name="T4" fmla="*/ 960 w 1392"/>
                <a:gd name="T5" fmla="*/ 816 h 912"/>
                <a:gd name="T6" fmla="*/ 1392 w 1392"/>
                <a:gd name="T7" fmla="*/ 912 h 9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92" h="912">
                  <a:moveTo>
                    <a:pt x="0" y="0"/>
                  </a:moveTo>
                  <a:cubicBezTo>
                    <a:pt x="88" y="172"/>
                    <a:pt x="176" y="344"/>
                    <a:pt x="336" y="480"/>
                  </a:cubicBezTo>
                  <a:cubicBezTo>
                    <a:pt x="496" y="616"/>
                    <a:pt x="784" y="744"/>
                    <a:pt x="960" y="816"/>
                  </a:cubicBezTo>
                  <a:cubicBezTo>
                    <a:pt x="1136" y="888"/>
                    <a:pt x="1320" y="896"/>
                    <a:pt x="1392" y="912"/>
                  </a:cubicBezTo>
                </a:path>
              </a:pathLst>
            </a:custGeom>
            <a:noFill/>
            <a:ln w="38100" cap="flat" cmpd="sng">
              <a:solidFill>
                <a:srgbClr val="333399"/>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88" name="Text Box 14"/>
            <p:cNvSpPr txBox="1">
              <a:spLocks noChangeArrowheads="1"/>
            </p:cNvSpPr>
            <p:nvPr/>
          </p:nvSpPr>
          <p:spPr bwMode="auto">
            <a:xfrm>
              <a:off x="3206" y="2471"/>
              <a:ext cx="3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a:solidFill>
                    <a:srgbClr val="333399"/>
                  </a:solidFill>
                  <a:latin typeface="Arial" charset="0"/>
                </a:rPr>
                <a:t>RD</a:t>
              </a:r>
            </a:p>
          </p:txBody>
        </p:sp>
        <p:sp>
          <p:nvSpPr>
            <p:cNvPr id="23589" name="Oval 15"/>
            <p:cNvSpPr>
              <a:spLocks noChangeArrowheads="1"/>
            </p:cNvSpPr>
            <p:nvPr/>
          </p:nvSpPr>
          <p:spPr bwMode="auto">
            <a:xfrm>
              <a:off x="2418" y="2343"/>
              <a:ext cx="46" cy="46"/>
            </a:xfrm>
            <a:prstGeom prst="ellipse">
              <a:avLst/>
            </a:prstGeom>
            <a:solidFill>
              <a:srgbClr val="333399"/>
            </a:solidFill>
            <a:ln w="12700">
              <a:solidFill>
                <a:srgbClr val="333399"/>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eaLnBrk="1" hangingPunct="1"/>
              <a:endParaRPr lang="en-GB" altLang="en-US"/>
            </a:p>
          </p:txBody>
        </p:sp>
      </p:grpSp>
      <p:sp>
        <p:nvSpPr>
          <p:cNvPr id="62480" name="Line 16"/>
          <p:cNvSpPr>
            <a:spLocks noChangeShapeType="1"/>
          </p:cNvSpPr>
          <p:nvPr/>
        </p:nvSpPr>
        <p:spPr bwMode="auto">
          <a:xfrm flipH="1">
            <a:off x="1905000" y="4648200"/>
            <a:ext cx="1981200" cy="0"/>
          </a:xfrm>
          <a:prstGeom prst="line">
            <a:avLst/>
          </a:prstGeom>
          <a:noFill/>
          <a:ln w="254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481" name="Text Box 17"/>
          <p:cNvSpPr txBox="1">
            <a:spLocks noChangeArrowheads="1"/>
          </p:cNvSpPr>
          <p:nvPr/>
        </p:nvSpPr>
        <p:spPr bwMode="auto">
          <a:xfrm>
            <a:off x="3946525" y="36195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a:solidFill>
                  <a:schemeClr val="tx1"/>
                </a:solidFill>
              </a:rPr>
              <a:t>1</a:t>
            </a:r>
          </a:p>
        </p:txBody>
      </p:sp>
      <p:grpSp>
        <p:nvGrpSpPr>
          <p:cNvPr id="62501" name="Group 37"/>
          <p:cNvGrpSpPr>
            <a:grpSpLocks/>
          </p:cNvGrpSpPr>
          <p:nvPr/>
        </p:nvGrpSpPr>
        <p:grpSpPr bwMode="auto">
          <a:xfrm>
            <a:off x="3048000" y="4592638"/>
            <a:ext cx="415925" cy="1363662"/>
            <a:chOff x="1920" y="2749"/>
            <a:chExt cx="262" cy="859"/>
          </a:xfrm>
        </p:grpSpPr>
        <p:sp>
          <p:nvSpPr>
            <p:cNvPr id="23583" name="Oval 19"/>
            <p:cNvSpPr>
              <a:spLocks noChangeArrowheads="1"/>
            </p:cNvSpPr>
            <p:nvPr/>
          </p:nvSpPr>
          <p:spPr bwMode="auto">
            <a:xfrm>
              <a:off x="1998" y="2749"/>
              <a:ext cx="46" cy="55"/>
            </a:xfrm>
            <a:prstGeom prst="ellipse">
              <a:avLst/>
            </a:prstGeom>
            <a:solidFill>
              <a:srgbClr val="FF3300"/>
            </a:solidFill>
            <a:ln w="12700">
              <a:solidFill>
                <a:srgbClr val="FF33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eaLnBrk="1" hangingPunct="1"/>
              <a:endParaRPr lang="en-GB" altLang="en-US"/>
            </a:p>
          </p:txBody>
        </p:sp>
        <p:grpSp>
          <p:nvGrpSpPr>
            <p:cNvPr id="23584" name="Group 20"/>
            <p:cNvGrpSpPr>
              <a:grpSpLocks/>
            </p:cNvGrpSpPr>
            <p:nvPr/>
          </p:nvGrpSpPr>
          <p:grpSpPr bwMode="auto">
            <a:xfrm>
              <a:off x="1920" y="2784"/>
              <a:ext cx="262" cy="824"/>
              <a:chOff x="1920" y="2784"/>
              <a:chExt cx="262" cy="832"/>
            </a:xfrm>
          </p:grpSpPr>
          <p:sp>
            <p:nvSpPr>
              <p:cNvPr id="23585" name="Line 21"/>
              <p:cNvSpPr>
                <a:spLocks noChangeShapeType="1"/>
              </p:cNvSpPr>
              <p:nvPr/>
            </p:nvSpPr>
            <p:spPr bwMode="auto">
              <a:xfrm>
                <a:off x="2016" y="2784"/>
                <a:ext cx="0" cy="576"/>
              </a:xfrm>
              <a:prstGeom prst="line">
                <a:avLst/>
              </a:prstGeom>
              <a:noFill/>
              <a:ln w="254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86" name="Text Box 22"/>
              <p:cNvSpPr txBox="1">
                <a:spLocks noChangeArrowheads="1"/>
              </p:cNvSpPr>
              <p:nvPr/>
            </p:nvSpPr>
            <p:spPr bwMode="auto">
              <a:xfrm>
                <a:off x="1920" y="3383"/>
                <a:ext cx="26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a:solidFill>
                      <a:schemeClr val="tx1"/>
                    </a:solidFill>
                    <a:latin typeface="Arial" charset="0"/>
                  </a:rPr>
                  <a:t>Q</a:t>
                </a:r>
                <a:r>
                  <a:rPr lang="en-US" altLang="en-US" sz="1800" b="1" i="1">
                    <a:solidFill>
                      <a:schemeClr val="tx1"/>
                    </a:solidFill>
                    <a:latin typeface="Arial" charset="0"/>
                    <a:cs typeface="Times New Roman" charset="0"/>
                  </a:rPr>
                  <a:t>'</a:t>
                </a:r>
                <a:endParaRPr lang="en-US" altLang="en-US" sz="1800" b="1" i="1">
                  <a:solidFill>
                    <a:schemeClr val="tx1"/>
                  </a:solidFill>
                  <a:latin typeface="Arial" charset="0"/>
                </a:endParaRPr>
              </a:p>
            </p:txBody>
          </p:sp>
        </p:grpSp>
      </p:grpSp>
      <p:sp>
        <p:nvSpPr>
          <p:cNvPr id="62490" name="Text Box 26"/>
          <p:cNvSpPr txBox="1">
            <a:spLocks noChangeArrowheads="1"/>
          </p:cNvSpPr>
          <p:nvPr/>
        </p:nvSpPr>
        <p:spPr bwMode="auto">
          <a:xfrm>
            <a:off x="683568" y="3084512"/>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dirty="0" err="1" smtClean="0">
                <a:solidFill>
                  <a:schemeClr val="tx1"/>
                </a:solidFill>
                <a:latin typeface="Arial" charset="0"/>
              </a:rPr>
              <a:t>a</a:t>
            </a:r>
            <a:r>
              <a:rPr lang="en-US" altLang="en-US" sz="1800" b="1" i="1" baseline="-25000" dirty="0" err="1" smtClean="0">
                <a:solidFill>
                  <a:schemeClr val="tx1"/>
                </a:solidFill>
                <a:latin typeface="Arial" charset="0"/>
              </a:rPr>
              <a:t>C</a:t>
            </a:r>
            <a:r>
              <a:rPr lang="en-US" altLang="en-US" sz="1800" b="1" i="1" dirty="0" smtClean="0">
                <a:solidFill>
                  <a:schemeClr val="tx1"/>
                </a:solidFill>
                <a:latin typeface="Arial" charset="0"/>
              </a:rPr>
              <a:t>/</a:t>
            </a:r>
            <a:r>
              <a:rPr lang="en-US" altLang="en-US" sz="1800" b="1" i="1" dirty="0" err="1" smtClean="0">
                <a:solidFill>
                  <a:schemeClr val="tx1"/>
                </a:solidFill>
                <a:latin typeface="Arial" charset="0"/>
              </a:rPr>
              <a:t>a</a:t>
            </a:r>
            <a:r>
              <a:rPr lang="en-US" altLang="en-US" sz="1800" b="1" i="1" baseline="-25000" dirty="0" err="1" smtClean="0">
                <a:solidFill>
                  <a:schemeClr val="tx1"/>
                </a:solidFill>
                <a:latin typeface="Arial" charset="0"/>
              </a:rPr>
              <a:t>W</a:t>
            </a:r>
            <a:endParaRPr lang="en-US" altLang="en-US" sz="1800" b="1" i="1" dirty="0">
              <a:solidFill>
                <a:schemeClr val="tx1"/>
              </a:solidFill>
              <a:latin typeface="Arial" charset="0"/>
            </a:endParaRPr>
          </a:p>
        </p:txBody>
      </p:sp>
      <p:sp>
        <p:nvSpPr>
          <p:cNvPr id="62491" name="Text Box 27"/>
          <p:cNvSpPr txBox="1">
            <a:spLocks noChangeArrowheads="1"/>
          </p:cNvSpPr>
          <p:nvPr/>
        </p:nvSpPr>
        <p:spPr bwMode="auto">
          <a:xfrm>
            <a:off x="569268" y="4496594"/>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dirty="0" smtClean="0">
                <a:solidFill>
                  <a:schemeClr val="tx1"/>
                </a:solidFill>
                <a:latin typeface="Arial" charset="0"/>
              </a:rPr>
              <a:t>a</a:t>
            </a:r>
            <a:r>
              <a:rPr lang="en-US" altLang="en-US" sz="1800" b="1" baseline="30000" dirty="0" smtClean="0">
                <a:solidFill>
                  <a:schemeClr val="tx1"/>
                </a:solidFill>
                <a:latin typeface="Arial" charset="0"/>
              </a:rPr>
              <a:t>*</a:t>
            </a:r>
            <a:r>
              <a:rPr lang="en-US" altLang="en-US" sz="1800" b="1" i="1" baseline="-25000" dirty="0" smtClean="0">
                <a:solidFill>
                  <a:schemeClr val="tx1"/>
                </a:solidFill>
                <a:latin typeface="Arial" charset="0"/>
              </a:rPr>
              <a:t>C</a:t>
            </a:r>
            <a:r>
              <a:rPr lang="en-US" altLang="en-US" sz="1800" b="1" i="1" dirty="0" smtClean="0">
                <a:solidFill>
                  <a:schemeClr val="tx1"/>
                </a:solidFill>
                <a:latin typeface="Arial" charset="0"/>
              </a:rPr>
              <a:t>/a</a:t>
            </a:r>
            <a:r>
              <a:rPr lang="en-US" altLang="en-US" sz="1800" b="1" baseline="30000" dirty="0" smtClean="0">
                <a:solidFill>
                  <a:schemeClr val="tx1"/>
                </a:solidFill>
                <a:latin typeface="Arial" charset="0"/>
              </a:rPr>
              <a:t>*</a:t>
            </a:r>
            <a:r>
              <a:rPr lang="en-US" altLang="en-US" sz="1800" b="1" i="1" baseline="-25000" dirty="0" smtClean="0">
                <a:solidFill>
                  <a:schemeClr val="tx1"/>
                </a:solidFill>
                <a:latin typeface="Arial" charset="0"/>
              </a:rPr>
              <a:t>W</a:t>
            </a:r>
            <a:endParaRPr lang="en-US" altLang="en-US" sz="1800" b="1" i="1" dirty="0">
              <a:solidFill>
                <a:schemeClr val="tx1"/>
              </a:solidFill>
              <a:latin typeface="Arial" charset="0"/>
            </a:endParaRPr>
          </a:p>
        </p:txBody>
      </p:sp>
      <p:grpSp>
        <p:nvGrpSpPr>
          <p:cNvPr id="62503" name="Group 39"/>
          <p:cNvGrpSpPr>
            <a:grpSpLocks/>
          </p:cNvGrpSpPr>
          <p:nvPr/>
        </p:nvGrpSpPr>
        <p:grpSpPr bwMode="auto">
          <a:xfrm>
            <a:off x="3886200" y="3084513"/>
            <a:ext cx="2466975" cy="366712"/>
            <a:chOff x="2448" y="1943"/>
            <a:chExt cx="1554" cy="231"/>
          </a:xfrm>
        </p:grpSpPr>
        <p:sp>
          <p:nvSpPr>
            <p:cNvPr id="23581" name="Line 29"/>
            <p:cNvSpPr>
              <a:spLocks noChangeShapeType="1"/>
            </p:cNvSpPr>
            <p:nvPr/>
          </p:nvSpPr>
          <p:spPr bwMode="auto">
            <a:xfrm flipH="1">
              <a:off x="2448" y="2064"/>
              <a:ext cx="1248" cy="0"/>
            </a:xfrm>
            <a:prstGeom prst="line">
              <a:avLst/>
            </a:prstGeom>
            <a:noFill/>
            <a:ln w="254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82" name="Text Box 30"/>
            <p:cNvSpPr txBox="1">
              <a:spLocks noChangeArrowheads="1"/>
            </p:cNvSpPr>
            <p:nvPr/>
          </p:nvSpPr>
          <p:spPr bwMode="auto">
            <a:xfrm>
              <a:off x="3686" y="1943"/>
              <a:ext cx="3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a:solidFill>
                    <a:srgbClr val="333399"/>
                  </a:solidFill>
                  <a:latin typeface="Arial" charset="0"/>
                </a:rPr>
                <a:t>RS</a:t>
              </a:r>
            </a:p>
          </p:txBody>
        </p:sp>
      </p:grpSp>
      <p:sp>
        <p:nvSpPr>
          <p:cNvPr id="62495" name="Rectangle 31"/>
          <p:cNvSpPr>
            <a:spLocks noGrp="1" noChangeArrowheads="1"/>
          </p:cNvSpPr>
          <p:nvPr>
            <p:ph type="title"/>
          </p:nvPr>
        </p:nvSpPr>
        <p:spPr>
          <a:noFill/>
        </p:spPr>
        <p:txBody>
          <a:bodyPr anchor="b">
            <a:normAutofit/>
          </a:bodyPr>
          <a:lstStyle/>
          <a:p>
            <a:r>
              <a:rPr lang="en-GB" dirty="0" smtClean="0"/>
              <a:t>The </a:t>
            </a:r>
            <a:r>
              <a:rPr lang="en-GB" dirty="0" err="1" smtClean="0"/>
              <a:t>Ricardian</a:t>
            </a:r>
            <a:r>
              <a:rPr lang="en-GB" dirty="0" smtClean="0"/>
              <a:t> model</a:t>
            </a:r>
            <a:endParaRPr lang="en-US" altLang="en-US" dirty="0" smtClean="0">
              <a:solidFill>
                <a:srgbClr val="336699"/>
              </a:solidFill>
            </a:endParaRPr>
          </a:p>
        </p:txBody>
      </p:sp>
      <p:sp>
        <p:nvSpPr>
          <p:cNvPr id="2" name="Content Placeholder 1"/>
          <p:cNvSpPr>
            <a:spLocks noGrp="1"/>
          </p:cNvSpPr>
          <p:nvPr>
            <p:ph idx="1"/>
          </p:nvPr>
        </p:nvSpPr>
        <p:spPr/>
        <p:txBody>
          <a:bodyPr/>
          <a:lstStyle/>
          <a:p>
            <a:pPr marL="0" indent="0" algn="ctr">
              <a:buNone/>
            </a:pPr>
            <a:r>
              <a:rPr lang="en-US" altLang="en-US" sz="2400" dirty="0" smtClean="0">
                <a:solidFill>
                  <a:srgbClr val="336699"/>
                </a:solidFill>
              </a:rPr>
              <a:t>World Relative Supply and Demand</a:t>
            </a:r>
          </a:p>
          <a:p>
            <a:endParaRPr lang="en-GB" dirty="0"/>
          </a:p>
        </p:txBody>
      </p:sp>
      <p:grpSp>
        <p:nvGrpSpPr>
          <p:cNvPr id="62511" name="Group 47"/>
          <p:cNvGrpSpPr>
            <a:grpSpLocks/>
          </p:cNvGrpSpPr>
          <p:nvPr/>
        </p:nvGrpSpPr>
        <p:grpSpPr bwMode="auto">
          <a:xfrm>
            <a:off x="1066800" y="1947863"/>
            <a:ext cx="6262688" cy="4613274"/>
            <a:chOff x="672" y="1227"/>
            <a:chExt cx="3945" cy="2906"/>
          </a:xfrm>
        </p:grpSpPr>
        <p:grpSp>
          <p:nvGrpSpPr>
            <p:cNvPr id="23575" name="Group 2"/>
            <p:cNvGrpSpPr>
              <a:grpSpLocks/>
            </p:cNvGrpSpPr>
            <p:nvPr/>
          </p:nvGrpSpPr>
          <p:grpSpPr bwMode="auto">
            <a:xfrm>
              <a:off x="672" y="1227"/>
              <a:ext cx="3945" cy="2906"/>
              <a:chOff x="672" y="1083"/>
              <a:chExt cx="3945" cy="2906"/>
            </a:xfrm>
          </p:grpSpPr>
          <p:sp>
            <p:nvSpPr>
              <p:cNvPr id="23577" name="Line 3"/>
              <p:cNvSpPr>
                <a:spLocks noChangeShapeType="1"/>
              </p:cNvSpPr>
              <p:nvPr/>
            </p:nvSpPr>
            <p:spPr bwMode="auto">
              <a:xfrm>
                <a:off x="1200" y="1488"/>
                <a:ext cx="0" cy="1872"/>
              </a:xfrm>
              <a:prstGeom prst="line">
                <a:avLst/>
              </a:prstGeom>
              <a:noFill/>
              <a:ln w="38100">
                <a:solidFill>
                  <a:schemeClr val="tx1"/>
                </a:solidFill>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78" name="Line 4"/>
              <p:cNvSpPr>
                <a:spLocks noChangeShapeType="1"/>
              </p:cNvSpPr>
              <p:nvPr/>
            </p:nvSpPr>
            <p:spPr bwMode="auto">
              <a:xfrm>
                <a:off x="1200" y="3360"/>
                <a:ext cx="3072" cy="0"/>
              </a:xfrm>
              <a:prstGeom prst="line">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79" name="Text Box 5"/>
              <p:cNvSpPr txBox="1">
                <a:spLocks noChangeArrowheads="1"/>
              </p:cNvSpPr>
              <p:nvPr/>
            </p:nvSpPr>
            <p:spPr bwMode="auto">
              <a:xfrm>
                <a:off x="672" y="1083"/>
                <a:ext cx="1118"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a:solidFill>
                      <a:schemeClr val="tx1"/>
                    </a:solidFill>
                    <a:latin typeface="Arial" charset="0"/>
                  </a:rPr>
                  <a:t>Relative price</a:t>
                </a:r>
              </a:p>
              <a:p>
                <a:pPr>
                  <a:spcBef>
                    <a:spcPct val="0"/>
                  </a:spcBef>
                  <a:buClrTx/>
                  <a:buSzTx/>
                  <a:buFontTx/>
                  <a:buNone/>
                </a:pPr>
                <a:r>
                  <a:rPr lang="en-US" altLang="en-US" sz="1800" b="1" dirty="0">
                    <a:solidFill>
                      <a:schemeClr val="tx1"/>
                    </a:solidFill>
                    <a:latin typeface="Arial" charset="0"/>
                  </a:rPr>
                  <a:t>of </a:t>
                </a:r>
                <a:r>
                  <a:rPr lang="en-US" altLang="en-US" sz="1800" b="1" dirty="0" smtClean="0">
                    <a:solidFill>
                      <a:schemeClr val="tx1"/>
                    </a:solidFill>
                    <a:latin typeface="Arial" charset="0"/>
                  </a:rPr>
                  <a:t>cloth, </a:t>
                </a:r>
                <a:r>
                  <a:rPr lang="en-US" altLang="en-US" sz="1800" b="1" i="1" dirty="0">
                    <a:solidFill>
                      <a:schemeClr val="tx1"/>
                    </a:solidFill>
                    <a:latin typeface="Arial" charset="0"/>
                  </a:rPr>
                  <a:t>P</a:t>
                </a:r>
                <a:r>
                  <a:rPr lang="en-US" altLang="en-US" sz="1800" b="1" i="1" baseline="-25000" dirty="0">
                    <a:solidFill>
                      <a:schemeClr val="tx1"/>
                    </a:solidFill>
                    <a:latin typeface="Arial" charset="0"/>
                  </a:rPr>
                  <a:t>C</a:t>
                </a:r>
                <a:r>
                  <a:rPr lang="en-US" altLang="en-US" sz="1800" b="1" i="1" dirty="0">
                    <a:solidFill>
                      <a:schemeClr val="tx1"/>
                    </a:solidFill>
                    <a:latin typeface="Arial" charset="0"/>
                  </a:rPr>
                  <a:t>/P</a:t>
                </a:r>
                <a:r>
                  <a:rPr lang="en-US" altLang="en-US" sz="1800" b="1" i="1" baseline="-25000" dirty="0">
                    <a:solidFill>
                      <a:schemeClr val="tx1"/>
                    </a:solidFill>
                    <a:latin typeface="Arial" charset="0"/>
                  </a:rPr>
                  <a:t>W</a:t>
                </a:r>
                <a:endParaRPr lang="en-US" altLang="en-US" sz="1800" b="1" i="1" dirty="0">
                  <a:solidFill>
                    <a:schemeClr val="tx1"/>
                  </a:solidFill>
                  <a:latin typeface="Arial" charset="0"/>
                </a:endParaRPr>
              </a:p>
            </p:txBody>
          </p:sp>
          <p:sp>
            <p:nvSpPr>
              <p:cNvPr id="23580" name="Text Box 6"/>
              <p:cNvSpPr txBox="1">
                <a:spLocks noChangeArrowheads="1"/>
              </p:cNvSpPr>
              <p:nvPr/>
            </p:nvSpPr>
            <p:spPr bwMode="auto">
              <a:xfrm>
                <a:off x="3120" y="3407"/>
                <a:ext cx="1497"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a:solidFill>
                      <a:schemeClr val="tx1"/>
                    </a:solidFill>
                    <a:latin typeface="Arial" charset="0"/>
                  </a:rPr>
                  <a:t>Relative quantity</a:t>
                </a:r>
              </a:p>
              <a:p>
                <a:pPr>
                  <a:spcBef>
                    <a:spcPct val="0"/>
                  </a:spcBef>
                  <a:buClrTx/>
                  <a:buSzTx/>
                  <a:buFontTx/>
                  <a:buNone/>
                </a:pPr>
                <a:r>
                  <a:rPr lang="en-US" altLang="en-US" sz="1800" b="1" dirty="0">
                    <a:solidFill>
                      <a:schemeClr val="tx1"/>
                    </a:solidFill>
                    <a:latin typeface="Arial" charset="0"/>
                  </a:rPr>
                  <a:t>of </a:t>
                </a:r>
                <a:r>
                  <a:rPr lang="en-US" altLang="en-US" sz="1800" b="1" dirty="0" smtClean="0">
                    <a:solidFill>
                      <a:schemeClr val="tx1"/>
                    </a:solidFill>
                    <a:latin typeface="Arial" charset="0"/>
                  </a:rPr>
                  <a:t>cloth,     </a:t>
                </a:r>
                <a:r>
                  <a:rPr lang="en-US" altLang="en-US" sz="1800" b="1" i="1" dirty="0">
                    <a:solidFill>
                      <a:schemeClr val="tx1"/>
                    </a:solidFill>
                    <a:latin typeface="Arial" charset="0"/>
                  </a:rPr>
                  <a:t>Q</a:t>
                </a:r>
                <a:r>
                  <a:rPr lang="en-US" altLang="en-US" sz="1800" b="1" i="1" baseline="-25000" dirty="0">
                    <a:solidFill>
                      <a:schemeClr val="tx1"/>
                    </a:solidFill>
                    <a:latin typeface="Arial" charset="0"/>
                  </a:rPr>
                  <a:t>C</a:t>
                </a:r>
                <a:r>
                  <a:rPr lang="en-US" altLang="en-US" sz="1800" b="1" i="1" dirty="0">
                    <a:solidFill>
                      <a:schemeClr val="tx1"/>
                    </a:solidFill>
                    <a:latin typeface="Arial" charset="0"/>
                  </a:rPr>
                  <a:t> + Q</a:t>
                </a:r>
                <a:r>
                  <a:rPr lang="en-US" altLang="en-US" sz="1800" b="1" baseline="30000" dirty="0">
                    <a:solidFill>
                      <a:schemeClr val="tx1"/>
                    </a:solidFill>
                    <a:latin typeface="Arial" charset="0"/>
                  </a:rPr>
                  <a:t>*</a:t>
                </a:r>
                <a:r>
                  <a:rPr lang="en-US" altLang="en-US" sz="1800" b="1" i="1" baseline="-25000" dirty="0">
                    <a:solidFill>
                      <a:schemeClr val="tx1"/>
                    </a:solidFill>
                    <a:latin typeface="Arial" charset="0"/>
                  </a:rPr>
                  <a:t>C</a:t>
                </a:r>
              </a:p>
              <a:p>
                <a:pPr>
                  <a:spcBef>
                    <a:spcPct val="0"/>
                  </a:spcBef>
                  <a:buClrTx/>
                  <a:buSzTx/>
                  <a:buFontTx/>
                  <a:buNone/>
                </a:pPr>
                <a:r>
                  <a:rPr lang="en-US" altLang="en-US" sz="1800" b="1" i="1" dirty="0" smtClean="0">
                    <a:solidFill>
                      <a:schemeClr val="tx1"/>
                    </a:solidFill>
                    <a:latin typeface="Arial" charset="0"/>
                  </a:rPr>
                  <a:t>                   Q</a:t>
                </a:r>
                <a:r>
                  <a:rPr lang="en-US" altLang="en-US" sz="1800" b="1" i="1" baseline="-25000" dirty="0" smtClean="0">
                    <a:solidFill>
                      <a:schemeClr val="tx1"/>
                    </a:solidFill>
                    <a:latin typeface="Arial" charset="0"/>
                  </a:rPr>
                  <a:t>W</a:t>
                </a:r>
                <a:r>
                  <a:rPr lang="en-US" altLang="en-US" sz="1800" b="1" i="1" dirty="0" smtClean="0">
                    <a:solidFill>
                      <a:schemeClr val="tx1"/>
                    </a:solidFill>
                    <a:latin typeface="Arial" charset="0"/>
                  </a:rPr>
                  <a:t> </a:t>
                </a:r>
                <a:r>
                  <a:rPr lang="en-US" altLang="en-US" sz="1800" b="1" i="1" dirty="0">
                    <a:solidFill>
                      <a:schemeClr val="tx1"/>
                    </a:solidFill>
                    <a:latin typeface="Arial" charset="0"/>
                  </a:rPr>
                  <a:t>+ Q</a:t>
                </a:r>
                <a:r>
                  <a:rPr lang="en-US" altLang="en-US" sz="1800" b="1" baseline="30000" dirty="0">
                    <a:solidFill>
                      <a:schemeClr val="tx1"/>
                    </a:solidFill>
                    <a:latin typeface="Arial" charset="0"/>
                  </a:rPr>
                  <a:t>*</a:t>
                </a:r>
                <a:r>
                  <a:rPr lang="en-US" altLang="en-US" sz="1800" b="1" i="1" baseline="-25000" dirty="0">
                    <a:solidFill>
                      <a:schemeClr val="tx1"/>
                    </a:solidFill>
                    <a:latin typeface="Arial" charset="0"/>
                  </a:rPr>
                  <a:t>W</a:t>
                </a:r>
              </a:p>
            </p:txBody>
          </p:sp>
        </p:grpSp>
        <p:sp>
          <p:nvSpPr>
            <p:cNvPr id="23576" name="Line 43"/>
            <p:cNvSpPr>
              <a:spLocks noChangeShapeType="1"/>
            </p:cNvSpPr>
            <p:nvPr/>
          </p:nvSpPr>
          <p:spPr bwMode="auto">
            <a:xfrm>
              <a:off x="3932" y="3932"/>
              <a:ext cx="62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62513" name="Group 49"/>
          <p:cNvGrpSpPr>
            <a:grpSpLocks/>
          </p:cNvGrpSpPr>
          <p:nvPr/>
        </p:nvGrpSpPr>
        <p:grpSpPr bwMode="auto">
          <a:xfrm>
            <a:off x="3573463" y="4648202"/>
            <a:ext cx="1090612" cy="1560513"/>
            <a:chOff x="2251" y="2928"/>
            <a:chExt cx="687" cy="983"/>
          </a:xfrm>
        </p:grpSpPr>
        <p:grpSp>
          <p:nvGrpSpPr>
            <p:cNvPr id="23571" name="Group 23"/>
            <p:cNvGrpSpPr>
              <a:grpSpLocks/>
            </p:cNvGrpSpPr>
            <p:nvPr/>
          </p:nvGrpSpPr>
          <p:grpSpPr bwMode="auto">
            <a:xfrm>
              <a:off x="2256" y="2928"/>
              <a:ext cx="682" cy="983"/>
              <a:chOff x="2256" y="2784"/>
              <a:chExt cx="682" cy="983"/>
            </a:xfrm>
          </p:grpSpPr>
          <p:sp>
            <p:nvSpPr>
              <p:cNvPr id="23573" name="Line 24"/>
              <p:cNvSpPr>
                <a:spLocks noChangeShapeType="1"/>
              </p:cNvSpPr>
              <p:nvPr/>
            </p:nvSpPr>
            <p:spPr bwMode="auto">
              <a:xfrm>
                <a:off x="2448" y="2784"/>
                <a:ext cx="0" cy="576"/>
              </a:xfrm>
              <a:prstGeom prst="line">
                <a:avLst/>
              </a:prstGeom>
              <a:noFill/>
              <a:ln w="254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74" name="Text Box 25"/>
              <p:cNvSpPr txBox="1">
                <a:spLocks noChangeArrowheads="1"/>
              </p:cNvSpPr>
              <p:nvPr/>
            </p:nvSpPr>
            <p:spPr bwMode="auto">
              <a:xfrm>
                <a:off x="2256" y="3360"/>
                <a:ext cx="682"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dirty="0">
                    <a:solidFill>
                      <a:schemeClr val="tx1"/>
                    </a:solidFill>
                    <a:latin typeface="Arial" charset="0"/>
                  </a:rPr>
                  <a:t>L/</a:t>
                </a:r>
                <a:r>
                  <a:rPr lang="en-US" altLang="en-US" sz="1800" b="1" i="1" dirty="0" err="1">
                    <a:solidFill>
                      <a:schemeClr val="tx1"/>
                    </a:solidFill>
                    <a:latin typeface="Arial" charset="0"/>
                  </a:rPr>
                  <a:t>a</a:t>
                </a:r>
                <a:r>
                  <a:rPr lang="en-US" altLang="en-US" sz="1800" b="1" i="1" baseline="-25000" dirty="0" err="1">
                    <a:solidFill>
                      <a:schemeClr val="tx1"/>
                    </a:solidFill>
                    <a:latin typeface="Arial" charset="0"/>
                  </a:rPr>
                  <a:t>C</a:t>
                </a:r>
                <a:r>
                  <a:rPr lang="en-US" altLang="en-US" sz="1800" b="1" i="1" baseline="30000" dirty="0">
                    <a:solidFill>
                      <a:schemeClr val="tx1"/>
                    </a:solidFill>
                    <a:latin typeface="Arial" charset="0"/>
                  </a:rPr>
                  <a:t>*</a:t>
                </a:r>
              </a:p>
              <a:p>
                <a:pPr>
                  <a:spcBef>
                    <a:spcPct val="0"/>
                  </a:spcBef>
                  <a:buClrTx/>
                  <a:buSzTx/>
                  <a:buFontTx/>
                  <a:buNone/>
                </a:pPr>
                <a:r>
                  <a:rPr lang="en-US" altLang="en-US" sz="1800" b="1" i="1" dirty="0" smtClean="0">
                    <a:solidFill>
                      <a:schemeClr val="tx1"/>
                    </a:solidFill>
                    <a:latin typeface="Arial" charset="0"/>
                  </a:rPr>
                  <a:t>L/</a:t>
                </a:r>
                <a:r>
                  <a:rPr lang="en-US" altLang="en-US" sz="1800" b="1" i="1" dirty="0" err="1" smtClean="0">
                    <a:solidFill>
                      <a:schemeClr val="tx1"/>
                    </a:solidFill>
                    <a:latin typeface="Arial" charset="0"/>
                  </a:rPr>
                  <a:t>a</a:t>
                </a:r>
                <a:r>
                  <a:rPr lang="en-US" altLang="en-US" sz="1800" b="1" i="1" baseline="-25000" dirty="0" err="1" smtClean="0">
                    <a:solidFill>
                      <a:schemeClr val="tx1"/>
                    </a:solidFill>
                    <a:latin typeface="Arial" charset="0"/>
                  </a:rPr>
                  <a:t>W</a:t>
                </a:r>
                <a:endParaRPr lang="en-US" altLang="en-US" sz="1800" b="1" i="1" dirty="0">
                  <a:solidFill>
                    <a:schemeClr val="tx1"/>
                  </a:solidFill>
                  <a:latin typeface="Arial" charset="0"/>
                </a:endParaRPr>
              </a:p>
            </p:txBody>
          </p:sp>
        </p:grpSp>
        <p:sp>
          <p:nvSpPr>
            <p:cNvPr id="23572" name="Line 45"/>
            <p:cNvSpPr>
              <a:spLocks noChangeShapeType="1"/>
            </p:cNvSpPr>
            <p:nvPr/>
          </p:nvSpPr>
          <p:spPr bwMode="auto">
            <a:xfrm>
              <a:off x="2251" y="3719"/>
              <a:ext cx="5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extLst>
      <p:ext uri="{BB962C8B-B14F-4D97-AF65-F5344CB8AC3E}">
        <p14:creationId xmlns:p14="http://schemas.microsoft.com/office/powerpoint/2010/main" val="3756900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495"/>
                                        </p:tgtEl>
                                        <p:attrNameLst>
                                          <p:attrName>style.visibility</p:attrName>
                                        </p:attrNameLst>
                                      </p:cBhvr>
                                      <p:to>
                                        <p:strVal val="visible"/>
                                      </p:to>
                                    </p:set>
                                    <p:animEffect transition="in" filter="wipe(left)">
                                      <p:cBhvr>
                                        <p:cTn id="7" dur="500"/>
                                        <p:tgtEl>
                                          <p:spTgt spid="624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2511"/>
                                        </p:tgtEl>
                                        <p:attrNameLst>
                                          <p:attrName>style.visibility</p:attrName>
                                        </p:attrNameLst>
                                      </p:cBhvr>
                                      <p:to>
                                        <p:strVal val="visible"/>
                                      </p:to>
                                    </p:set>
                                    <p:animEffect transition="in" filter="wipe(left)">
                                      <p:cBhvr>
                                        <p:cTn id="12" dur="500"/>
                                        <p:tgtEl>
                                          <p:spTgt spid="625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2490"/>
                                        </p:tgtEl>
                                        <p:attrNameLst>
                                          <p:attrName>style.visibility</p:attrName>
                                        </p:attrNameLst>
                                      </p:cBhvr>
                                      <p:to>
                                        <p:strVal val="visible"/>
                                      </p:to>
                                    </p:set>
                                    <p:animEffect transition="in" filter="dissolve">
                                      <p:cBhvr>
                                        <p:cTn id="17" dur="500"/>
                                        <p:tgtEl>
                                          <p:spTgt spid="6249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2491"/>
                                        </p:tgtEl>
                                        <p:attrNameLst>
                                          <p:attrName>style.visibility</p:attrName>
                                        </p:attrNameLst>
                                      </p:cBhvr>
                                      <p:to>
                                        <p:strVal val="visible"/>
                                      </p:to>
                                    </p:set>
                                    <p:animEffect transition="in" filter="dissolve">
                                      <p:cBhvr>
                                        <p:cTn id="22" dur="500"/>
                                        <p:tgtEl>
                                          <p:spTgt spid="6249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2480"/>
                                        </p:tgtEl>
                                        <p:attrNameLst>
                                          <p:attrName>style.visibility</p:attrName>
                                        </p:attrNameLst>
                                      </p:cBhvr>
                                      <p:to>
                                        <p:strVal val="visible"/>
                                      </p:to>
                                    </p:set>
                                    <p:animEffect transition="in" filter="dissolve">
                                      <p:cBhvr>
                                        <p:cTn id="27" dur="500"/>
                                        <p:tgtEl>
                                          <p:spTgt spid="6248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62513"/>
                                        </p:tgtEl>
                                        <p:attrNameLst>
                                          <p:attrName>style.visibility</p:attrName>
                                        </p:attrNameLst>
                                      </p:cBhvr>
                                      <p:to>
                                        <p:strVal val="visible"/>
                                      </p:to>
                                    </p:set>
                                    <p:animEffect transition="in" filter="wipe(down)">
                                      <p:cBhvr>
                                        <p:cTn id="32" dur="500"/>
                                        <p:tgtEl>
                                          <p:spTgt spid="62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2475"/>
                                        </p:tgtEl>
                                        <p:attrNameLst>
                                          <p:attrName>style.visibility</p:attrName>
                                        </p:attrNameLst>
                                      </p:cBhvr>
                                      <p:to>
                                        <p:strVal val="visible"/>
                                      </p:to>
                                    </p:set>
                                    <p:animEffect transition="in" filter="dissolve">
                                      <p:cBhvr>
                                        <p:cTn id="37" dur="500"/>
                                        <p:tgtEl>
                                          <p:spTgt spid="6247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2471"/>
                                        </p:tgtEl>
                                        <p:attrNameLst>
                                          <p:attrName>style.visibility</p:attrName>
                                        </p:attrNameLst>
                                      </p:cBhvr>
                                      <p:to>
                                        <p:strVal val="visible"/>
                                      </p:to>
                                    </p:set>
                                    <p:animEffect transition="in" filter="dissolve">
                                      <p:cBhvr>
                                        <p:cTn id="42" dur="500"/>
                                        <p:tgtEl>
                                          <p:spTgt spid="6247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62503"/>
                                        </p:tgtEl>
                                        <p:attrNameLst>
                                          <p:attrName>style.visibility</p:attrName>
                                        </p:attrNameLst>
                                      </p:cBhvr>
                                      <p:to>
                                        <p:strVal val="visible"/>
                                      </p:to>
                                    </p:set>
                                    <p:animEffect transition="in" filter="dissolve">
                                      <p:cBhvr>
                                        <p:cTn id="47" dur="500"/>
                                        <p:tgtEl>
                                          <p:spTgt spid="6250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nodeType="clickEffect">
                                  <p:stCondLst>
                                    <p:cond delay="0"/>
                                  </p:stCondLst>
                                  <p:childTnLst>
                                    <p:set>
                                      <p:cBhvr>
                                        <p:cTn id="51" dur="1" fill="hold">
                                          <p:stCondLst>
                                            <p:cond delay="0"/>
                                          </p:stCondLst>
                                        </p:cTn>
                                        <p:tgtEl>
                                          <p:spTgt spid="62499"/>
                                        </p:tgtEl>
                                        <p:attrNameLst>
                                          <p:attrName>style.visibility</p:attrName>
                                        </p:attrNameLst>
                                      </p:cBhvr>
                                      <p:to>
                                        <p:strVal val="visible"/>
                                      </p:to>
                                    </p:set>
                                    <p:animEffect transition="in" filter="wipe(up)">
                                      <p:cBhvr>
                                        <p:cTn id="52" dur="500"/>
                                        <p:tgtEl>
                                          <p:spTgt spid="6249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62481"/>
                                        </p:tgtEl>
                                        <p:attrNameLst>
                                          <p:attrName>style.visibility</p:attrName>
                                        </p:attrNameLst>
                                      </p:cBhvr>
                                      <p:to>
                                        <p:strVal val="visible"/>
                                      </p:to>
                                    </p:set>
                                    <p:animEffect transition="in" filter="dissolve">
                                      <p:cBhvr>
                                        <p:cTn id="57" dur="500"/>
                                        <p:tgtEl>
                                          <p:spTgt spid="6248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1" fill="hold" nodeType="clickEffect">
                                  <p:stCondLst>
                                    <p:cond delay="0"/>
                                  </p:stCondLst>
                                  <p:childTnLst>
                                    <p:set>
                                      <p:cBhvr>
                                        <p:cTn id="61" dur="1" fill="hold">
                                          <p:stCondLst>
                                            <p:cond delay="0"/>
                                          </p:stCondLst>
                                        </p:cTn>
                                        <p:tgtEl>
                                          <p:spTgt spid="62500"/>
                                        </p:tgtEl>
                                        <p:attrNameLst>
                                          <p:attrName>style.visibility</p:attrName>
                                        </p:attrNameLst>
                                      </p:cBhvr>
                                      <p:to>
                                        <p:strVal val="visible"/>
                                      </p:to>
                                    </p:set>
                                    <p:animEffect transition="in" filter="wipe(up)">
                                      <p:cBhvr>
                                        <p:cTn id="62" dur="500"/>
                                        <p:tgtEl>
                                          <p:spTgt spid="6250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62496"/>
                                        </p:tgtEl>
                                        <p:attrNameLst>
                                          <p:attrName>style.visibility</p:attrName>
                                        </p:attrNameLst>
                                      </p:cBhvr>
                                      <p:to>
                                        <p:strVal val="visible"/>
                                      </p:to>
                                    </p:set>
                                    <p:animEffect transition="in" filter="dissolve">
                                      <p:cBhvr>
                                        <p:cTn id="67" dur="500"/>
                                        <p:tgtEl>
                                          <p:spTgt spid="6249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1" fill="hold" nodeType="clickEffect">
                                  <p:stCondLst>
                                    <p:cond delay="0"/>
                                  </p:stCondLst>
                                  <p:childTnLst>
                                    <p:set>
                                      <p:cBhvr>
                                        <p:cTn id="71" dur="1" fill="hold">
                                          <p:stCondLst>
                                            <p:cond delay="0"/>
                                          </p:stCondLst>
                                        </p:cTn>
                                        <p:tgtEl>
                                          <p:spTgt spid="62501"/>
                                        </p:tgtEl>
                                        <p:attrNameLst>
                                          <p:attrName>style.visibility</p:attrName>
                                        </p:attrNameLst>
                                      </p:cBhvr>
                                      <p:to>
                                        <p:strVal val="visible"/>
                                      </p:to>
                                    </p:set>
                                    <p:animEffect transition="in" filter="wipe(up)">
                                      <p:cBhvr>
                                        <p:cTn id="72" dur="500"/>
                                        <p:tgtEl>
                                          <p:spTgt spid="62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96" grpId="0" autoUpdateAnimBg="0"/>
      <p:bldP spid="62471" grpId="0" animBg="1"/>
      <p:bldP spid="62475" grpId="0" animBg="1"/>
      <p:bldP spid="62480" grpId="0" animBg="1"/>
      <p:bldP spid="62481" grpId="0" autoUpdateAnimBg="0"/>
      <p:bldP spid="62490" grpId="0" autoUpdateAnimBg="0"/>
      <p:bldP spid="62491" grpId="0" autoUpdateAnimBg="0"/>
      <p:bldP spid="62495"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96" name="Text Box 32"/>
          <p:cNvSpPr txBox="1">
            <a:spLocks noChangeArrowheads="1"/>
          </p:cNvSpPr>
          <p:nvPr/>
        </p:nvSpPr>
        <p:spPr bwMode="auto">
          <a:xfrm>
            <a:off x="3206750" y="4281488"/>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a:solidFill>
                  <a:schemeClr val="tx1"/>
                </a:solidFill>
              </a:rPr>
              <a:t>2</a:t>
            </a:r>
          </a:p>
        </p:txBody>
      </p:sp>
      <p:sp>
        <p:nvSpPr>
          <p:cNvPr id="62471" name="Line 7"/>
          <p:cNvSpPr>
            <a:spLocks noChangeShapeType="1"/>
          </p:cNvSpPr>
          <p:nvPr/>
        </p:nvSpPr>
        <p:spPr bwMode="auto">
          <a:xfrm flipH="1">
            <a:off x="1905000" y="3276600"/>
            <a:ext cx="1981200" cy="0"/>
          </a:xfrm>
          <a:prstGeom prst="line">
            <a:avLst/>
          </a:prstGeom>
          <a:noFill/>
          <a:ln w="254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62500" name="Group 36"/>
          <p:cNvGrpSpPr>
            <a:grpSpLocks/>
          </p:cNvGrpSpPr>
          <p:nvPr/>
        </p:nvGrpSpPr>
        <p:grpSpPr bwMode="auto">
          <a:xfrm>
            <a:off x="2409825" y="3862388"/>
            <a:ext cx="2762250" cy="1393825"/>
            <a:chOff x="1518" y="2289"/>
            <a:chExt cx="1740" cy="878"/>
          </a:xfrm>
        </p:grpSpPr>
        <p:sp>
          <p:nvSpPr>
            <p:cNvPr id="23590" name="Freeform 9"/>
            <p:cNvSpPr>
              <a:spLocks/>
            </p:cNvSpPr>
            <p:nvPr/>
          </p:nvSpPr>
          <p:spPr bwMode="auto">
            <a:xfrm>
              <a:off x="1518" y="2289"/>
              <a:ext cx="1296" cy="720"/>
            </a:xfrm>
            <a:custGeom>
              <a:avLst/>
              <a:gdLst>
                <a:gd name="T0" fmla="*/ 0 w 1392"/>
                <a:gd name="T1" fmla="*/ 0 h 912"/>
                <a:gd name="T2" fmla="*/ 313 w 1392"/>
                <a:gd name="T3" fmla="*/ 379 h 912"/>
                <a:gd name="T4" fmla="*/ 894 w 1392"/>
                <a:gd name="T5" fmla="*/ 644 h 912"/>
                <a:gd name="T6" fmla="*/ 1296 w 1392"/>
                <a:gd name="T7" fmla="*/ 720 h 9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92" h="912">
                  <a:moveTo>
                    <a:pt x="0" y="0"/>
                  </a:moveTo>
                  <a:cubicBezTo>
                    <a:pt x="88" y="172"/>
                    <a:pt x="176" y="344"/>
                    <a:pt x="336" y="480"/>
                  </a:cubicBezTo>
                  <a:cubicBezTo>
                    <a:pt x="496" y="616"/>
                    <a:pt x="784" y="744"/>
                    <a:pt x="960" y="816"/>
                  </a:cubicBezTo>
                  <a:cubicBezTo>
                    <a:pt x="1136" y="888"/>
                    <a:pt x="1320" y="896"/>
                    <a:pt x="1392" y="912"/>
                  </a:cubicBezTo>
                </a:path>
              </a:pathLst>
            </a:custGeom>
            <a:noFill/>
            <a:ln w="38100" cap="flat" cmpd="sng">
              <a:solidFill>
                <a:srgbClr val="FF33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91" name="Text Box 10"/>
            <p:cNvSpPr txBox="1">
              <a:spLocks noChangeArrowheads="1"/>
            </p:cNvSpPr>
            <p:nvPr/>
          </p:nvSpPr>
          <p:spPr bwMode="auto">
            <a:xfrm>
              <a:off x="2900" y="2936"/>
              <a:ext cx="35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a:solidFill>
                    <a:srgbClr val="FF3300"/>
                  </a:solidFill>
                  <a:latin typeface="Arial" charset="0"/>
                </a:rPr>
                <a:t>RD</a:t>
              </a:r>
              <a:r>
                <a:rPr lang="en-US" altLang="en-US" sz="1800" b="1" i="1">
                  <a:solidFill>
                    <a:srgbClr val="FF3300"/>
                  </a:solidFill>
                  <a:latin typeface="Arial" charset="0"/>
                  <a:cs typeface="Times New Roman" charset="0"/>
                </a:rPr>
                <a:t>'</a:t>
              </a:r>
              <a:endParaRPr lang="en-US" altLang="en-US" sz="1800" b="1" i="1">
                <a:solidFill>
                  <a:srgbClr val="FF3300"/>
                </a:solidFill>
                <a:latin typeface="Arial" charset="0"/>
              </a:endParaRPr>
            </a:p>
          </p:txBody>
        </p:sp>
      </p:grpSp>
      <p:sp>
        <p:nvSpPr>
          <p:cNvPr id="62475" name="Line 11"/>
          <p:cNvSpPr>
            <a:spLocks noChangeShapeType="1"/>
          </p:cNvSpPr>
          <p:nvPr/>
        </p:nvSpPr>
        <p:spPr bwMode="auto">
          <a:xfrm>
            <a:off x="3886200" y="3276600"/>
            <a:ext cx="0" cy="1371600"/>
          </a:xfrm>
          <a:prstGeom prst="line">
            <a:avLst/>
          </a:prstGeom>
          <a:noFill/>
          <a:ln w="254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62499" name="Group 35"/>
          <p:cNvGrpSpPr>
            <a:grpSpLocks/>
          </p:cNvGrpSpPr>
          <p:nvPr/>
        </p:nvGrpSpPr>
        <p:grpSpPr bwMode="auto">
          <a:xfrm>
            <a:off x="2819400" y="2895600"/>
            <a:ext cx="2784475" cy="1622425"/>
            <a:chOff x="1776" y="1680"/>
            <a:chExt cx="1754" cy="1022"/>
          </a:xfrm>
        </p:grpSpPr>
        <p:sp>
          <p:nvSpPr>
            <p:cNvPr id="23587" name="Freeform 13"/>
            <p:cNvSpPr>
              <a:spLocks/>
            </p:cNvSpPr>
            <p:nvPr/>
          </p:nvSpPr>
          <p:spPr bwMode="auto">
            <a:xfrm>
              <a:off x="1776" y="1680"/>
              <a:ext cx="1392" cy="912"/>
            </a:xfrm>
            <a:custGeom>
              <a:avLst/>
              <a:gdLst>
                <a:gd name="T0" fmla="*/ 0 w 1392"/>
                <a:gd name="T1" fmla="*/ 0 h 912"/>
                <a:gd name="T2" fmla="*/ 336 w 1392"/>
                <a:gd name="T3" fmla="*/ 480 h 912"/>
                <a:gd name="T4" fmla="*/ 960 w 1392"/>
                <a:gd name="T5" fmla="*/ 816 h 912"/>
                <a:gd name="T6" fmla="*/ 1392 w 1392"/>
                <a:gd name="T7" fmla="*/ 912 h 9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92" h="912">
                  <a:moveTo>
                    <a:pt x="0" y="0"/>
                  </a:moveTo>
                  <a:cubicBezTo>
                    <a:pt x="88" y="172"/>
                    <a:pt x="176" y="344"/>
                    <a:pt x="336" y="480"/>
                  </a:cubicBezTo>
                  <a:cubicBezTo>
                    <a:pt x="496" y="616"/>
                    <a:pt x="784" y="744"/>
                    <a:pt x="960" y="816"/>
                  </a:cubicBezTo>
                  <a:cubicBezTo>
                    <a:pt x="1136" y="888"/>
                    <a:pt x="1320" y="896"/>
                    <a:pt x="1392" y="912"/>
                  </a:cubicBezTo>
                </a:path>
              </a:pathLst>
            </a:custGeom>
            <a:noFill/>
            <a:ln w="38100" cap="flat" cmpd="sng">
              <a:solidFill>
                <a:srgbClr val="333399"/>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88" name="Text Box 14"/>
            <p:cNvSpPr txBox="1">
              <a:spLocks noChangeArrowheads="1"/>
            </p:cNvSpPr>
            <p:nvPr/>
          </p:nvSpPr>
          <p:spPr bwMode="auto">
            <a:xfrm>
              <a:off x="3206" y="2471"/>
              <a:ext cx="3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a:solidFill>
                    <a:srgbClr val="333399"/>
                  </a:solidFill>
                  <a:latin typeface="Arial" charset="0"/>
                </a:rPr>
                <a:t>RD</a:t>
              </a:r>
            </a:p>
          </p:txBody>
        </p:sp>
        <p:sp>
          <p:nvSpPr>
            <p:cNvPr id="23589" name="Oval 15"/>
            <p:cNvSpPr>
              <a:spLocks noChangeArrowheads="1"/>
            </p:cNvSpPr>
            <p:nvPr/>
          </p:nvSpPr>
          <p:spPr bwMode="auto">
            <a:xfrm>
              <a:off x="2418" y="2343"/>
              <a:ext cx="46" cy="46"/>
            </a:xfrm>
            <a:prstGeom prst="ellipse">
              <a:avLst/>
            </a:prstGeom>
            <a:solidFill>
              <a:srgbClr val="333399"/>
            </a:solidFill>
            <a:ln w="12700">
              <a:solidFill>
                <a:srgbClr val="333399"/>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eaLnBrk="1" hangingPunct="1"/>
              <a:endParaRPr lang="en-GB" altLang="en-US"/>
            </a:p>
          </p:txBody>
        </p:sp>
      </p:grpSp>
      <p:sp>
        <p:nvSpPr>
          <p:cNvPr id="62480" name="Line 16"/>
          <p:cNvSpPr>
            <a:spLocks noChangeShapeType="1"/>
          </p:cNvSpPr>
          <p:nvPr/>
        </p:nvSpPr>
        <p:spPr bwMode="auto">
          <a:xfrm flipH="1">
            <a:off x="1905000" y="4648200"/>
            <a:ext cx="1981200" cy="0"/>
          </a:xfrm>
          <a:prstGeom prst="line">
            <a:avLst/>
          </a:prstGeom>
          <a:noFill/>
          <a:ln w="254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481" name="Text Box 17"/>
          <p:cNvSpPr txBox="1">
            <a:spLocks noChangeArrowheads="1"/>
          </p:cNvSpPr>
          <p:nvPr/>
        </p:nvSpPr>
        <p:spPr bwMode="auto">
          <a:xfrm>
            <a:off x="3946525" y="36195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a:solidFill>
                  <a:schemeClr val="tx1"/>
                </a:solidFill>
              </a:rPr>
              <a:t>1</a:t>
            </a:r>
          </a:p>
        </p:txBody>
      </p:sp>
      <p:grpSp>
        <p:nvGrpSpPr>
          <p:cNvPr id="62501" name="Group 37"/>
          <p:cNvGrpSpPr>
            <a:grpSpLocks/>
          </p:cNvGrpSpPr>
          <p:nvPr/>
        </p:nvGrpSpPr>
        <p:grpSpPr bwMode="auto">
          <a:xfrm>
            <a:off x="3048000" y="4592638"/>
            <a:ext cx="415925" cy="1363662"/>
            <a:chOff x="1920" y="2749"/>
            <a:chExt cx="262" cy="859"/>
          </a:xfrm>
        </p:grpSpPr>
        <p:sp>
          <p:nvSpPr>
            <p:cNvPr id="23583" name="Oval 19"/>
            <p:cNvSpPr>
              <a:spLocks noChangeArrowheads="1"/>
            </p:cNvSpPr>
            <p:nvPr/>
          </p:nvSpPr>
          <p:spPr bwMode="auto">
            <a:xfrm>
              <a:off x="1998" y="2749"/>
              <a:ext cx="46" cy="55"/>
            </a:xfrm>
            <a:prstGeom prst="ellipse">
              <a:avLst/>
            </a:prstGeom>
            <a:solidFill>
              <a:srgbClr val="FF3300"/>
            </a:solidFill>
            <a:ln w="12700">
              <a:solidFill>
                <a:srgbClr val="FF33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eaLnBrk="1" hangingPunct="1"/>
              <a:endParaRPr lang="en-GB" altLang="en-US"/>
            </a:p>
          </p:txBody>
        </p:sp>
        <p:grpSp>
          <p:nvGrpSpPr>
            <p:cNvPr id="23584" name="Group 20"/>
            <p:cNvGrpSpPr>
              <a:grpSpLocks/>
            </p:cNvGrpSpPr>
            <p:nvPr/>
          </p:nvGrpSpPr>
          <p:grpSpPr bwMode="auto">
            <a:xfrm>
              <a:off x="1920" y="2784"/>
              <a:ext cx="262" cy="824"/>
              <a:chOff x="1920" y="2784"/>
              <a:chExt cx="262" cy="832"/>
            </a:xfrm>
          </p:grpSpPr>
          <p:sp>
            <p:nvSpPr>
              <p:cNvPr id="23585" name="Line 21"/>
              <p:cNvSpPr>
                <a:spLocks noChangeShapeType="1"/>
              </p:cNvSpPr>
              <p:nvPr/>
            </p:nvSpPr>
            <p:spPr bwMode="auto">
              <a:xfrm>
                <a:off x="2016" y="2784"/>
                <a:ext cx="0" cy="576"/>
              </a:xfrm>
              <a:prstGeom prst="line">
                <a:avLst/>
              </a:prstGeom>
              <a:noFill/>
              <a:ln w="254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86" name="Text Box 22"/>
              <p:cNvSpPr txBox="1">
                <a:spLocks noChangeArrowheads="1"/>
              </p:cNvSpPr>
              <p:nvPr/>
            </p:nvSpPr>
            <p:spPr bwMode="auto">
              <a:xfrm>
                <a:off x="1920" y="3383"/>
                <a:ext cx="26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a:solidFill>
                      <a:schemeClr val="tx1"/>
                    </a:solidFill>
                    <a:latin typeface="Arial" charset="0"/>
                  </a:rPr>
                  <a:t>Q</a:t>
                </a:r>
                <a:r>
                  <a:rPr lang="en-US" altLang="en-US" sz="1800" b="1" i="1">
                    <a:solidFill>
                      <a:schemeClr val="tx1"/>
                    </a:solidFill>
                    <a:latin typeface="Arial" charset="0"/>
                    <a:cs typeface="Times New Roman" charset="0"/>
                  </a:rPr>
                  <a:t>'</a:t>
                </a:r>
                <a:endParaRPr lang="en-US" altLang="en-US" sz="1800" b="1" i="1">
                  <a:solidFill>
                    <a:schemeClr val="tx1"/>
                  </a:solidFill>
                  <a:latin typeface="Arial" charset="0"/>
                </a:endParaRPr>
              </a:p>
            </p:txBody>
          </p:sp>
        </p:grpSp>
      </p:grpSp>
      <p:sp>
        <p:nvSpPr>
          <p:cNvPr id="62490" name="Text Box 26"/>
          <p:cNvSpPr txBox="1">
            <a:spLocks noChangeArrowheads="1"/>
          </p:cNvSpPr>
          <p:nvPr/>
        </p:nvSpPr>
        <p:spPr bwMode="auto">
          <a:xfrm>
            <a:off x="755576" y="3093243"/>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dirty="0" err="1" smtClean="0">
                <a:solidFill>
                  <a:schemeClr val="tx1"/>
                </a:solidFill>
                <a:latin typeface="Arial" charset="0"/>
              </a:rPr>
              <a:t>a</a:t>
            </a:r>
            <a:r>
              <a:rPr lang="en-US" altLang="en-US" sz="1800" b="1" i="1" baseline="-25000" dirty="0" err="1" smtClean="0">
                <a:solidFill>
                  <a:schemeClr val="tx1"/>
                </a:solidFill>
                <a:latin typeface="Arial" charset="0"/>
              </a:rPr>
              <a:t>C</a:t>
            </a:r>
            <a:r>
              <a:rPr lang="en-US" altLang="en-US" sz="1800" b="1" i="1" dirty="0" smtClean="0">
                <a:solidFill>
                  <a:schemeClr val="tx1"/>
                </a:solidFill>
                <a:latin typeface="Arial" charset="0"/>
              </a:rPr>
              <a:t>/</a:t>
            </a:r>
            <a:r>
              <a:rPr lang="en-US" altLang="en-US" sz="1800" b="1" i="1" dirty="0" err="1" smtClean="0">
                <a:solidFill>
                  <a:schemeClr val="tx1"/>
                </a:solidFill>
                <a:latin typeface="Arial" charset="0"/>
              </a:rPr>
              <a:t>a</a:t>
            </a:r>
            <a:r>
              <a:rPr lang="en-US" altLang="en-US" sz="1800" b="1" i="1" baseline="-25000" dirty="0" err="1" smtClean="0">
                <a:solidFill>
                  <a:schemeClr val="tx1"/>
                </a:solidFill>
                <a:latin typeface="Arial" charset="0"/>
              </a:rPr>
              <a:t>W</a:t>
            </a:r>
            <a:endParaRPr lang="en-US" altLang="en-US" sz="1800" b="1" i="1" dirty="0">
              <a:solidFill>
                <a:schemeClr val="tx1"/>
              </a:solidFill>
              <a:latin typeface="Arial" charset="0"/>
            </a:endParaRPr>
          </a:p>
        </p:txBody>
      </p:sp>
      <p:sp>
        <p:nvSpPr>
          <p:cNvPr id="62491" name="Text Box 27"/>
          <p:cNvSpPr txBox="1">
            <a:spLocks noChangeArrowheads="1"/>
          </p:cNvSpPr>
          <p:nvPr/>
        </p:nvSpPr>
        <p:spPr bwMode="auto">
          <a:xfrm>
            <a:off x="526976" y="4409282"/>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dirty="0" smtClean="0">
                <a:solidFill>
                  <a:schemeClr val="tx1"/>
                </a:solidFill>
                <a:latin typeface="Arial" charset="0"/>
              </a:rPr>
              <a:t>a</a:t>
            </a:r>
            <a:r>
              <a:rPr lang="en-US" altLang="en-US" sz="1800" b="1" baseline="30000" dirty="0" smtClean="0">
                <a:solidFill>
                  <a:schemeClr val="tx1"/>
                </a:solidFill>
                <a:latin typeface="Arial" charset="0"/>
              </a:rPr>
              <a:t>*</a:t>
            </a:r>
            <a:r>
              <a:rPr lang="en-US" altLang="en-US" sz="1800" b="1" i="1" baseline="-25000" dirty="0" smtClean="0">
                <a:solidFill>
                  <a:schemeClr val="tx1"/>
                </a:solidFill>
                <a:latin typeface="Arial" charset="0"/>
              </a:rPr>
              <a:t>C</a:t>
            </a:r>
            <a:r>
              <a:rPr lang="en-US" altLang="en-US" sz="1800" b="1" i="1" dirty="0" smtClean="0">
                <a:solidFill>
                  <a:schemeClr val="tx1"/>
                </a:solidFill>
                <a:latin typeface="Arial" charset="0"/>
              </a:rPr>
              <a:t>/a</a:t>
            </a:r>
            <a:r>
              <a:rPr lang="en-US" altLang="en-US" sz="1800" b="1" baseline="30000" dirty="0" smtClean="0">
                <a:solidFill>
                  <a:schemeClr val="tx1"/>
                </a:solidFill>
                <a:latin typeface="Arial" charset="0"/>
              </a:rPr>
              <a:t>*</a:t>
            </a:r>
            <a:r>
              <a:rPr lang="en-US" altLang="en-US" sz="1800" b="1" i="1" baseline="-25000" dirty="0" smtClean="0">
                <a:solidFill>
                  <a:schemeClr val="tx1"/>
                </a:solidFill>
                <a:latin typeface="Arial" charset="0"/>
              </a:rPr>
              <a:t>W</a:t>
            </a:r>
            <a:endParaRPr lang="en-US" altLang="en-US" sz="1800" b="1" i="1" dirty="0">
              <a:solidFill>
                <a:schemeClr val="tx1"/>
              </a:solidFill>
              <a:latin typeface="Arial" charset="0"/>
            </a:endParaRPr>
          </a:p>
        </p:txBody>
      </p:sp>
      <p:grpSp>
        <p:nvGrpSpPr>
          <p:cNvPr id="62503" name="Group 39"/>
          <p:cNvGrpSpPr>
            <a:grpSpLocks/>
          </p:cNvGrpSpPr>
          <p:nvPr/>
        </p:nvGrpSpPr>
        <p:grpSpPr bwMode="auto">
          <a:xfrm>
            <a:off x="3886200" y="3084513"/>
            <a:ext cx="2466975" cy="366712"/>
            <a:chOff x="2448" y="1943"/>
            <a:chExt cx="1554" cy="231"/>
          </a:xfrm>
        </p:grpSpPr>
        <p:sp>
          <p:nvSpPr>
            <p:cNvPr id="23581" name="Line 29"/>
            <p:cNvSpPr>
              <a:spLocks noChangeShapeType="1"/>
            </p:cNvSpPr>
            <p:nvPr/>
          </p:nvSpPr>
          <p:spPr bwMode="auto">
            <a:xfrm flipH="1">
              <a:off x="2448" y="2064"/>
              <a:ext cx="1248" cy="0"/>
            </a:xfrm>
            <a:prstGeom prst="line">
              <a:avLst/>
            </a:prstGeom>
            <a:noFill/>
            <a:ln w="254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82" name="Text Box 30"/>
            <p:cNvSpPr txBox="1">
              <a:spLocks noChangeArrowheads="1"/>
            </p:cNvSpPr>
            <p:nvPr/>
          </p:nvSpPr>
          <p:spPr bwMode="auto">
            <a:xfrm>
              <a:off x="3686" y="1943"/>
              <a:ext cx="3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a:solidFill>
                    <a:srgbClr val="333399"/>
                  </a:solidFill>
                  <a:latin typeface="Arial" charset="0"/>
                </a:rPr>
                <a:t>RS</a:t>
              </a:r>
            </a:p>
          </p:txBody>
        </p:sp>
      </p:grpSp>
      <p:sp>
        <p:nvSpPr>
          <p:cNvPr id="62495" name="Rectangle 31"/>
          <p:cNvSpPr>
            <a:spLocks noGrp="1" noChangeArrowheads="1"/>
          </p:cNvSpPr>
          <p:nvPr>
            <p:ph type="title"/>
          </p:nvPr>
        </p:nvSpPr>
        <p:spPr>
          <a:noFill/>
        </p:spPr>
        <p:txBody>
          <a:bodyPr anchor="b">
            <a:normAutofit/>
          </a:bodyPr>
          <a:lstStyle/>
          <a:p>
            <a:r>
              <a:rPr lang="en-GB" dirty="0" smtClean="0"/>
              <a:t>The </a:t>
            </a:r>
            <a:r>
              <a:rPr lang="en-GB" dirty="0" err="1" smtClean="0"/>
              <a:t>Ricardian</a:t>
            </a:r>
            <a:r>
              <a:rPr lang="en-GB" dirty="0" smtClean="0"/>
              <a:t> model</a:t>
            </a:r>
            <a:endParaRPr lang="en-US" altLang="en-US" dirty="0" smtClean="0">
              <a:solidFill>
                <a:srgbClr val="336699"/>
              </a:solidFill>
            </a:endParaRPr>
          </a:p>
        </p:txBody>
      </p:sp>
      <p:sp>
        <p:nvSpPr>
          <p:cNvPr id="2" name="Content Placeholder 1"/>
          <p:cNvSpPr>
            <a:spLocks noGrp="1"/>
          </p:cNvSpPr>
          <p:nvPr>
            <p:ph idx="1"/>
          </p:nvPr>
        </p:nvSpPr>
        <p:spPr/>
        <p:txBody>
          <a:bodyPr/>
          <a:lstStyle/>
          <a:p>
            <a:pPr marL="0" indent="0" algn="ctr">
              <a:buNone/>
            </a:pPr>
            <a:r>
              <a:rPr lang="en-US" altLang="en-US" sz="2400" dirty="0" smtClean="0">
                <a:solidFill>
                  <a:srgbClr val="336699"/>
                </a:solidFill>
              </a:rPr>
              <a:t>World Relative Supply and Demand</a:t>
            </a:r>
          </a:p>
          <a:p>
            <a:endParaRPr lang="en-GB" dirty="0"/>
          </a:p>
        </p:txBody>
      </p:sp>
      <p:grpSp>
        <p:nvGrpSpPr>
          <p:cNvPr id="62511" name="Group 47"/>
          <p:cNvGrpSpPr>
            <a:grpSpLocks/>
          </p:cNvGrpSpPr>
          <p:nvPr/>
        </p:nvGrpSpPr>
        <p:grpSpPr bwMode="auto">
          <a:xfrm>
            <a:off x="1066800" y="1947863"/>
            <a:ext cx="6262688" cy="4613274"/>
            <a:chOff x="672" y="1227"/>
            <a:chExt cx="3945" cy="2906"/>
          </a:xfrm>
        </p:grpSpPr>
        <p:grpSp>
          <p:nvGrpSpPr>
            <p:cNvPr id="23575" name="Group 2"/>
            <p:cNvGrpSpPr>
              <a:grpSpLocks/>
            </p:cNvGrpSpPr>
            <p:nvPr/>
          </p:nvGrpSpPr>
          <p:grpSpPr bwMode="auto">
            <a:xfrm>
              <a:off x="672" y="1227"/>
              <a:ext cx="3945" cy="2906"/>
              <a:chOff x="672" y="1083"/>
              <a:chExt cx="3945" cy="2906"/>
            </a:xfrm>
          </p:grpSpPr>
          <p:sp>
            <p:nvSpPr>
              <p:cNvPr id="23577" name="Line 3"/>
              <p:cNvSpPr>
                <a:spLocks noChangeShapeType="1"/>
              </p:cNvSpPr>
              <p:nvPr/>
            </p:nvSpPr>
            <p:spPr bwMode="auto">
              <a:xfrm>
                <a:off x="1200" y="1488"/>
                <a:ext cx="0" cy="1872"/>
              </a:xfrm>
              <a:prstGeom prst="line">
                <a:avLst/>
              </a:prstGeom>
              <a:noFill/>
              <a:ln w="38100">
                <a:solidFill>
                  <a:schemeClr val="tx1"/>
                </a:solidFill>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78" name="Line 4"/>
              <p:cNvSpPr>
                <a:spLocks noChangeShapeType="1"/>
              </p:cNvSpPr>
              <p:nvPr/>
            </p:nvSpPr>
            <p:spPr bwMode="auto">
              <a:xfrm>
                <a:off x="1200" y="3360"/>
                <a:ext cx="3072" cy="0"/>
              </a:xfrm>
              <a:prstGeom prst="line">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79" name="Text Box 5"/>
              <p:cNvSpPr txBox="1">
                <a:spLocks noChangeArrowheads="1"/>
              </p:cNvSpPr>
              <p:nvPr/>
            </p:nvSpPr>
            <p:spPr bwMode="auto">
              <a:xfrm>
                <a:off x="672" y="1083"/>
                <a:ext cx="1118"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a:solidFill>
                      <a:schemeClr val="tx1"/>
                    </a:solidFill>
                    <a:latin typeface="Arial" charset="0"/>
                  </a:rPr>
                  <a:t>Relative price</a:t>
                </a:r>
              </a:p>
              <a:p>
                <a:pPr>
                  <a:spcBef>
                    <a:spcPct val="0"/>
                  </a:spcBef>
                  <a:buClrTx/>
                  <a:buSzTx/>
                  <a:buFontTx/>
                  <a:buNone/>
                </a:pPr>
                <a:r>
                  <a:rPr lang="en-US" altLang="en-US" sz="1800" b="1" dirty="0">
                    <a:solidFill>
                      <a:schemeClr val="tx1"/>
                    </a:solidFill>
                    <a:latin typeface="Arial" charset="0"/>
                  </a:rPr>
                  <a:t>of </a:t>
                </a:r>
                <a:r>
                  <a:rPr lang="en-US" altLang="en-US" sz="1800" b="1" dirty="0" smtClean="0">
                    <a:solidFill>
                      <a:schemeClr val="tx1"/>
                    </a:solidFill>
                    <a:latin typeface="Arial" charset="0"/>
                  </a:rPr>
                  <a:t>cloth, </a:t>
                </a:r>
                <a:r>
                  <a:rPr lang="en-US" altLang="en-US" sz="1800" b="1" i="1" dirty="0">
                    <a:solidFill>
                      <a:schemeClr val="tx1"/>
                    </a:solidFill>
                    <a:latin typeface="Arial" charset="0"/>
                  </a:rPr>
                  <a:t>P</a:t>
                </a:r>
                <a:r>
                  <a:rPr lang="en-US" altLang="en-US" sz="1800" b="1" i="1" baseline="-25000" dirty="0">
                    <a:solidFill>
                      <a:schemeClr val="tx1"/>
                    </a:solidFill>
                    <a:latin typeface="Arial" charset="0"/>
                  </a:rPr>
                  <a:t>C</a:t>
                </a:r>
                <a:r>
                  <a:rPr lang="en-US" altLang="en-US" sz="1800" b="1" i="1" dirty="0">
                    <a:solidFill>
                      <a:schemeClr val="tx1"/>
                    </a:solidFill>
                    <a:latin typeface="Arial" charset="0"/>
                  </a:rPr>
                  <a:t>/P</a:t>
                </a:r>
                <a:r>
                  <a:rPr lang="en-US" altLang="en-US" sz="1800" b="1" i="1" baseline="-25000" dirty="0">
                    <a:solidFill>
                      <a:schemeClr val="tx1"/>
                    </a:solidFill>
                    <a:latin typeface="Arial" charset="0"/>
                  </a:rPr>
                  <a:t>W</a:t>
                </a:r>
                <a:endParaRPr lang="en-US" altLang="en-US" sz="1800" b="1" i="1" dirty="0">
                  <a:solidFill>
                    <a:schemeClr val="tx1"/>
                  </a:solidFill>
                  <a:latin typeface="Arial" charset="0"/>
                </a:endParaRPr>
              </a:p>
            </p:txBody>
          </p:sp>
          <p:sp>
            <p:nvSpPr>
              <p:cNvPr id="23580" name="Text Box 6"/>
              <p:cNvSpPr txBox="1">
                <a:spLocks noChangeArrowheads="1"/>
              </p:cNvSpPr>
              <p:nvPr/>
            </p:nvSpPr>
            <p:spPr bwMode="auto">
              <a:xfrm>
                <a:off x="3120" y="3407"/>
                <a:ext cx="1497"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a:solidFill>
                      <a:schemeClr val="tx1"/>
                    </a:solidFill>
                    <a:latin typeface="Arial" charset="0"/>
                  </a:rPr>
                  <a:t>Relative quantity</a:t>
                </a:r>
              </a:p>
              <a:p>
                <a:pPr>
                  <a:spcBef>
                    <a:spcPct val="0"/>
                  </a:spcBef>
                  <a:buClrTx/>
                  <a:buSzTx/>
                  <a:buFontTx/>
                  <a:buNone/>
                </a:pPr>
                <a:r>
                  <a:rPr lang="en-US" altLang="en-US" sz="1800" b="1" dirty="0">
                    <a:solidFill>
                      <a:schemeClr val="tx1"/>
                    </a:solidFill>
                    <a:latin typeface="Arial" charset="0"/>
                  </a:rPr>
                  <a:t>of </a:t>
                </a:r>
                <a:r>
                  <a:rPr lang="en-US" altLang="en-US" sz="1800" b="1" dirty="0" smtClean="0">
                    <a:solidFill>
                      <a:schemeClr val="tx1"/>
                    </a:solidFill>
                    <a:latin typeface="Arial" charset="0"/>
                  </a:rPr>
                  <a:t>cloth,     </a:t>
                </a:r>
                <a:r>
                  <a:rPr lang="en-US" altLang="en-US" sz="1800" b="1" i="1" dirty="0">
                    <a:solidFill>
                      <a:schemeClr val="tx1"/>
                    </a:solidFill>
                    <a:latin typeface="Arial" charset="0"/>
                  </a:rPr>
                  <a:t>Q</a:t>
                </a:r>
                <a:r>
                  <a:rPr lang="en-US" altLang="en-US" sz="1800" b="1" i="1" baseline="-25000" dirty="0">
                    <a:solidFill>
                      <a:schemeClr val="tx1"/>
                    </a:solidFill>
                    <a:latin typeface="Arial" charset="0"/>
                  </a:rPr>
                  <a:t>C</a:t>
                </a:r>
                <a:r>
                  <a:rPr lang="en-US" altLang="en-US" sz="1800" b="1" i="1" dirty="0">
                    <a:solidFill>
                      <a:schemeClr val="tx1"/>
                    </a:solidFill>
                    <a:latin typeface="Arial" charset="0"/>
                  </a:rPr>
                  <a:t> + Q</a:t>
                </a:r>
                <a:r>
                  <a:rPr lang="en-US" altLang="en-US" sz="1800" b="1" baseline="30000" dirty="0">
                    <a:solidFill>
                      <a:schemeClr val="tx1"/>
                    </a:solidFill>
                    <a:latin typeface="Arial" charset="0"/>
                  </a:rPr>
                  <a:t>*</a:t>
                </a:r>
                <a:r>
                  <a:rPr lang="en-US" altLang="en-US" sz="1800" b="1" i="1" baseline="-25000" dirty="0">
                    <a:solidFill>
                      <a:schemeClr val="tx1"/>
                    </a:solidFill>
                    <a:latin typeface="Arial" charset="0"/>
                  </a:rPr>
                  <a:t>C</a:t>
                </a:r>
              </a:p>
              <a:p>
                <a:pPr>
                  <a:spcBef>
                    <a:spcPct val="0"/>
                  </a:spcBef>
                  <a:buClrTx/>
                  <a:buSzTx/>
                  <a:buFontTx/>
                  <a:buNone/>
                </a:pPr>
                <a:r>
                  <a:rPr lang="en-US" altLang="en-US" sz="1800" b="1" i="1" dirty="0" smtClean="0">
                    <a:solidFill>
                      <a:schemeClr val="tx1"/>
                    </a:solidFill>
                    <a:latin typeface="Arial" charset="0"/>
                  </a:rPr>
                  <a:t>                   Q</a:t>
                </a:r>
                <a:r>
                  <a:rPr lang="en-US" altLang="en-US" sz="1800" b="1" i="1" baseline="-25000" dirty="0" smtClean="0">
                    <a:solidFill>
                      <a:schemeClr val="tx1"/>
                    </a:solidFill>
                    <a:latin typeface="Arial" charset="0"/>
                  </a:rPr>
                  <a:t>W</a:t>
                </a:r>
                <a:r>
                  <a:rPr lang="en-US" altLang="en-US" sz="1800" b="1" i="1" dirty="0" smtClean="0">
                    <a:solidFill>
                      <a:schemeClr val="tx1"/>
                    </a:solidFill>
                    <a:latin typeface="Arial" charset="0"/>
                  </a:rPr>
                  <a:t> </a:t>
                </a:r>
                <a:r>
                  <a:rPr lang="en-US" altLang="en-US" sz="1800" b="1" i="1" dirty="0">
                    <a:solidFill>
                      <a:schemeClr val="tx1"/>
                    </a:solidFill>
                    <a:latin typeface="Arial" charset="0"/>
                  </a:rPr>
                  <a:t>+ Q</a:t>
                </a:r>
                <a:r>
                  <a:rPr lang="en-US" altLang="en-US" sz="1800" b="1" baseline="30000" dirty="0">
                    <a:solidFill>
                      <a:schemeClr val="tx1"/>
                    </a:solidFill>
                    <a:latin typeface="Arial" charset="0"/>
                  </a:rPr>
                  <a:t>*</a:t>
                </a:r>
                <a:r>
                  <a:rPr lang="en-US" altLang="en-US" sz="1800" b="1" i="1" baseline="-25000" dirty="0">
                    <a:solidFill>
                      <a:schemeClr val="tx1"/>
                    </a:solidFill>
                    <a:latin typeface="Arial" charset="0"/>
                  </a:rPr>
                  <a:t>W</a:t>
                </a:r>
              </a:p>
            </p:txBody>
          </p:sp>
        </p:grpSp>
        <p:sp>
          <p:nvSpPr>
            <p:cNvPr id="23576" name="Line 43"/>
            <p:cNvSpPr>
              <a:spLocks noChangeShapeType="1"/>
            </p:cNvSpPr>
            <p:nvPr/>
          </p:nvSpPr>
          <p:spPr bwMode="auto">
            <a:xfrm>
              <a:off x="3932" y="3932"/>
              <a:ext cx="62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62513" name="Group 49"/>
          <p:cNvGrpSpPr>
            <a:grpSpLocks/>
          </p:cNvGrpSpPr>
          <p:nvPr/>
        </p:nvGrpSpPr>
        <p:grpSpPr bwMode="auto">
          <a:xfrm>
            <a:off x="3573463" y="4648200"/>
            <a:ext cx="1090612" cy="1555750"/>
            <a:chOff x="2251" y="2928"/>
            <a:chExt cx="687" cy="980"/>
          </a:xfrm>
        </p:grpSpPr>
        <p:grpSp>
          <p:nvGrpSpPr>
            <p:cNvPr id="23571" name="Group 23"/>
            <p:cNvGrpSpPr>
              <a:grpSpLocks/>
            </p:cNvGrpSpPr>
            <p:nvPr/>
          </p:nvGrpSpPr>
          <p:grpSpPr bwMode="auto">
            <a:xfrm>
              <a:off x="2256" y="2928"/>
              <a:ext cx="682" cy="980"/>
              <a:chOff x="2256" y="2784"/>
              <a:chExt cx="682" cy="980"/>
            </a:xfrm>
          </p:grpSpPr>
          <p:sp>
            <p:nvSpPr>
              <p:cNvPr id="23573" name="Line 24"/>
              <p:cNvSpPr>
                <a:spLocks noChangeShapeType="1"/>
              </p:cNvSpPr>
              <p:nvPr/>
            </p:nvSpPr>
            <p:spPr bwMode="auto">
              <a:xfrm>
                <a:off x="2448" y="2784"/>
                <a:ext cx="0" cy="576"/>
              </a:xfrm>
              <a:prstGeom prst="line">
                <a:avLst/>
              </a:prstGeom>
              <a:noFill/>
              <a:ln w="254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74" name="Text Box 25"/>
              <p:cNvSpPr txBox="1">
                <a:spLocks noChangeArrowheads="1"/>
              </p:cNvSpPr>
              <p:nvPr/>
            </p:nvSpPr>
            <p:spPr bwMode="auto">
              <a:xfrm>
                <a:off x="2256" y="3360"/>
                <a:ext cx="68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dirty="0" smtClean="0">
                    <a:solidFill>
                      <a:schemeClr val="tx1"/>
                    </a:solidFill>
                    <a:latin typeface="Arial" charset="0"/>
                  </a:rPr>
                  <a:t>L/</a:t>
                </a:r>
                <a:r>
                  <a:rPr lang="en-US" altLang="en-US" sz="1800" b="1" i="1" dirty="0" err="1" smtClean="0">
                    <a:solidFill>
                      <a:schemeClr val="tx1"/>
                    </a:solidFill>
                    <a:latin typeface="Arial" charset="0"/>
                  </a:rPr>
                  <a:t>a</a:t>
                </a:r>
                <a:r>
                  <a:rPr lang="en-US" altLang="en-US" sz="1800" b="1" i="1" baseline="-25000" dirty="0" err="1" smtClean="0">
                    <a:solidFill>
                      <a:schemeClr val="tx1"/>
                    </a:solidFill>
                    <a:latin typeface="Arial" charset="0"/>
                  </a:rPr>
                  <a:t>C</a:t>
                </a:r>
                <a:r>
                  <a:rPr lang="en-US" altLang="en-US" sz="1800" b="1" i="1" baseline="30000" dirty="0" smtClean="0">
                    <a:solidFill>
                      <a:schemeClr val="tx1"/>
                    </a:solidFill>
                    <a:latin typeface="Arial" charset="0"/>
                  </a:rPr>
                  <a:t>*</a:t>
                </a:r>
                <a:endParaRPr lang="en-US" altLang="en-US" sz="1800" b="1" i="1" baseline="30000" dirty="0">
                  <a:solidFill>
                    <a:schemeClr val="tx1"/>
                  </a:solidFill>
                  <a:latin typeface="Arial" charset="0"/>
                </a:endParaRPr>
              </a:p>
              <a:p>
                <a:pPr>
                  <a:spcBef>
                    <a:spcPct val="0"/>
                  </a:spcBef>
                  <a:buClrTx/>
                  <a:buSzTx/>
                  <a:buFontTx/>
                  <a:buNone/>
                </a:pPr>
                <a:r>
                  <a:rPr lang="en-US" altLang="en-US" sz="1800" b="1" i="1" dirty="0" smtClean="0">
                    <a:solidFill>
                      <a:schemeClr val="tx1"/>
                    </a:solidFill>
                    <a:latin typeface="Arial" charset="0"/>
                  </a:rPr>
                  <a:t>L/</a:t>
                </a:r>
                <a:r>
                  <a:rPr lang="en-US" altLang="en-US" sz="1800" b="1" i="1" dirty="0" err="1" smtClean="0">
                    <a:solidFill>
                      <a:schemeClr val="tx1"/>
                    </a:solidFill>
                    <a:latin typeface="Arial" charset="0"/>
                  </a:rPr>
                  <a:t>a</a:t>
                </a:r>
                <a:r>
                  <a:rPr lang="en-US" altLang="en-US" sz="1800" b="1" i="1" baseline="-25000" dirty="0" err="1" smtClean="0">
                    <a:solidFill>
                      <a:schemeClr val="tx1"/>
                    </a:solidFill>
                    <a:latin typeface="Arial" charset="0"/>
                  </a:rPr>
                  <a:t>W</a:t>
                </a:r>
                <a:endParaRPr lang="en-US" altLang="en-US" sz="1800" b="1" i="1" dirty="0">
                  <a:solidFill>
                    <a:schemeClr val="tx1"/>
                  </a:solidFill>
                  <a:latin typeface="Arial" charset="0"/>
                </a:endParaRPr>
              </a:p>
            </p:txBody>
          </p:sp>
        </p:grpSp>
        <p:sp>
          <p:nvSpPr>
            <p:cNvPr id="23572" name="Line 45"/>
            <p:cNvSpPr>
              <a:spLocks noChangeShapeType="1"/>
            </p:cNvSpPr>
            <p:nvPr/>
          </p:nvSpPr>
          <p:spPr bwMode="auto">
            <a:xfrm>
              <a:off x="2251" y="3719"/>
              <a:ext cx="5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8" name="TextBox 37"/>
          <p:cNvSpPr txBox="1"/>
          <p:nvPr/>
        </p:nvSpPr>
        <p:spPr>
          <a:xfrm>
            <a:off x="6439550" y="3062288"/>
            <a:ext cx="2308913" cy="1754326"/>
          </a:xfrm>
          <a:prstGeom prst="rect">
            <a:avLst/>
          </a:prstGeom>
          <a:noFill/>
        </p:spPr>
        <p:txBody>
          <a:bodyPr wrap="square" rtlCol="0">
            <a:spAutoFit/>
          </a:bodyPr>
          <a:lstStyle/>
          <a:p>
            <a:pPr>
              <a:spcBef>
                <a:spcPct val="0"/>
              </a:spcBef>
            </a:pPr>
            <a:r>
              <a:rPr lang="en-GB" dirty="0" smtClean="0"/>
              <a:t>If RD shifted to RD’, the relative price would equal </a:t>
            </a:r>
            <a:r>
              <a:rPr lang="en-US" altLang="en-US" b="1" i="1" dirty="0" err="1" smtClean="0">
                <a:latin typeface="Arial" charset="0"/>
              </a:rPr>
              <a:t>a</a:t>
            </a:r>
            <a:r>
              <a:rPr lang="en-US" altLang="en-US" b="1" i="1" baseline="-25000" dirty="0" err="1" smtClean="0">
                <a:latin typeface="Arial" charset="0"/>
              </a:rPr>
              <a:t>C</a:t>
            </a:r>
            <a:r>
              <a:rPr lang="en-US" altLang="en-US" b="1" i="1" dirty="0" smtClean="0">
                <a:latin typeface="Arial" charset="0"/>
              </a:rPr>
              <a:t>/</a:t>
            </a:r>
            <a:r>
              <a:rPr lang="en-US" altLang="en-US" b="1" i="1" dirty="0" err="1" smtClean="0">
                <a:latin typeface="Arial" charset="0"/>
              </a:rPr>
              <a:t>a</a:t>
            </a:r>
            <a:r>
              <a:rPr lang="en-US" altLang="en-US" b="1" i="1" baseline="-25000" dirty="0" err="1" smtClean="0">
                <a:latin typeface="Arial" charset="0"/>
              </a:rPr>
              <a:t>W</a:t>
            </a:r>
            <a:r>
              <a:rPr lang="en-US" altLang="en-US" b="1" i="1" dirty="0" smtClean="0">
                <a:latin typeface="Arial" charset="0"/>
              </a:rPr>
              <a:t>.</a:t>
            </a:r>
            <a:r>
              <a:rPr lang="en-GB" dirty="0" smtClean="0"/>
              <a:t>  </a:t>
            </a:r>
          </a:p>
          <a:p>
            <a:pPr>
              <a:spcBef>
                <a:spcPct val="0"/>
              </a:spcBef>
            </a:pPr>
            <a:r>
              <a:rPr lang="en-GB" dirty="0" smtClean="0"/>
              <a:t>Portugal will produce both wine and cloth, the UK only wine.</a:t>
            </a:r>
            <a:endParaRPr lang="en-US" altLang="en-US" dirty="0">
              <a:latin typeface="Arial" charset="0"/>
            </a:endParaRPr>
          </a:p>
        </p:txBody>
      </p:sp>
    </p:spTree>
    <p:extLst>
      <p:ext uri="{BB962C8B-B14F-4D97-AF65-F5344CB8AC3E}">
        <p14:creationId xmlns:p14="http://schemas.microsoft.com/office/powerpoint/2010/main" val="3756900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495"/>
                                        </p:tgtEl>
                                        <p:attrNameLst>
                                          <p:attrName>style.visibility</p:attrName>
                                        </p:attrNameLst>
                                      </p:cBhvr>
                                      <p:to>
                                        <p:strVal val="visible"/>
                                      </p:to>
                                    </p:set>
                                    <p:animEffect transition="in" filter="wipe(left)">
                                      <p:cBhvr>
                                        <p:cTn id="7" dur="500"/>
                                        <p:tgtEl>
                                          <p:spTgt spid="624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2511"/>
                                        </p:tgtEl>
                                        <p:attrNameLst>
                                          <p:attrName>style.visibility</p:attrName>
                                        </p:attrNameLst>
                                      </p:cBhvr>
                                      <p:to>
                                        <p:strVal val="visible"/>
                                      </p:to>
                                    </p:set>
                                    <p:animEffect transition="in" filter="wipe(left)">
                                      <p:cBhvr>
                                        <p:cTn id="12" dur="500"/>
                                        <p:tgtEl>
                                          <p:spTgt spid="625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2490"/>
                                        </p:tgtEl>
                                        <p:attrNameLst>
                                          <p:attrName>style.visibility</p:attrName>
                                        </p:attrNameLst>
                                      </p:cBhvr>
                                      <p:to>
                                        <p:strVal val="visible"/>
                                      </p:to>
                                    </p:set>
                                    <p:animEffect transition="in" filter="dissolve">
                                      <p:cBhvr>
                                        <p:cTn id="17" dur="500"/>
                                        <p:tgtEl>
                                          <p:spTgt spid="6249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2491"/>
                                        </p:tgtEl>
                                        <p:attrNameLst>
                                          <p:attrName>style.visibility</p:attrName>
                                        </p:attrNameLst>
                                      </p:cBhvr>
                                      <p:to>
                                        <p:strVal val="visible"/>
                                      </p:to>
                                    </p:set>
                                    <p:animEffect transition="in" filter="dissolve">
                                      <p:cBhvr>
                                        <p:cTn id="22" dur="500"/>
                                        <p:tgtEl>
                                          <p:spTgt spid="6249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2480"/>
                                        </p:tgtEl>
                                        <p:attrNameLst>
                                          <p:attrName>style.visibility</p:attrName>
                                        </p:attrNameLst>
                                      </p:cBhvr>
                                      <p:to>
                                        <p:strVal val="visible"/>
                                      </p:to>
                                    </p:set>
                                    <p:animEffect transition="in" filter="dissolve">
                                      <p:cBhvr>
                                        <p:cTn id="27" dur="500"/>
                                        <p:tgtEl>
                                          <p:spTgt spid="6248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62513"/>
                                        </p:tgtEl>
                                        <p:attrNameLst>
                                          <p:attrName>style.visibility</p:attrName>
                                        </p:attrNameLst>
                                      </p:cBhvr>
                                      <p:to>
                                        <p:strVal val="visible"/>
                                      </p:to>
                                    </p:set>
                                    <p:animEffect transition="in" filter="wipe(down)">
                                      <p:cBhvr>
                                        <p:cTn id="32" dur="500"/>
                                        <p:tgtEl>
                                          <p:spTgt spid="62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2475"/>
                                        </p:tgtEl>
                                        <p:attrNameLst>
                                          <p:attrName>style.visibility</p:attrName>
                                        </p:attrNameLst>
                                      </p:cBhvr>
                                      <p:to>
                                        <p:strVal val="visible"/>
                                      </p:to>
                                    </p:set>
                                    <p:animEffect transition="in" filter="dissolve">
                                      <p:cBhvr>
                                        <p:cTn id="37" dur="500"/>
                                        <p:tgtEl>
                                          <p:spTgt spid="6247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2471"/>
                                        </p:tgtEl>
                                        <p:attrNameLst>
                                          <p:attrName>style.visibility</p:attrName>
                                        </p:attrNameLst>
                                      </p:cBhvr>
                                      <p:to>
                                        <p:strVal val="visible"/>
                                      </p:to>
                                    </p:set>
                                    <p:animEffect transition="in" filter="dissolve">
                                      <p:cBhvr>
                                        <p:cTn id="42" dur="500"/>
                                        <p:tgtEl>
                                          <p:spTgt spid="6247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62503"/>
                                        </p:tgtEl>
                                        <p:attrNameLst>
                                          <p:attrName>style.visibility</p:attrName>
                                        </p:attrNameLst>
                                      </p:cBhvr>
                                      <p:to>
                                        <p:strVal val="visible"/>
                                      </p:to>
                                    </p:set>
                                    <p:animEffect transition="in" filter="dissolve">
                                      <p:cBhvr>
                                        <p:cTn id="47" dur="500"/>
                                        <p:tgtEl>
                                          <p:spTgt spid="6250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nodeType="clickEffect">
                                  <p:stCondLst>
                                    <p:cond delay="0"/>
                                  </p:stCondLst>
                                  <p:childTnLst>
                                    <p:set>
                                      <p:cBhvr>
                                        <p:cTn id="51" dur="1" fill="hold">
                                          <p:stCondLst>
                                            <p:cond delay="0"/>
                                          </p:stCondLst>
                                        </p:cTn>
                                        <p:tgtEl>
                                          <p:spTgt spid="62499"/>
                                        </p:tgtEl>
                                        <p:attrNameLst>
                                          <p:attrName>style.visibility</p:attrName>
                                        </p:attrNameLst>
                                      </p:cBhvr>
                                      <p:to>
                                        <p:strVal val="visible"/>
                                      </p:to>
                                    </p:set>
                                    <p:animEffect transition="in" filter="wipe(up)">
                                      <p:cBhvr>
                                        <p:cTn id="52" dur="500"/>
                                        <p:tgtEl>
                                          <p:spTgt spid="6249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62481"/>
                                        </p:tgtEl>
                                        <p:attrNameLst>
                                          <p:attrName>style.visibility</p:attrName>
                                        </p:attrNameLst>
                                      </p:cBhvr>
                                      <p:to>
                                        <p:strVal val="visible"/>
                                      </p:to>
                                    </p:set>
                                    <p:animEffect transition="in" filter="dissolve">
                                      <p:cBhvr>
                                        <p:cTn id="57" dur="500"/>
                                        <p:tgtEl>
                                          <p:spTgt spid="6248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1" fill="hold" nodeType="clickEffect">
                                  <p:stCondLst>
                                    <p:cond delay="0"/>
                                  </p:stCondLst>
                                  <p:childTnLst>
                                    <p:set>
                                      <p:cBhvr>
                                        <p:cTn id="61" dur="1" fill="hold">
                                          <p:stCondLst>
                                            <p:cond delay="0"/>
                                          </p:stCondLst>
                                        </p:cTn>
                                        <p:tgtEl>
                                          <p:spTgt spid="62500"/>
                                        </p:tgtEl>
                                        <p:attrNameLst>
                                          <p:attrName>style.visibility</p:attrName>
                                        </p:attrNameLst>
                                      </p:cBhvr>
                                      <p:to>
                                        <p:strVal val="visible"/>
                                      </p:to>
                                    </p:set>
                                    <p:animEffect transition="in" filter="wipe(up)">
                                      <p:cBhvr>
                                        <p:cTn id="62" dur="500"/>
                                        <p:tgtEl>
                                          <p:spTgt spid="6250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62496"/>
                                        </p:tgtEl>
                                        <p:attrNameLst>
                                          <p:attrName>style.visibility</p:attrName>
                                        </p:attrNameLst>
                                      </p:cBhvr>
                                      <p:to>
                                        <p:strVal val="visible"/>
                                      </p:to>
                                    </p:set>
                                    <p:animEffect transition="in" filter="dissolve">
                                      <p:cBhvr>
                                        <p:cTn id="67" dur="500"/>
                                        <p:tgtEl>
                                          <p:spTgt spid="6249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1" fill="hold" nodeType="clickEffect">
                                  <p:stCondLst>
                                    <p:cond delay="0"/>
                                  </p:stCondLst>
                                  <p:childTnLst>
                                    <p:set>
                                      <p:cBhvr>
                                        <p:cTn id="71" dur="1" fill="hold">
                                          <p:stCondLst>
                                            <p:cond delay="0"/>
                                          </p:stCondLst>
                                        </p:cTn>
                                        <p:tgtEl>
                                          <p:spTgt spid="62501"/>
                                        </p:tgtEl>
                                        <p:attrNameLst>
                                          <p:attrName>style.visibility</p:attrName>
                                        </p:attrNameLst>
                                      </p:cBhvr>
                                      <p:to>
                                        <p:strVal val="visible"/>
                                      </p:to>
                                    </p:set>
                                    <p:animEffect transition="in" filter="wipe(up)">
                                      <p:cBhvr>
                                        <p:cTn id="72" dur="500"/>
                                        <p:tgtEl>
                                          <p:spTgt spid="62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96" grpId="0" autoUpdateAnimBg="0"/>
      <p:bldP spid="62471" grpId="0" animBg="1"/>
      <p:bldP spid="62475" grpId="0" animBg="1"/>
      <p:bldP spid="62480" grpId="0" animBg="1"/>
      <p:bldP spid="62481" grpId="0" autoUpdateAnimBg="0"/>
      <p:bldP spid="62490" grpId="0" autoUpdateAnimBg="0"/>
      <p:bldP spid="62491" grpId="0" autoUpdateAnimBg="0"/>
      <p:bldP spid="62495"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Ricardian</a:t>
            </a:r>
            <a:r>
              <a:rPr lang="en-GB" dirty="0" smtClean="0"/>
              <a:t> model</a:t>
            </a:r>
            <a:endParaRPr lang="en-GB" dirty="0"/>
          </a:p>
        </p:txBody>
      </p:sp>
      <p:sp>
        <p:nvSpPr>
          <p:cNvPr id="3" name="Content Placeholder 2"/>
          <p:cNvSpPr>
            <a:spLocks noGrp="1"/>
          </p:cNvSpPr>
          <p:nvPr>
            <p:ph idx="1"/>
          </p:nvPr>
        </p:nvSpPr>
        <p:spPr/>
        <p:txBody>
          <a:bodyPr>
            <a:normAutofit/>
          </a:bodyPr>
          <a:lstStyle/>
          <a:p>
            <a:r>
              <a:rPr lang="en-GB" dirty="0" smtClean="0"/>
              <a:t>Recap:</a:t>
            </a:r>
          </a:p>
          <a:p>
            <a:pPr marL="971550" lvl="1" indent="-514350">
              <a:buFont typeface="+mj-lt"/>
              <a:buAutoNum type="arabicPeriod"/>
            </a:pPr>
            <a:r>
              <a:rPr lang="en-GB" dirty="0" smtClean="0"/>
              <a:t>The amounts of each good produced are determined by relative prices</a:t>
            </a:r>
          </a:p>
          <a:p>
            <a:pPr marL="971550" lvl="1" indent="-514350">
              <a:buFont typeface="+mj-lt"/>
              <a:buAutoNum type="arabicPeriod"/>
            </a:pPr>
            <a:r>
              <a:rPr lang="en-GB" dirty="0" smtClean="0"/>
              <a:t>Relative prices are determined by relative supply and demand</a:t>
            </a:r>
          </a:p>
        </p:txBody>
      </p:sp>
    </p:spTree>
    <p:extLst>
      <p:ext uri="{BB962C8B-B14F-4D97-AF65-F5344CB8AC3E}">
        <p14:creationId xmlns:p14="http://schemas.microsoft.com/office/powerpoint/2010/main" val="3185969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Opportunity cost</a:t>
            </a:r>
            <a:endParaRPr lang="en-GB" dirty="0"/>
          </a:p>
        </p:txBody>
      </p:sp>
      <p:sp>
        <p:nvSpPr>
          <p:cNvPr id="3" name="Content Placeholder 2"/>
          <p:cNvSpPr>
            <a:spLocks noGrp="1"/>
          </p:cNvSpPr>
          <p:nvPr>
            <p:ph idx="1"/>
          </p:nvPr>
        </p:nvSpPr>
        <p:spPr/>
        <p:txBody>
          <a:bodyPr>
            <a:normAutofit/>
          </a:bodyPr>
          <a:lstStyle/>
          <a:p>
            <a:r>
              <a:rPr lang="en-GB" i="1" dirty="0" smtClean="0"/>
              <a:t>Instead of mowing his lawn, David could spend the two hours filming a commercial and make £10,000</a:t>
            </a:r>
          </a:p>
          <a:p>
            <a:r>
              <a:rPr lang="en-GB" i="1" dirty="0" smtClean="0">
                <a:sym typeface="Wingdings" panose="05000000000000000000" pitchFamily="2" charset="2"/>
              </a:rPr>
              <a:t></a:t>
            </a:r>
            <a:r>
              <a:rPr lang="en-GB" i="1" dirty="0" smtClean="0"/>
              <a:t> David‘s opportunity cost of mowing his lawn is £10,000</a:t>
            </a:r>
            <a:endParaRPr lang="en-GB" dirty="0"/>
          </a:p>
        </p:txBody>
      </p:sp>
      <p:pic>
        <p:nvPicPr>
          <p:cNvPr id="4100" name="Picture 4" descr="http://www.ivillage.ca/sites/default/files/imagecache/subvertical_featured/david-beckham-h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4077072"/>
            <a:ext cx="3286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3185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Ricardian</a:t>
            </a:r>
            <a:r>
              <a:rPr lang="en-GB" dirty="0" smtClean="0"/>
              <a:t> model</a:t>
            </a:r>
            <a:endParaRPr lang="en-GB" dirty="0"/>
          </a:p>
        </p:txBody>
      </p:sp>
      <p:sp>
        <p:nvSpPr>
          <p:cNvPr id="3" name="Content Placeholder 2"/>
          <p:cNvSpPr>
            <a:spLocks noGrp="1"/>
          </p:cNvSpPr>
          <p:nvPr>
            <p:ph idx="1"/>
          </p:nvPr>
        </p:nvSpPr>
        <p:spPr/>
        <p:txBody>
          <a:bodyPr>
            <a:normAutofit/>
          </a:bodyPr>
          <a:lstStyle/>
          <a:p>
            <a:r>
              <a:rPr lang="en-GB" dirty="0" smtClean="0"/>
              <a:t>As a rule of thumb, world prices usually converge between the two countries’ autarky prices</a:t>
            </a:r>
          </a:p>
          <a:p>
            <a:r>
              <a:rPr lang="en-GB" dirty="0" smtClean="0"/>
              <a:t>Recall the autarky prices were</a:t>
            </a:r>
          </a:p>
          <a:p>
            <a:pPr lvl="1"/>
            <a:r>
              <a:rPr lang="en-GB" dirty="0" smtClean="0"/>
              <a:t>In the UK </a:t>
            </a:r>
            <a:r>
              <a:rPr lang="en-GB" b="1" dirty="0" smtClean="0"/>
              <a:t>P</a:t>
            </a:r>
            <a:r>
              <a:rPr lang="en-GB" b="1" baseline="-25000" dirty="0" smtClean="0"/>
              <a:t>C</a:t>
            </a:r>
            <a:r>
              <a:rPr lang="en-GB" b="1" dirty="0" smtClean="0"/>
              <a:t> /</a:t>
            </a:r>
            <a:r>
              <a:rPr lang="en-GB" b="1" dirty="0" err="1" smtClean="0"/>
              <a:t>P</a:t>
            </a:r>
            <a:r>
              <a:rPr lang="en-GB" b="1" baseline="-25000" dirty="0" err="1" smtClean="0"/>
              <a:t>w</a:t>
            </a:r>
            <a:r>
              <a:rPr lang="en-GB" b="1" baseline="-25000" dirty="0" smtClean="0"/>
              <a:t> </a:t>
            </a:r>
            <a:r>
              <a:rPr lang="en-GB" b="1" dirty="0" smtClean="0"/>
              <a:t>= </a:t>
            </a:r>
            <a:r>
              <a:rPr lang="en-GB" b="1" dirty="0" err="1" smtClean="0"/>
              <a:t>a</a:t>
            </a:r>
            <a:r>
              <a:rPr lang="en-GB" b="1" baseline="-25000" dirty="0" err="1" smtClean="0"/>
              <a:t>C</a:t>
            </a:r>
            <a:r>
              <a:rPr lang="en-GB" b="1" dirty="0" smtClean="0"/>
              <a:t> /a</a:t>
            </a:r>
            <a:r>
              <a:rPr lang="en-GB" b="1" baseline="-25000" dirty="0" smtClean="0"/>
              <a:t>w</a:t>
            </a:r>
            <a:r>
              <a:rPr lang="en-GB" b="1" dirty="0" smtClean="0"/>
              <a:t>=2/3</a:t>
            </a:r>
            <a:endParaRPr lang="en-GB" dirty="0" smtClean="0"/>
          </a:p>
          <a:p>
            <a:pPr lvl="1"/>
            <a:r>
              <a:rPr lang="en-GB" dirty="0" smtClean="0"/>
              <a:t>In Portugal </a:t>
            </a:r>
            <a:r>
              <a:rPr lang="en-GB" b="1" dirty="0" smtClean="0"/>
              <a:t>P</a:t>
            </a:r>
            <a:r>
              <a:rPr lang="en-GB" b="1" baseline="-25000" dirty="0" smtClean="0"/>
              <a:t>C</a:t>
            </a:r>
            <a:r>
              <a:rPr lang="en-GB" b="1" dirty="0" smtClean="0"/>
              <a:t> </a:t>
            </a:r>
            <a:r>
              <a:rPr lang="en-GB" b="1" baseline="30000" dirty="0" smtClean="0"/>
              <a:t>*</a:t>
            </a:r>
            <a:r>
              <a:rPr lang="en-GB" b="1" dirty="0" smtClean="0"/>
              <a:t>/</a:t>
            </a:r>
            <a:r>
              <a:rPr lang="en-GB" b="1" dirty="0" err="1" smtClean="0"/>
              <a:t>P</a:t>
            </a:r>
            <a:r>
              <a:rPr lang="en-GB" b="1" baseline="-25000" dirty="0" err="1" smtClean="0"/>
              <a:t>w</a:t>
            </a:r>
            <a:r>
              <a:rPr lang="en-GB" b="1" baseline="-25000" dirty="0" smtClean="0"/>
              <a:t> </a:t>
            </a:r>
            <a:r>
              <a:rPr lang="en-GB" b="1" baseline="30000" dirty="0" smtClean="0"/>
              <a:t>*</a:t>
            </a:r>
            <a:r>
              <a:rPr lang="en-GB" b="1" dirty="0" smtClean="0"/>
              <a:t>= </a:t>
            </a:r>
            <a:r>
              <a:rPr lang="en-GB" b="1" dirty="0" err="1" smtClean="0"/>
              <a:t>a</a:t>
            </a:r>
            <a:r>
              <a:rPr lang="en-GB" b="1" baseline="-25000" dirty="0" err="1" smtClean="0"/>
              <a:t>C</a:t>
            </a:r>
            <a:r>
              <a:rPr lang="en-GB" b="1" baseline="30000" dirty="0" smtClean="0"/>
              <a:t>*</a:t>
            </a:r>
            <a:r>
              <a:rPr lang="en-GB" b="1" dirty="0" smtClean="0"/>
              <a:t> /a</a:t>
            </a:r>
            <a:r>
              <a:rPr lang="en-GB" b="1" baseline="-25000" dirty="0" smtClean="0"/>
              <a:t>w</a:t>
            </a:r>
            <a:r>
              <a:rPr lang="en-GB" b="1" baseline="30000" dirty="0" smtClean="0"/>
              <a:t>*</a:t>
            </a:r>
            <a:r>
              <a:rPr lang="en-GB" b="1" dirty="0" smtClean="0"/>
              <a:t>=1/2</a:t>
            </a:r>
            <a:endParaRPr lang="en-GB" dirty="0" smtClean="0"/>
          </a:p>
          <a:p>
            <a:pPr lvl="1"/>
            <a:endParaRPr lang="en-GB" dirty="0" smtClean="0"/>
          </a:p>
          <a:p>
            <a:endParaRPr lang="en-GB" dirty="0"/>
          </a:p>
          <a:p>
            <a:pPr marL="0" indent="0">
              <a:buNone/>
            </a:pPr>
            <a:endParaRPr lang="en-GB" dirty="0" smtClean="0"/>
          </a:p>
          <a:p>
            <a:endParaRPr lang="en-GB" dirty="0" smtClean="0"/>
          </a:p>
          <a:p>
            <a:endParaRPr lang="en-GB" dirty="0"/>
          </a:p>
          <a:p>
            <a:endParaRPr lang="en-GB" dirty="0" smtClean="0"/>
          </a:p>
        </p:txBody>
      </p:sp>
      <p:graphicFrame>
        <p:nvGraphicFramePr>
          <p:cNvPr id="5" name="Table 4"/>
          <p:cNvGraphicFramePr>
            <a:graphicFrameLocks noGrp="1"/>
          </p:cNvGraphicFramePr>
          <p:nvPr>
            <p:extLst>
              <p:ext uri="{D42A27DB-BD31-4B8C-83A1-F6EECF244321}">
                <p14:modId xmlns:p14="http://schemas.microsoft.com/office/powerpoint/2010/main" val="2368327908"/>
              </p:ext>
            </p:extLst>
          </p:nvPr>
        </p:nvGraphicFramePr>
        <p:xfrm>
          <a:off x="2195736" y="4941168"/>
          <a:ext cx="4752528" cy="1564552"/>
        </p:xfrm>
        <a:graphic>
          <a:graphicData uri="http://schemas.openxmlformats.org/drawingml/2006/table">
            <a:tbl>
              <a:tblPr firstRow="1" bandRow="1">
                <a:tableStyleId>{69012ECD-51FC-41F1-AA8D-1B2483CD663E}</a:tableStyleId>
              </a:tblPr>
              <a:tblGrid>
                <a:gridCol w="1584176"/>
                <a:gridCol w="1584176"/>
                <a:gridCol w="1584176"/>
              </a:tblGrid>
              <a:tr h="0">
                <a:tc>
                  <a:txBody>
                    <a:bodyPr/>
                    <a:lstStyle/>
                    <a:p>
                      <a:pPr algn="ctr"/>
                      <a:endParaRPr lang="en-GB" dirty="0"/>
                    </a:p>
                  </a:txBody>
                  <a:tcPr anchor="ctr"/>
                </a:tc>
                <a:tc>
                  <a:txBody>
                    <a:bodyPr/>
                    <a:lstStyle/>
                    <a:p>
                      <a:pPr algn="ctr"/>
                      <a:r>
                        <a:rPr lang="en-GB" dirty="0" smtClean="0"/>
                        <a:t>UK</a:t>
                      </a:r>
                      <a:endParaRPr lang="en-GB" dirty="0"/>
                    </a:p>
                  </a:txBody>
                  <a:tcPr anchor="ctr"/>
                </a:tc>
                <a:tc>
                  <a:txBody>
                    <a:bodyPr/>
                    <a:lstStyle/>
                    <a:p>
                      <a:pPr algn="ctr"/>
                      <a:r>
                        <a:rPr lang="en-GB" dirty="0" smtClean="0"/>
                        <a:t>Portugal</a:t>
                      </a:r>
                      <a:endParaRPr lang="en-GB" dirty="0"/>
                    </a:p>
                  </a:txBody>
                  <a:tcPr anchor="ctr"/>
                </a:tc>
              </a:tr>
              <a:tr h="558712">
                <a:tc>
                  <a:txBody>
                    <a:bodyPr/>
                    <a:lstStyle/>
                    <a:p>
                      <a:r>
                        <a:rPr lang="en-GB" dirty="0" smtClean="0"/>
                        <a:t>A bottle of wine</a:t>
                      </a:r>
                      <a:endParaRPr lang="en-GB" dirty="0"/>
                    </a:p>
                  </a:txBody>
                  <a:tcPr anchor="ctr"/>
                </a:tc>
                <a:tc>
                  <a:txBody>
                    <a:bodyPr/>
                    <a:lstStyle/>
                    <a:p>
                      <a:pPr algn="ctr"/>
                      <a:r>
                        <a:rPr lang="en-US" altLang="en-US" i="1" dirty="0" err="1" smtClean="0"/>
                        <a:t>a</a:t>
                      </a:r>
                      <a:r>
                        <a:rPr lang="en-US" altLang="en-US" i="1" baseline="-25000" dirty="0" err="1" smtClean="0"/>
                        <a:t>W</a:t>
                      </a:r>
                      <a:r>
                        <a:rPr lang="en-GB" dirty="0" smtClean="0"/>
                        <a:t>=3</a:t>
                      </a:r>
                      <a:endParaRPr lang="en-GB" dirty="0"/>
                    </a:p>
                  </a:txBody>
                  <a:tcPr anchor="ctr"/>
                </a:tc>
                <a:tc>
                  <a:txBody>
                    <a:bodyPr/>
                    <a:lstStyle/>
                    <a:p>
                      <a:pPr algn="ctr"/>
                      <a:r>
                        <a:rPr lang="en-US" altLang="en-US" i="1" dirty="0" err="1" smtClean="0"/>
                        <a:t>a</a:t>
                      </a:r>
                      <a:r>
                        <a:rPr lang="en-US" altLang="en-US" i="1" baseline="-25000" dirty="0" err="1" smtClean="0"/>
                        <a:t>W</a:t>
                      </a:r>
                      <a:r>
                        <a:rPr lang="en-US" altLang="en-US" i="1" baseline="30000" dirty="0" smtClean="0"/>
                        <a:t>*</a:t>
                      </a:r>
                      <a:r>
                        <a:rPr lang="en-GB" dirty="0" smtClean="0"/>
                        <a:t>=2</a:t>
                      </a:r>
                      <a:endParaRPr lang="en-GB" dirty="0"/>
                    </a:p>
                  </a:txBody>
                  <a:tcPr anchor="ctr"/>
                </a:tc>
              </a:tr>
              <a:tr h="558712">
                <a:tc>
                  <a:txBody>
                    <a:bodyPr/>
                    <a:lstStyle/>
                    <a:p>
                      <a:r>
                        <a:rPr lang="en-GB" dirty="0" smtClean="0"/>
                        <a:t>A sweater</a:t>
                      </a:r>
                      <a:endParaRPr lang="en-GB" dirty="0"/>
                    </a:p>
                  </a:txBody>
                  <a:tcPr anchor="ctr"/>
                </a:tc>
                <a:tc>
                  <a:txBody>
                    <a:bodyPr/>
                    <a:lstStyle/>
                    <a:p>
                      <a:pPr algn="ctr"/>
                      <a:r>
                        <a:rPr lang="en-US" altLang="en-US" i="1" dirty="0" smtClean="0"/>
                        <a:t>a</a:t>
                      </a:r>
                      <a:r>
                        <a:rPr lang="en-US" altLang="en-US" i="1" baseline="-25000" dirty="0" smtClean="0"/>
                        <a:t>c</a:t>
                      </a:r>
                      <a:r>
                        <a:rPr lang="en-GB" dirty="0" smtClean="0"/>
                        <a:t>=2</a:t>
                      </a:r>
                      <a:endParaRPr lang="en-GB" dirty="0"/>
                    </a:p>
                  </a:txBody>
                  <a:tcPr anchor="ctr"/>
                </a:tc>
                <a:tc>
                  <a:txBody>
                    <a:bodyPr/>
                    <a:lstStyle/>
                    <a:p>
                      <a:pPr algn="ctr"/>
                      <a:r>
                        <a:rPr lang="en-US" altLang="en-US" i="1" dirty="0" smtClean="0"/>
                        <a:t>a</a:t>
                      </a:r>
                      <a:r>
                        <a:rPr lang="en-US" altLang="en-US" i="1" baseline="-25000" dirty="0" smtClean="0"/>
                        <a:t>c</a:t>
                      </a:r>
                      <a:r>
                        <a:rPr lang="en-US" altLang="en-US" i="1" baseline="30000" dirty="0" smtClean="0"/>
                        <a:t>*</a:t>
                      </a:r>
                      <a:r>
                        <a:rPr lang="en-GB" dirty="0" smtClean="0"/>
                        <a:t>=1</a:t>
                      </a:r>
                      <a:endParaRPr lang="en-GB" dirty="0"/>
                    </a:p>
                  </a:txBody>
                  <a:tcPr anchor="ctr"/>
                </a:tc>
              </a:tr>
            </a:tbl>
          </a:graphicData>
        </a:graphic>
      </p:graphicFrame>
    </p:spTree>
    <p:extLst>
      <p:ext uri="{BB962C8B-B14F-4D97-AF65-F5344CB8AC3E}">
        <p14:creationId xmlns:p14="http://schemas.microsoft.com/office/powerpoint/2010/main" val="264833214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Ricardian</a:t>
            </a:r>
            <a:r>
              <a:rPr lang="en-GB" dirty="0" smtClean="0"/>
              <a:t> model</a:t>
            </a:r>
            <a:endParaRPr lang="en-GB" dirty="0"/>
          </a:p>
        </p:txBody>
      </p:sp>
      <p:sp>
        <p:nvSpPr>
          <p:cNvPr id="3" name="Content Placeholder 2"/>
          <p:cNvSpPr>
            <a:spLocks noGrp="1"/>
          </p:cNvSpPr>
          <p:nvPr>
            <p:ph idx="1"/>
          </p:nvPr>
        </p:nvSpPr>
        <p:spPr/>
        <p:txBody>
          <a:bodyPr>
            <a:normAutofit/>
          </a:bodyPr>
          <a:lstStyle/>
          <a:p>
            <a:r>
              <a:rPr lang="en-GB" dirty="0" smtClean="0"/>
              <a:t>As a rule of thumb, world prices usually converge between the two countries’ autarky prices</a:t>
            </a:r>
          </a:p>
          <a:p>
            <a:r>
              <a:rPr lang="en-GB" dirty="0" smtClean="0"/>
              <a:t>Recall the autarky prices were</a:t>
            </a:r>
          </a:p>
          <a:p>
            <a:pPr lvl="1"/>
            <a:r>
              <a:rPr lang="en-GB" dirty="0" smtClean="0"/>
              <a:t>In the UK </a:t>
            </a:r>
            <a:r>
              <a:rPr lang="en-GB" b="1" dirty="0" smtClean="0"/>
              <a:t>P</a:t>
            </a:r>
            <a:r>
              <a:rPr lang="en-GB" b="1" baseline="-25000" dirty="0" smtClean="0"/>
              <a:t>C</a:t>
            </a:r>
            <a:r>
              <a:rPr lang="en-GB" b="1" dirty="0" smtClean="0"/>
              <a:t> /</a:t>
            </a:r>
            <a:r>
              <a:rPr lang="en-GB" b="1" dirty="0" err="1" smtClean="0"/>
              <a:t>P</a:t>
            </a:r>
            <a:r>
              <a:rPr lang="en-GB" b="1" baseline="-25000" dirty="0" err="1" smtClean="0"/>
              <a:t>w</a:t>
            </a:r>
            <a:r>
              <a:rPr lang="en-GB" b="1" baseline="-25000" dirty="0" smtClean="0"/>
              <a:t> </a:t>
            </a:r>
            <a:r>
              <a:rPr lang="en-GB" b="1" dirty="0" smtClean="0"/>
              <a:t>= </a:t>
            </a:r>
            <a:r>
              <a:rPr lang="en-GB" b="1" dirty="0" err="1" smtClean="0"/>
              <a:t>a</a:t>
            </a:r>
            <a:r>
              <a:rPr lang="en-GB" b="1" baseline="-25000" dirty="0" err="1" smtClean="0"/>
              <a:t>C</a:t>
            </a:r>
            <a:r>
              <a:rPr lang="en-GB" b="1" dirty="0" smtClean="0"/>
              <a:t> /a</a:t>
            </a:r>
            <a:r>
              <a:rPr lang="en-GB" b="1" baseline="-25000" dirty="0" smtClean="0"/>
              <a:t>w</a:t>
            </a:r>
            <a:r>
              <a:rPr lang="en-GB" b="1" dirty="0" smtClean="0"/>
              <a:t>=2/3</a:t>
            </a:r>
            <a:endParaRPr lang="en-GB" dirty="0" smtClean="0"/>
          </a:p>
          <a:p>
            <a:pPr lvl="1"/>
            <a:r>
              <a:rPr lang="en-GB" dirty="0" smtClean="0"/>
              <a:t>In Portugal </a:t>
            </a:r>
            <a:r>
              <a:rPr lang="en-GB" b="1" dirty="0" smtClean="0"/>
              <a:t>P</a:t>
            </a:r>
            <a:r>
              <a:rPr lang="en-GB" b="1" baseline="-25000" dirty="0" smtClean="0"/>
              <a:t>C</a:t>
            </a:r>
            <a:r>
              <a:rPr lang="en-GB" b="1" dirty="0" smtClean="0"/>
              <a:t>*/</a:t>
            </a:r>
            <a:r>
              <a:rPr lang="en-GB" b="1" dirty="0" err="1" smtClean="0"/>
              <a:t>P</a:t>
            </a:r>
            <a:r>
              <a:rPr lang="en-GB" b="1" baseline="-25000" dirty="0" err="1" smtClean="0"/>
              <a:t>w</a:t>
            </a:r>
            <a:r>
              <a:rPr lang="en-GB" b="1" baseline="30000" dirty="0" smtClean="0"/>
              <a:t>*</a:t>
            </a:r>
            <a:r>
              <a:rPr lang="en-GB" b="1" dirty="0" smtClean="0"/>
              <a:t>= </a:t>
            </a:r>
            <a:r>
              <a:rPr lang="en-GB" b="1" dirty="0" err="1" smtClean="0"/>
              <a:t>a</a:t>
            </a:r>
            <a:r>
              <a:rPr lang="en-GB" b="1" baseline="-25000" dirty="0" err="1" smtClean="0"/>
              <a:t>C</a:t>
            </a:r>
            <a:r>
              <a:rPr lang="en-GB" b="1" dirty="0" smtClean="0"/>
              <a:t>*/a</a:t>
            </a:r>
            <a:r>
              <a:rPr lang="en-GB" b="1" baseline="-25000" dirty="0" smtClean="0"/>
              <a:t>w</a:t>
            </a:r>
            <a:r>
              <a:rPr lang="en-GB" b="1" baseline="30000" dirty="0" smtClean="0"/>
              <a:t>*</a:t>
            </a:r>
            <a:r>
              <a:rPr lang="en-GB" b="1" dirty="0" smtClean="0"/>
              <a:t>=1/2</a:t>
            </a:r>
            <a:endParaRPr lang="en-GB" dirty="0" smtClean="0"/>
          </a:p>
          <a:p>
            <a:r>
              <a:rPr lang="en-GB" dirty="0" smtClean="0"/>
              <a:t>Let’s assume the world price converges to 3/5 </a:t>
            </a:r>
            <a:r>
              <a:rPr lang="en-GB" sz="2400" dirty="0" smtClean="0"/>
              <a:t>(between 2/3 and ½)</a:t>
            </a:r>
          </a:p>
          <a:p>
            <a:endParaRPr lang="en-GB" dirty="0"/>
          </a:p>
          <a:p>
            <a:pPr marL="0" indent="0">
              <a:buNone/>
            </a:pPr>
            <a:endParaRPr lang="en-GB" dirty="0" smtClean="0"/>
          </a:p>
          <a:p>
            <a:endParaRPr lang="en-GB" dirty="0" smtClean="0"/>
          </a:p>
          <a:p>
            <a:endParaRPr lang="en-GB" dirty="0"/>
          </a:p>
          <a:p>
            <a:endParaRPr lang="en-GB" dirty="0" smtClean="0"/>
          </a:p>
        </p:txBody>
      </p:sp>
    </p:spTree>
    <p:extLst>
      <p:ext uri="{BB962C8B-B14F-4D97-AF65-F5344CB8AC3E}">
        <p14:creationId xmlns:p14="http://schemas.microsoft.com/office/powerpoint/2010/main" val="19428266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Ricardian</a:t>
            </a:r>
            <a:r>
              <a:rPr lang="en-GB" dirty="0" smtClean="0"/>
              <a:t> model</a:t>
            </a:r>
            <a:endParaRPr lang="en-GB" dirty="0"/>
          </a:p>
        </p:txBody>
      </p:sp>
      <p:sp>
        <p:nvSpPr>
          <p:cNvPr id="3" name="Content Placeholder 2"/>
          <p:cNvSpPr>
            <a:spLocks noGrp="1"/>
          </p:cNvSpPr>
          <p:nvPr>
            <p:ph idx="1"/>
          </p:nvPr>
        </p:nvSpPr>
        <p:spPr>
          <a:xfrm>
            <a:off x="494507" y="1180100"/>
            <a:ext cx="8229600" cy="4525963"/>
          </a:xfrm>
        </p:spPr>
        <p:txBody>
          <a:bodyPr/>
          <a:lstStyle/>
          <a:p>
            <a:pPr marL="0" indent="0" algn="ctr">
              <a:buNone/>
            </a:pPr>
            <a:r>
              <a:rPr lang="en-GB" dirty="0" smtClean="0"/>
              <a:t>Production possibility frontiers</a:t>
            </a:r>
          </a:p>
          <a:p>
            <a:endParaRPr lang="en-GB" dirty="0" smtClean="0"/>
          </a:p>
          <a:p>
            <a:endParaRPr lang="en-GB" dirty="0"/>
          </a:p>
        </p:txBody>
      </p:sp>
      <p:grpSp>
        <p:nvGrpSpPr>
          <p:cNvPr id="17" name="Group 28"/>
          <p:cNvGrpSpPr>
            <a:grpSpLocks/>
          </p:cNvGrpSpPr>
          <p:nvPr/>
        </p:nvGrpSpPr>
        <p:grpSpPr bwMode="auto">
          <a:xfrm>
            <a:off x="1300400" y="1988840"/>
            <a:ext cx="7042150" cy="4765675"/>
            <a:chOff x="1029" y="1104"/>
            <a:chExt cx="4436" cy="3002"/>
          </a:xfrm>
        </p:grpSpPr>
        <p:sp>
          <p:nvSpPr>
            <p:cNvPr id="18" name="Rectangle 6"/>
            <p:cNvSpPr>
              <a:spLocks noChangeArrowheads="1"/>
            </p:cNvSpPr>
            <p:nvPr/>
          </p:nvSpPr>
          <p:spPr bwMode="auto">
            <a:xfrm>
              <a:off x="1029" y="1104"/>
              <a:ext cx="916"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smtClean="0">
                  <a:solidFill>
                    <a:schemeClr val="tx2"/>
                  </a:solidFill>
                  <a:latin typeface="Arial" charset="0"/>
                </a:rPr>
                <a:t>wine </a:t>
              </a:r>
              <a:endParaRPr lang="en-US" altLang="en-US" sz="1800" b="1" dirty="0">
                <a:solidFill>
                  <a:schemeClr val="tx2"/>
                </a:solidFill>
                <a:latin typeface="Arial" charset="0"/>
              </a:endParaRPr>
            </a:p>
            <a:p>
              <a:pPr>
                <a:spcBef>
                  <a:spcPct val="0"/>
                </a:spcBef>
                <a:buClrTx/>
                <a:buSzTx/>
                <a:buFontTx/>
                <a:buNone/>
              </a:pPr>
              <a:r>
                <a:rPr lang="en-US" altLang="en-US" sz="1800" b="1" dirty="0">
                  <a:solidFill>
                    <a:schemeClr val="tx2"/>
                  </a:solidFill>
                  <a:latin typeface="Arial" charset="0"/>
                </a:rPr>
                <a:t>production</a:t>
              </a:r>
              <a:r>
                <a:rPr lang="en-US" altLang="en-US" sz="1800" b="1" dirty="0" smtClean="0">
                  <a:solidFill>
                    <a:schemeClr val="tx2"/>
                  </a:solidFill>
                  <a:latin typeface="Arial" charset="0"/>
                </a:rPr>
                <a:t>,</a:t>
              </a:r>
              <a:endParaRPr lang="en-US" altLang="en-US" sz="1800" b="1" dirty="0">
                <a:solidFill>
                  <a:schemeClr val="tx2"/>
                </a:solidFill>
                <a:latin typeface="Arial" charset="0"/>
              </a:endParaRPr>
            </a:p>
            <a:p>
              <a:pPr>
                <a:spcBef>
                  <a:spcPct val="0"/>
                </a:spcBef>
                <a:buClrTx/>
                <a:buSzTx/>
                <a:buFontTx/>
                <a:buNone/>
              </a:pPr>
              <a:r>
                <a:rPr lang="en-US" altLang="en-US" sz="1800" b="1" dirty="0">
                  <a:solidFill>
                    <a:schemeClr val="tx2"/>
                  </a:solidFill>
                  <a:latin typeface="Arial" charset="0"/>
                </a:rPr>
                <a:t>in </a:t>
              </a:r>
              <a:r>
                <a:rPr lang="en-US" altLang="en-US" sz="1800" b="1" dirty="0" smtClean="0">
                  <a:solidFill>
                    <a:schemeClr val="tx2"/>
                  </a:solidFill>
                  <a:latin typeface="Arial" charset="0"/>
                </a:rPr>
                <a:t>bottles</a:t>
              </a:r>
              <a:endParaRPr lang="en-US" altLang="en-US" sz="1800" b="1" baseline="-25000" dirty="0">
                <a:solidFill>
                  <a:schemeClr val="tx2"/>
                </a:solidFill>
                <a:latin typeface="Arial" charset="0"/>
              </a:endParaRPr>
            </a:p>
          </p:txBody>
        </p:sp>
        <p:grpSp>
          <p:nvGrpSpPr>
            <p:cNvPr id="19" name="Group 20"/>
            <p:cNvGrpSpPr>
              <a:grpSpLocks/>
            </p:cNvGrpSpPr>
            <p:nvPr/>
          </p:nvGrpSpPr>
          <p:grpSpPr bwMode="auto">
            <a:xfrm>
              <a:off x="1488" y="1640"/>
              <a:ext cx="3977" cy="2466"/>
              <a:chOff x="1471" y="1640"/>
              <a:chExt cx="3977" cy="2466"/>
            </a:xfrm>
          </p:grpSpPr>
          <p:sp>
            <p:nvSpPr>
              <p:cNvPr id="20" name="Line 7"/>
              <p:cNvSpPr>
                <a:spLocks noChangeShapeType="1"/>
              </p:cNvSpPr>
              <p:nvPr/>
            </p:nvSpPr>
            <p:spPr bwMode="auto">
              <a:xfrm>
                <a:off x="1471" y="1640"/>
                <a:ext cx="0" cy="1968"/>
              </a:xfrm>
              <a:prstGeom prst="line">
                <a:avLst/>
              </a:prstGeom>
              <a:noFill/>
              <a:ln w="3810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 name="Line 8"/>
              <p:cNvSpPr>
                <a:spLocks noChangeShapeType="1"/>
              </p:cNvSpPr>
              <p:nvPr/>
            </p:nvSpPr>
            <p:spPr bwMode="auto">
              <a:xfrm>
                <a:off x="1471" y="3608"/>
                <a:ext cx="3977" cy="0"/>
              </a:xfrm>
              <a:prstGeom prst="line">
                <a:avLst/>
              </a:prstGeom>
              <a:noFill/>
              <a:ln w="38100">
                <a:solidFill>
                  <a:schemeClr val="tx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 name="Rectangle 9"/>
              <p:cNvSpPr>
                <a:spLocks noChangeArrowheads="1"/>
              </p:cNvSpPr>
              <p:nvPr/>
            </p:nvSpPr>
            <p:spPr bwMode="auto">
              <a:xfrm>
                <a:off x="4457" y="3699"/>
                <a:ext cx="893"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smtClean="0">
                    <a:solidFill>
                      <a:schemeClr val="tx2"/>
                    </a:solidFill>
                    <a:latin typeface="Arial" charset="0"/>
                  </a:rPr>
                  <a:t>sweater</a:t>
                </a:r>
                <a:endParaRPr lang="en-US" altLang="en-US" sz="1800" b="1" dirty="0">
                  <a:solidFill>
                    <a:schemeClr val="tx2"/>
                  </a:solidFill>
                  <a:latin typeface="Arial" charset="0"/>
                </a:endParaRPr>
              </a:p>
              <a:p>
                <a:pPr>
                  <a:spcBef>
                    <a:spcPct val="0"/>
                  </a:spcBef>
                  <a:buClrTx/>
                  <a:buSzTx/>
                  <a:buFontTx/>
                  <a:buNone/>
                </a:pPr>
                <a:r>
                  <a:rPr lang="en-US" altLang="en-US" sz="1800" b="1" dirty="0" smtClean="0">
                    <a:solidFill>
                      <a:schemeClr val="tx2"/>
                    </a:solidFill>
                    <a:latin typeface="Arial" charset="0"/>
                  </a:rPr>
                  <a:t>production</a:t>
                </a:r>
                <a:endParaRPr lang="en-US" altLang="en-US" sz="1800" b="1" dirty="0">
                  <a:solidFill>
                    <a:schemeClr val="tx2"/>
                  </a:solidFill>
                  <a:latin typeface="Arial" charset="0"/>
                </a:endParaRPr>
              </a:p>
            </p:txBody>
          </p:sp>
        </p:grpSp>
      </p:grpSp>
      <p:sp>
        <p:nvSpPr>
          <p:cNvPr id="5" name="Flowchart: Connector 4"/>
          <p:cNvSpPr/>
          <p:nvPr/>
        </p:nvSpPr>
        <p:spPr>
          <a:xfrm>
            <a:off x="1933761" y="4307681"/>
            <a:ext cx="163910"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11560" y="4231027"/>
            <a:ext cx="1404156" cy="369332"/>
          </a:xfrm>
          <a:prstGeom prst="rect">
            <a:avLst/>
          </a:prstGeom>
          <a:noFill/>
        </p:spPr>
        <p:txBody>
          <a:bodyPr wrap="square" rtlCol="0">
            <a:spAutoFit/>
          </a:bodyPr>
          <a:lstStyle/>
          <a:p>
            <a:r>
              <a:rPr lang="en-GB" dirty="0" smtClean="0"/>
              <a:t>L/</a:t>
            </a:r>
            <a:r>
              <a:rPr lang="en-US" altLang="en-US" i="1" dirty="0" err="1" smtClean="0"/>
              <a:t>a</a:t>
            </a:r>
            <a:r>
              <a:rPr lang="en-US" altLang="en-US" i="1" baseline="-25000" dirty="0" err="1" smtClean="0"/>
              <a:t>W</a:t>
            </a:r>
            <a:r>
              <a:rPr lang="en-US" i="1" dirty="0" smtClean="0"/>
              <a:t>=200</a:t>
            </a:r>
            <a:endParaRPr lang="en-GB" dirty="0"/>
          </a:p>
        </p:txBody>
      </p:sp>
      <p:sp>
        <p:nvSpPr>
          <p:cNvPr id="14" name="Flowchart: Connector 13"/>
          <p:cNvSpPr/>
          <p:nvPr/>
        </p:nvSpPr>
        <p:spPr>
          <a:xfrm>
            <a:off x="4843056" y="5876785"/>
            <a:ext cx="163910" cy="21602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4293147" y="6234817"/>
            <a:ext cx="1090067" cy="369332"/>
          </a:xfrm>
          <a:prstGeom prst="rect">
            <a:avLst/>
          </a:prstGeom>
          <a:noFill/>
        </p:spPr>
        <p:txBody>
          <a:bodyPr wrap="square" rtlCol="0">
            <a:spAutoFit/>
          </a:bodyPr>
          <a:lstStyle/>
          <a:p>
            <a:r>
              <a:rPr lang="en-GB" dirty="0" smtClean="0"/>
              <a:t>L/</a:t>
            </a:r>
            <a:r>
              <a:rPr lang="en-US" altLang="en-US" i="1" dirty="0" smtClean="0"/>
              <a:t>a</a:t>
            </a:r>
            <a:r>
              <a:rPr lang="en-US" altLang="en-US" i="1" baseline="-25000" dirty="0" smtClean="0"/>
              <a:t>c</a:t>
            </a:r>
            <a:r>
              <a:rPr lang="en-US" i="1" dirty="0" smtClean="0"/>
              <a:t>=300</a:t>
            </a:r>
            <a:endParaRPr lang="en-GB" dirty="0"/>
          </a:p>
        </p:txBody>
      </p:sp>
      <p:sp>
        <p:nvSpPr>
          <p:cNvPr id="16" name="Line 15"/>
          <p:cNvSpPr>
            <a:spLocks noChangeShapeType="1"/>
          </p:cNvSpPr>
          <p:nvPr/>
        </p:nvSpPr>
        <p:spPr bwMode="auto">
          <a:xfrm>
            <a:off x="2037830" y="4398665"/>
            <a:ext cx="2887181" cy="1565275"/>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 name="Flowchart: Connector 22"/>
          <p:cNvSpPr/>
          <p:nvPr/>
        </p:nvSpPr>
        <p:spPr>
          <a:xfrm>
            <a:off x="1945520" y="3457465"/>
            <a:ext cx="163910"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Connector 23"/>
          <p:cNvSpPr/>
          <p:nvPr/>
        </p:nvSpPr>
        <p:spPr>
          <a:xfrm>
            <a:off x="7647246" y="5877958"/>
            <a:ext cx="163910" cy="21602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Line 15"/>
          <p:cNvSpPr>
            <a:spLocks noChangeShapeType="1"/>
          </p:cNvSpPr>
          <p:nvPr/>
        </p:nvSpPr>
        <p:spPr bwMode="auto">
          <a:xfrm>
            <a:off x="2015716" y="3566221"/>
            <a:ext cx="5631530" cy="2397719"/>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 name="TextBox 25"/>
          <p:cNvSpPr txBox="1"/>
          <p:nvPr/>
        </p:nvSpPr>
        <p:spPr>
          <a:xfrm>
            <a:off x="611560" y="3304157"/>
            <a:ext cx="1404156" cy="369332"/>
          </a:xfrm>
          <a:prstGeom prst="rect">
            <a:avLst/>
          </a:prstGeom>
          <a:noFill/>
        </p:spPr>
        <p:txBody>
          <a:bodyPr wrap="square" rtlCol="0">
            <a:spAutoFit/>
          </a:bodyPr>
          <a:lstStyle/>
          <a:p>
            <a:r>
              <a:rPr lang="en-GB" dirty="0" smtClean="0"/>
              <a:t>L/</a:t>
            </a:r>
            <a:r>
              <a:rPr lang="en-US" altLang="en-US" i="1" dirty="0" err="1" smtClean="0"/>
              <a:t>a</a:t>
            </a:r>
            <a:r>
              <a:rPr lang="en-US" altLang="en-US" i="1" baseline="-25000" dirty="0" err="1" smtClean="0"/>
              <a:t>W</a:t>
            </a:r>
            <a:r>
              <a:rPr lang="en-US" altLang="en-US" i="1" baseline="30000" dirty="0" smtClean="0"/>
              <a:t>*</a:t>
            </a:r>
            <a:r>
              <a:rPr lang="en-US" i="1" dirty="0" smtClean="0"/>
              <a:t>=300</a:t>
            </a:r>
            <a:endParaRPr lang="en-GB" dirty="0"/>
          </a:p>
        </p:txBody>
      </p:sp>
      <p:sp>
        <p:nvSpPr>
          <p:cNvPr id="27" name="TextBox 26"/>
          <p:cNvSpPr txBox="1"/>
          <p:nvPr/>
        </p:nvSpPr>
        <p:spPr>
          <a:xfrm>
            <a:off x="7236296" y="5181302"/>
            <a:ext cx="1404156" cy="369332"/>
          </a:xfrm>
          <a:prstGeom prst="rect">
            <a:avLst/>
          </a:prstGeom>
          <a:noFill/>
        </p:spPr>
        <p:txBody>
          <a:bodyPr wrap="square" rtlCol="0">
            <a:spAutoFit/>
          </a:bodyPr>
          <a:lstStyle/>
          <a:p>
            <a:r>
              <a:rPr lang="en-GB" dirty="0" smtClean="0"/>
              <a:t>L/</a:t>
            </a:r>
            <a:r>
              <a:rPr lang="en-US" altLang="en-US" i="1" dirty="0" smtClean="0"/>
              <a:t>a</a:t>
            </a:r>
            <a:r>
              <a:rPr lang="en-US" altLang="en-US" i="1" baseline="-25000" dirty="0" smtClean="0"/>
              <a:t>c</a:t>
            </a:r>
            <a:r>
              <a:rPr lang="en-US" altLang="en-US" i="1" baseline="30000" dirty="0" smtClean="0"/>
              <a:t>*</a:t>
            </a:r>
            <a:r>
              <a:rPr lang="en-US" i="1" dirty="0" smtClean="0"/>
              <a:t>=600</a:t>
            </a:r>
            <a:endParaRPr lang="en-GB" dirty="0"/>
          </a:p>
        </p:txBody>
      </p:sp>
      <p:sp>
        <p:nvSpPr>
          <p:cNvPr id="4" name="TextBox 3"/>
          <p:cNvSpPr txBox="1"/>
          <p:nvPr/>
        </p:nvSpPr>
        <p:spPr>
          <a:xfrm>
            <a:off x="4293147" y="2204864"/>
            <a:ext cx="4347305" cy="369332"/>
          </a:xfrm>
          <a:prstGeom prst="rect">
            <a:avLst/>
          </a:prstGeom>
          <a:noFill/>
        </p:spPr>
        <p:txBody>
          <a:bodyPr wrap="square" rtlCol="0">
            <a:spAutoFit/>
          </a:bodyPr>
          <a:lstStyle/>
          <a:p>
            <a:r>
              <a:rPr lang="en-GB" dirty="0" smtClean="0"/>
              <a:t>The UK specializes in wine</a:t>
            </a:r>
          </a:p>
        </p:txBody>
      </p:sp>
      <p:cxnSp>
        <p:nvCxnSpPr>
          <p:cNvPr id="9" name="Straight Arrow Connector 8"/>
          <p:cNvCxnSpPr>
            <a:stCxn id="4" idx="1"/>
          </p:cNvCxnSpPr>
          <p:nvPr/>
        </p:nvCxnSpPr>
        <p:spPr>
          <a:xfrm flipH="1">
            <a:off x="2195737" y="2389530"/>
            <a:ext cx="2097410" cy="19026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46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Ricardian</a:t>
            </a:r>
            <a:r>
              <a:rPr lang="en-GB" dirty="0" smtClean="0"/>
              <a:t> model</a:t>
            </a:r>
            <a:endParaRPr lang="en-GB" dirty="0"/>
          </a:p>
        </p:txBody>
      </p:sp>
      <p:sp>
        <p:nvSpPr>
          <p:cNvPr id="3" name="Content Placeholder 2"/>
          <p:cNvSpPr>
            <a:spLocks noGrp="1"/>
          </p:cNvSpPr>
          <p:nvPr>
            <p:ph idx="1"/>
          </p:nvPr>
        </p:nvSpPr>
        <p:spPr>
          <a:xfrm>
            <a:off x="494507" y="1180100"/>
            <a:ext cx="8229600" cy="4525963"/>
          </a:xfrm>
        </p:spPr>
        <p:txBody>
          <a:bodyPr/>
          <a:lstStyle/>
          <a:p>
            <a:pPr marL="0" indent="0" algn="ctr">
              <a:buNone/>
            </a:pPr>
            <a:r>
              <a:rPr lang="en-GB" dirty="0" smtClean="0"/>
              <a:t>Production possibility frontiers</a:t>
            </a:r>
          </a:p>
          <a:p>
            <a:endParaRPr lang="en-GB" dirty="0" smtClean="0"/>
          </a:p>
          <a:p>
            <a:endParaRPr lang="en-GB" dirty="0"/>
          </a:p>
        </p:txBody>
      </p:sp>
      <p:grpSp>
        <p:nvGrpSpPr>
          <p:cNvPr id="17" name="Group 28"/>
          <p:cNvGrpSpPr>
            <a:grpSpLocks/>
          </p:cNvGrpSpPr>
          <p:nvPr/>
        </p:nvGrpSpPr>
        <p:grpSpPr bwMode="auto">
          <a:xfrm>
            <a:off x="1300400" y="1988840"/>
            <a:ext cx="7042150" cy="4765675"/>
            <a:chOff x="1029" y="1104"/>
            <a:chExt cx="4436" cy="3002"/>
          </a:xfrm>
        </p:grpSpPr>
        <p:sp>
          <p:nvSpPr>
            <p:cNvPr id="18" name="Rectangle 6"/>
            <p:cNvSpPr>
              <a:spLocks noChangeArrowheads="1"/>
            </p:cNvSpPr>
            <p:nvPr/>
          </p:nvSpPr>
          <p:spPr bwMode="auto">
            <a:xfrm>
              <a:off x="1029" y="1104"/>
              <a:ext cx="916"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smtClean="0">
                  <a:solidFill>
                    <a:schemeClr val="tx2"/>
                  </a:solidFill>
                  <a:latin typeface="Arial" charset="0"/>
                </a:rPr>
                <a:t>wine </a:t>
              </a:r>
              <a:endParaRPr lang="en-US" altLang="en-US" sz="1800" b="1" dirty="0">
                <a:solidFill>
                  <a:schemeClr val="tx2"/>
                </a:solidFill>
                <a:latin typeface="Arial" charset="0"/>
              </a:endParaRPr>
            </a:p>
            <a:p>
              <a:pPr>
                <a:spcBef>
                  <a:spcPct val="0"/>
                </a:spcBef>
                <a:buClrTx/>
                <a:buSzTx/>
                <a:buFontTx/>
                <a:buNone/>
              </a:pPr>
              <a:r>
                <a:rPr lang="en-US" altLang="en-US" sz="1800" b="1" dirty="0">
                  <a:solidFill>
                    <a:schemeClr val="tx2"/>
                  </a:solidFill>
                  <a:latin typeface="Arial" charset="0"/>
                </a:rPr>
                <a:t>production</a:t>
              </a:r>
              <a:r>
                <a:rPr lang="en-US" altLang="en-US" sz="1800" b="1" dirty="0" smtClean="0">
                  <a:solidFill>
                    <a:schemeClr val="tx2"/>
                  </a:solidFill>
                  <a:latin typeface="Arial" charset="0"/>
                </a:rPr>
                <a:t>,</a:t>
              </a:r>
              <a:endParaRPr lang="en-US" altLang="en-US" sz="1800" b="1" dirty="0">
                <a:solidFill>
                  <a:schemeClr val="tx2"/>
                </a:solidFill>
                <a:latin typeface="Arial" charset="0"/>
              </a:endParaRPr>
            </a:p>
            <a:p>
              <a:pPr>
                <a:spcBef>
                  <a:spcPct val="0"/>
                </a:spcBef>
                <a:buClrTx/>
                <a:buSzTx/>
                <a:buFontTx/>
                <a:buNone/>
              </a:pPr>
              <a:r>
                <a:rPr lang="en-US" altLang="en-US" sz="1800" b="1" dirty="0">
                  <a:solidFill>
                    <a:schemeClr val="tx2"/>
                  </a:solidFill>
                  <a:latin typeface="Arial" charset="0"/>
                </a:rPr>
                <a:t>in </a:t>
              </a:r>
              <a:r>
                <a:rPr lang="en-US" altLang="en-US" sz="1800" b="1" dirty="0" smtClean="0">
                  <a:solidFill>
                    <a:schemeClr val="tx2"/>
                  </a:solidFill>
                  <a:latin typeface="Arial" charset="0"/>
                </a:rPr>
                <a:t>bottles</a:t>
              </a:r>
              <a:endParaRPr lang="en-US" altLang="en-US" sz="1800" b="1" baseline="-25000" dirty="0">
                <a:solidFill>
                  <a:schemeClr val="tx2"/>
                </a:solidFill>
                <a:latin typeface="Arial" charset="0"/>
              </a:endParaRPr>
            </a:p>
          </p:txBody>
        </p:sp>
        <p:grpSp>
          <p:nvGrpSpPr>
            <p:cNvPr id="19" name="Group 20"/>
            <p:cNvGrpSpPr>
              <a:grpSpLocks/>
            </p:cNvGrpSpPr>
            <p:nvPr/>
          </p:nvGrpSpPr>
          <p:grpSpPr bwMode="auto">
            <a:xfrm>
              <a:off x="1488" y="1640"/>
              <a:ext cx="3977" cy="2466"/>
              <a:chOff x="1471" y="1640"/>
              <a:chExt cx="3977" cy="2466"/>
            </a:xfrm>
          </p:grpSpPr>
          <p:sp>
            <p:nvSpPr>
              <p:cNvPr id="20" name="Line 7"/>
              <p:cNvSpPr>
                <a:spLocks noChangeShapeType="1"/>
              </p:cNvSpPr>
              <p:nvPr/>
            </p:nvSpPr>
            <p:spPr bwMode="auto">
              <a:xfrm>
                <a:off x="1471" y="1640"/>
                <a:ext cx="0" cy="1968"/>
              </a:xfrm>
              <a:prstGeom prst="line">
                <a:avLst/>
              </a:prstGeom>
              <a:noFill/>
              <a:ln w="3810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 name="Line 8"/>
              <p:cNvSpPr>
                <a:spLocks noChangeShapeType="1"/>
              </p:cNvSpPr>
              <p:nvPr/>
            </p:nvSpPr>
            <p:spPr bwMode="auto">
              <a:xfrm>
                <a:off x="1471" y="3608"/>
                <a:ext cx="3977" cy="0"/>
              </a:xfrm>
              <a:prstGeom prst="line">
                <a:avLst/>
              </a:prstGeom>
              <a:noFill/>
              <a:ln w="38100">
                <a:solidFill>
                  <a:schemeClr val="tx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 name="Rectangle 9"/>
              <p:cNvSpPr>
                <a:spLocks noChangeArrowheads="1"/>
              </p:cNvSpPr>
              <p:nvPr/>
            </p:nvSpPr>
            <p:spPr bwMode="auto">
              <a:xfrm>
                <a:off x="4457" y="3699"/>
                <a:ext cx="893"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smtClean="0">
                    <a:solidFill>
                      <a:schemeClr val="tx2"/>
                    </a:solidFill>
                    <a:latin typeface="Arial" charset="0"/>
                  </a:rPr>
                  <a:t>sweater</a:t>
                </a:r>
                <a:endParaRPr lang="en-US" altLang="en-US" sz="1800" b="1" dirty="0">
                  <a:solidFill>
                    <a:schemeClr val="tx2"/>
                  </a:solidFill>
                  <a:latin typeface="Arial" charset="0"/>
                </a:endParaRPr>
              </a:p>
              <a:p>
                <a:pPr>
                  <a:spcBef>
                    <a:spcPct val="0"/>
                  </a:spcBef>
                  <a:buClrTx/>
                  <a:buSzTx/>
                  <a:buFontTx/>
                  <a:buNone/>
                </a:pPr>
                <a:r>
                  <a:rPr lang="en-US" altLang="en-US" sz="1800" b="1" dirty="0" smtClean="0">
                    <a:solidFill>
                      <a:schemeClr val="tx2"/>
                    </a:solidFill>
                    <a:latin typeface="Arial" charset="0"/>
                  </a:rPr>
                  <a:t>production</a:t>
                </a:r>
                <a:endParaRPr lang="en-US" altLang="en-US" sz="1800" b="1" dirty="0">
                  <a:solidFill>
                    <a:schemeClr val="tx2"/>
                  </a:solidFill>
                  <a:latin typeface="Arial" charset="0"/>
                </a:endParaRPr>
              </a:p>
            </p:txBody>
          </p:sp>
        </p:grpSp>
      </p:grpSp>
      <p:sp>
        <p:nvSpPr>
          <p:cNvPr id="5" name="Flowchart: Connector 4"/>
          <p:cNvSpPr/>
          <p:nvPr/>
        </p:nvSpPr>
        <p:spPr>
          <a:xfrm>
            <a:off x="1933761" y="4307681"/>
            <a:ext cx="163910"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11560" y="4231027"/>
            <a:ext cx="1404156" cy="369332"/>
          </a:xfrm>
          <a:prstGeom prst="rect">
            <a:avLst/>
          </a:prstGeom>
          <a:noFill/>
        </p:spPr>
        <p:txBody>
          <a:bodyPr wrap="square" rtlCol="0">
            <a:spAutoFit/>
          </a:bodyPr>
          <a:lstStyle/>
          <a:p>
            <a:r>
              <a:rPr lang="en-GB" dirty="0" smtClean="0"/>
              <a:t>L/</a:t>
            </a:r>
            <a:r>
              <a:rPr lang="en-US" altLang="en-US" i="1" dirty="0" err="1" smtClean="0"/>
              <a:t>a</a:t>
            </a:r>
            <a:r>
              <a:rPr lang="en-US" altLang="en-US" i="1" baseline="-25000" dirty="0" err="1" smtClean="0"/>
              <a:t>W</a:t>
            </a:r>
            <a:r>
              <a:rPr lang="en-US" i="1" dirty="0" smtClean="0"/>
              <a:t>=200</a:t>
            </a:r>
            <a:endParaRPr lang="en-GB" dirty="0"/>
          </a:p>
        </p:txBody>
      </p:sp>
      <p:sp>
        <p:nvSpPr>
          <p:cNvPr id="14" name="Flowchart: Connector 13"/>
          <p:cNvSpPr/>
          <p:nvPr/>
        </p:nvSpPr>
        <p:spPr>
          <a:xfrm>
            <a:off x="4843056" y="5876785"/>
            <a:ext cx="163910" cy="21602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4293147" y="6234817"/>
            <a:ext cx="1090067" cy="369332"/>
          </a:xfrm>
          <a:prstGeom prst="rect">
            <a:avLst/>
          </a:prstGeom>
          <a:noFill/>
        </p:spPr>
        <p:txBody>
          <a:bodyPr wrap="square" rtlCol="0">
            <a:spAutoFit/>
          </a:bodyPr>
          <a:lstStyle/>
          <a:p>
            <a:r>
              <a:rPr lang="en-GB" dirty="0" smtClean="0"/>
              <a:t>L/</a:t>
            </a:r>
            <a:r>
              <a:rPr lang="en-US" altLang="en-US" i="1" dirty="0" smtClean="0"/>
              <a:t>a</a:t>
            </a:r>
            <a:r>
              <a:rPr lang="en-US" altLang="en-US" i="1" baseline="-25000" dirty="0" smtClean="0"/>
              <a:t>c</a:t>
            </a:r>
            <a:r>
              <a:rPr lang="en-US" i="1" dirty="0" smtClean="0"/>
              <a:t>=300</a:t>
            </a:r>
            <a:endParaRPr lang="en-GB" dirty="0"/>
          </a:p>
        </p:txBody>
      </p:sp>
      <p:sp>
        <p:nvSpPr>
          <p:cNvPr id="16" name="Line 15"/>
          <p:cNvSpPr>
            <a:spLocks noChangeShapeType="1"/>
          </p:cNvSpPr>
          <p:nvPr/>
        </p:nvSpPr>
        <p:spPr bwMode="auto">
          <a:xfrm>
            <a:off x="2037830" y="4398665"/>
            <a:ext cx="2887181" cy="1565275"/>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 name="Flowchart: Connector 22"/>
          <p:cNvSpPr/>
          <p:nvPr/>
        </p:nvSpPr>
        <p:spPr>
          <a:xfrm>
            <a:off x="1945520" y="3457465"/>
            <a:ext cx="163910"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Connector 23"/>
          <p:cNvSpPr/>
          <p:nvPr/>
        </p:nvSpPr>
        <p:spPr>
          <a:xfrm>
            <a:off x="7647246" y="5877958"/>
            <a:ext cx="163910" cy="21602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Line 15"/>
          <p:cNvSpPr>
            <a:spLocks noChangeShapeType="1"/>
          </p:cNvSpPr>
          <p:nvPr/>
        </p:nvSpPr>
        <p:spPr bwMode="auto">
          <a:xfrm>
            <a:off x="2015716" y="3566221"/>
            <a:ext cx="5631530" cy="2397719"/>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 name="TextBox 25"/>
          <p:cNvSpPr txBox="1"/>
          <p:nvPr/>
        </p:nvSpPr>
        <p:spPr>
          <a:xfrm>
            <a:off x="611560" y="3304157"/>
            <a:ext cx="1404156" cy="369332"/>
          </a:xfrm>
          <a:prstGeom prst="rect">
            <a:avLst/>
          </a:prstGeom>
          <a:noFill/>
        </p:spPr>
        <p:txBody>
          <a:bodyPr wrap="square" rtlCol="0">
            <a:spAutoFit/>
          </a:bodyPr>
          <a:lstStyle/>
          <a:p>
            <a:r>
              <a:rPr lang="en-GB" dirty="0" smtClean="0"/>
              <a:t>L/</a:t>
            </a:r>
            <a:r>
              <a:rPr lang="en-US" altLang="en-US" i="1" dirty="0" err="1" smtClean="0"/>
              <a:t>a</a:t>
            </a:r>
            <a:r>
              <a:rPr lang="en-US" altLang="en-US" i="1" baseline="-25000" dirty="0" err="1" smtClean="0"/>
              <a:t>W</a:t>
            </a:r>
            <a:r>
              <a:rPr lang="en-US" altLang="en-US" i="1" baseline="30000" dirty="0" smtClean="0"/>
              <a:t>*</a:t>
            </a:r>
            <a:r>
              <a:rPr lang="en-US" i="1" dirty="0" smtClean="0"/>
              <a:t>=300</a:t>
            </a:r>
            <a:endParaRPr lang="en-GB" dirty="0"/>
          </a:p>
        </p:txBody>
      </p:sp>
      <p:sp>
        <p:nvSpPr>
          <p:cNvPr id="27" name="TextBox 26"/>
          <p:cNvSpPr txBox="1"/>
          <p:nvPr/>
        </p:nvSpPr>
        <p:spPr>
          <a:xfrm>
            <a:off x="7236296" y="5181302"/>
            <a:ext cx="1404156" cy="369332"/>
          </a:xfrm>
          <a:prstGeom prst="rect">
            <a:avLst/>
          </a:prstGeom>
          <a:noFill/>
        </p:spPr>
        <p:txBody>
          <a:bodyPr wrap="square" rtlCol="0">
            <a:spAutoFit/>
          </a:bodyPr>
          <a:lstStyle/>
          <a:p>
            <a:r>
              <a:rPr lang="en-GB" dirty="0" smtClean="0"/>
              <a:t>L/</a:t>
            </a:r>
            <a:r>
              <a:rPr lang="en-US" altLang="en-US" i="1" dirty="0" smtClean="0"/>
              <a:t>a</a:t>
            </a:r>
            <a:r>
              <a:rPr lang="en-US" altLang="en-US" i="1" baseline="-25000" dirty="0" smtClean="0"/>
              <a:t>c</a:t>
            </a:r>
            <a:r>
              <a:rPr lang="en-US" altLang="en-US" i="1" baseline="30000" dirty="0" smtClean="0"/>
              <a:t>*</a:t>
            </a:r>
            <a:r>
              <a:rPr lang="en-US" i="1" dirty="0" smtClean="0"/>
              <a:t>=600</a:t>
            </a:r>
            <a:endParaRPr lang="en-GB" dirty="0"/>
          </a:p>
        </p:txBody>
      </p:sp>
      <p:sp>
        <p:nvSpPr>
          <p:cNvPr id="4" name="TextBox 3"/>
          <p:cNvSpPr txBox="1"/>
          <p:nvPr/>
        </p:nvSpPr>
        <p:spPr>
          <a:xfrm>
            <a:off x="4293147" y="2204864"/>
            <a:ext cx="4347305" cy="646331"/>
          </a:xfrm>
          <a:prstGeom prst="rect">
            <a:avLst/>
          </a:prstGeom>
          <a:noFill/>
        </p:spPr>
        <p:txBody>
          <a:bodyPr wrap="square" rtlCol="0">
            <a:spAutoFit/>
          </a:bodyPr>
          <a:lstStyle/>
          <a:p>
            <a:r>
              <a:rPr lang="en-GB" dirty="0" smtClean="0"/>
              <a:t>The UK specializes in wine</a:t>
            </a:r>
          </a:p>
          <a:p>
            <a:r>
              <a:rPr lang="en-GB" dirty="0" smtClean="0"/>
              <a:t>Portugal in cloth </a:t>
            </a:r>
            <a:endParaRPr lang="en-GB" dirty="0"/>
          </a:p>
        </p:txBody>
      </p:sp>
      <p:cxnSp>
        <p:nvCxnSpPr>
          <p:cNvPr id="7" name="Straight Arrow Connector 6"/>
          <p:cNvCxnSpPr/>
          <p:nvPr/>
        </p:nvCxnSpPr>
        <p:spPr>
          <a:xfrm>
            <a:off x="6300192" y="2851195"/>
            <a:ext cx="936104" cy="20899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 idx="1"/>
          </p:cNvCxnSpPr>
          <p:nvPr/>
        </p:nvCxnSpPr>
        <p:spPr>
          <a:xfrm flipH="1">
            <a:off x="2195736" y="2528030"/>
            <a:ext cx="2097411" cy="17641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651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Ricardian</a:t>
            </a:r>
            <a:r>
              <a:rPr lang="en-GB" dirty="0" smtClean="0"/>
              <a:t> model</a:t>
            </a:r>
            <a:endParaRPr lang="en-GB" dirty="0"/>
          </a:p>
        </p:txBody>
      </p:sp>
      <p:sp>
        <p:nvSpPr>
          <p:cNvPr id="3" name="Content Placeholder 2"/>
          <p:cNvSpPr>
            <a:spLocks noGrp="1"/>
          </p:cNvSpPr>
          <p:nvPr>
            <p:ph idx="1"/>
          </p:nvPr>
        </p:nvSpPr>
        <p:spPr>
          <a:xfrm>
            <a:off x="494507" y="1180100"/>
            <a:ext cx="8229600" cy="4525963"/>
          </a:xfrm>
        </p:spPr>
        <p:txBody>
          <a:bodyPr/>
          <a:lstStyle/>
          <a:p>
            <a:pPr marL="0" indent="0" algn="ctr">
              <a:buNone/>
            </a:pPr>
            <a:r>
              <a:rPr lang="en-GB" dirty="0" smtClean="0"/>
              <a:t>Production possibility frontiers</a:t>
            </a:r>
          </a:p>
          <a:p>
            <a:endParaRPr lang="en-GB" dirty="0" smtClean="0"/>
          </a:p>
          <a:p>
            <a:endParaRPr lang="en-GB" dirty="0"/>
          </a:p>
        </p:txBody>
      </p:sp>
      <p:grpSp>
        <p:nvGrpSpPr>
          <p:cNvPr id="17" name="Group 28"/>
          <p:cNvGrpSpPr>
            <a:grpSpLocks/>
          </p:cNvGrpSpPr>
          <p:nvPr/>
        </p:nvGrpSpPr>
        <p:grpSpPr bwMode="auto">
          <a:xfrm>
            <a:off x="1300400" y="1988840"/>
            <a:ext cx="7042150" cy="4765675"/>
            <a:chOff x="1029" y="1104"/>
            <a:chExt cx="4436" cy="3002"/>
          </a:xfrm>
        </p:grpSpPr>
        <p:sp>
          <p:nvSpPr>
            <p:cNvPr id="18" name="Rectangle 6"/>
            <p:cNvSpPr>
              <a:spLocks noChangeArrowheads="1"/>
            </p:cNvSpPr>
            <p:nvPr/>
          </p:nvSpPr>
          <p:spPr bwMode="auto">
            <a:xfrm>
              <a:off x="1029" y="1104"/>
              <a:ext cx="916"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smtClean="0">
                  <a:solidFill>
                    <a:schemeClr val="tx2"/>
                  </a:solidFill>
                  <a:latin typeface="Arial" charset="0"/>
                </a:rPr>
                <a:t>wine </a:t>
              </a:r>
              <a:endParaRPr lang="en-US" altLang="en-US" sz="1800" b="1" dirty="0">
                <a:solidFill>
                  <a:schemeClr val="tx2"/>
                </a:solidFill>
                <a:latin typeface="Arial" charset="0"/>
              </a:endParaRPr>
            </a:p>
            <a:p>
              <a:pPr>
                <a:spcBef>
                  <a:spcPct val="0"/>
                </a:spcBef>
                <a:buClrTx/>
                <a:buSzTx/>
                <a:buFontTx/>
                <a:buNone/>
              </a:pPr>
              <a:r>
                <a:rPr lang="en-US" altLang="en-US" sz="1800" b="1" dirty="0">
                  <a:solidFill>
                    <a:schemeClr val="tx2"/>
                  </a:solidFill>
                  <a:latin typeface="Arial" charset="0"/>
                </a:rPr>
                <a:t>production</a:t>
              </a:r>
              <a:r>
                <a:rPr lang="en-US" altLang="en-US" sz="1800" b="1" dirty="0" smtClean="0">
                  <a:solidFill>
                    <a:schemeClr val="tx2"/>
                  </a:solidFill>
                  <a:latin typeface="Arial" charset="0"/>
                </a:rPr>
                <a:t>,</a:t>
              </a:r>
              <a:endParaRPr lang="en-US" altLang="en-US" sz="1800" b="1" dirty="0">
                <a:solidFill>
                  <a:schemeClr val="tx2"/>
                </a:solidFill>
                <a:latin typeface="Arial" charset="0"/>
              </a:endParaRPr>
            </a:p>
            <a:p>
              <a:pPr>
                <a:spcBef>
                  <a:spcPct val="0"/>
                </a:spcBef>
                <a:buClrTx/>
                <a:buSzTx/>
                <a:buFontTx/>
                <a:buNone/>
              </a:pPr>
              <a:r>
                <a:rPr lang="en-US" altLang="en-US" sz="1800" b="1" dirty="0">
                  <a:solidFill>
                    <a:schemeClr val="tx2"/>
                  </a:solidFill>
                  <a:latin typeface="Arial" charset="0"/>
                </a:rPr>
                <a:t>in </a:t>
              </a:r>
              <a:r>
                <a:rPr lang="en-US" altLang="en-US" sz="1800" b="1" dirty="0" smtClean="0">
                  <a:solidFill>
                    <a:schemeClr val="tx2"/>
                  </a:solidFill>
                  <a:latin typeface="Arial" charset="0"/>
                </a:rPr>
                <a:t>bottles</a:t>
              </a:r>
              <a:endParaRPr lang="en-US" altLang="en-US" sz="1800" b="1" baseline="-25000" dirty="0">
                <a:solidFill>
                  <a:schemeClr val="tx2"/>
                </a:solidFill>
                <a:latin typeface="Arial" charset="0"/>
              </a:endParaRPr>
            </a:p>
          </p:txBody>
        </p:sp>
        <p:grpSp>
          <p:nvGrpSpPr>
            <p:cNvPr id="19" name="Group 20"/>
            <p:cNvGrpSpPr>
              <a:grpSpLocks/>
            </p:cNvGrpSpPr>
            <p:nvPr/>
          </p:nvGrpSpPr>
          <p:grpSpPr bwMode="auto">
            <a:xfrm>
              <a:off x="1488" y="1640"/>
              <a:ext cx="3977" cy="2466"/>
              <a:chOff x="1471" y="1640"/>
              <a:chExt cx="3977" cy="2466"/>
            </a:xfrm>
          </p:grpSpPr>
          <p:sp>
            <p:nvSpPr>
              <p:cNvPr id="20" name="Line 7"/>
              <p:cNvSpPr>
                <a:spLocks noChangeShapeType="1"/>
              </p:cNvSpPr>
              <p:nvPr/>
            </p:nvSpPr>
            <p:spPr bwMode="auto">
              <a:xfrm>
                <a:off x="1471" y="1640"/>
                <a:ext cx="0" cy="1968"/>
              </a:xfrm>
              <a:prstGeom prst="line">
                <a:avLst/>
              </a:prstGeom>
              <a:noFill/>
              <a:ln w="3810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 name="Line 8"/>
              <p:cNvSpPr>
                <a:spLocks noChangeShapeType="1"/>
              </p:cNvSpPr>
              <p:nvPr/>
            </p:nvSpPr>
            <p:spPr bwMode="auto">
              <a:xfrm>
                <a:off x="1471" y="3608"/>
                <a:ext cx="3977" cy="0"/>
              </a:xfrm>
              <a:prstGeom prst="line">
                <a:avLst/>
              </a:prstGeom>
              <a:noFill/>
              <a:ln w="38100">
                <a:solidFill>
                  <a:schemeClr val="tx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 name="Rectangle 9"/>
              <p:cNvSpPr>
                <a:spLocks noChangeArrowheads="1"/>
              </p:cNvSpPr>
              <p:nvPr/>
            </p:nvSpPr>
            <p:spPr bwMode="auto">
              <a:xfrm>
                <a:off x="4457" y="3699"/>
                <a:ext cx="893"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smtClean="0">
                    <a:solidFill>
                      <a:schemeClr val="tx2"/>
                    </a:solidFill>
                    <a:latin typeface="Arial" charset="0"/>
                  </a:rPr>
                  <a:t>sweater</a:t>
                </a:r>
                <a:endParaRPr lang="en-US" altLang="en-US" sz="1800" b="1" dirty="0">
                  <a:solidFill>
                    <a:schemeClr val="tx2"/>
                  </a:solidFill>
                  <a:latin typeface="Arial" charset="0"/>
                </a:endParaRPr>
              </a:p>
              <a:p>
                <a:pPr>
                  <a:spcBef>
                    <a:spcPct val="0"/>
                  </a:spcBef>
                  <a:buClrTx/>
                  <a:buSzTx/>
                  <a:buFontTx/>
                  <a:buNone/>
                </a:pPr>
                <a:r>
                  <a:rPr lang="en-US" altLang="en-US" sz="1800" b="1" dirty="0" smtClean="0">
                    <a:solidFill>
                      <a:schemeClr val="tx2"/>
                    </a:solidFill>
                    <a:latin typeface="Arial" charset="0"/>
                  </a:rPr>
                  <a:t>production</a:t>
                </a:r>
                <a:endParaRPr lang="en-US" altLang="en-US" sz="1800" b="1" dirty="0">
                  <a:solidFill>
                    <a:schemeClr val="tx2"/>
                  </a:solidFill>
                  <a:latin typeface="Arial" charset="0"/>
                </a:endParaRPr>
              </a:p>
            </p:txBody>
          </p:sp>
        </p:grpSp>
      </p:grpSp>
      <p:sp>
        <p:nvSpPr>
          <p:cNvPr id="5" name="Flowchart: Connector 4"/>
          <p:cNvSpPr/>
          <p:nvPr/>
        </p:nvSpPr>
        <p:spPr>
          <a:xfrm>
            <a:off x="1933761" y="4307681"/>
            <a:ext cx="163910"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11560" y="4231027"/>
            <a:ext cx="1404156" cy="369332"/>
          </a:xfrm>
          <a:prstGeom prst="rect">
            <a:avLst/>
          </a:prstGeom>
          <a:noFill/>
        </p:spPr>
        <p:txBody>
          <a:bodyPr wrap="square" rtlCol="0">
            <a:spAutoFit/>
          </a:bodyPr>
          <a:lstStyle/>
          <a:p>
            <a:r>
              <a:rPr lang="en-GB" dirty="0" smtClean="0"/>
              <a:t>L/</a:t>
            </a:r>
            <a:r>
              <a:rPr lang="en-US" altLang="en-US" i="1" dirty="0" err="1" smtClean="0"/>
              <a:t>a</a:t>
            </a:r>
            <a:r>
              <a:rPr lang="en-US" altLang="en-US" i="1" baseline="-25000" dirty="0" err="1" smtClean="0"/>
              <a:t>W</a:t>
            </a:r>
            <a:r>
              <a:rPr lang="en-US" i="1" dirty="0" smtClean="0"/>
              <a:t>=200</a:t>
            </a:r>
            <a:endParaRPr lang="en-GB" dirty="0"/>
          </a:p>
        </p:txBody>
      </p:sp>
      <p:sp>
        <p:nvSpPr>
          <p:cNvPr id="14" name="Flowchart: Connector 13"/>
          <p:cNvSpPr/>
          <p:nvPr/>
        </p:nvSpPr>
        <p:spPr>
          <a:xfrm>
            <a:off x="4843056" y="5876785"/>
            <a:ext cx="163910" cy="21602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4293147" y="6234817"/>
            <a:ext cx="1090067" cy="369332"/>
          </a:xfrm>
          <a:prstGeom prst="rect">
            <a:avLst/>
          </a:prstGeom>
          <a:noFill/>
        </p:spPr>
        <p:txBody>
          <a:bodyPr wrap="square" rtlCol="0">
            <a:spAutoFit/>
          </a:bodyPr>
          <a:lstStyle/>
          <a:p>
            <a:r>
              <a:rPr lang="en-GB" dirty="0" smtClean="0"/>
              <a:t>L/</a:t>
            </a:r>
            <a:r>
              <a:rPr lang="en-US" altLang="en-US" i="1" dirty="0" smtClean="0"/>
              <a:t>a</a:t>
            </a:r>
            <a:r>
              <a:rPr lang="en-US" altLang="en-US" i="1" baseline="-25000" dirty="0" smtClean="0"/>
              <a:t>c</a:t>
            </a:r>
            <a:r>
              <a:rPr lang="en-US" i="1" dirty="0" smtClean="0"/>
              <a:t>=300</a:t>
            </a:r>
            <a:endParaRPr lang="en-GB" dirty="0"/>
          </a:p>
        </p:txBody>
      </p:sp>
      <p:sp>
        <p:nvSpPr>
          <p:cNvPr id="16" name="Line 15"/>
          <p:cNvSpPr>
            <a:spLocks noChangeShapeType="1"/>
          </p:cNvSpPr>
          <p:nvPr/>
        </p:nvSpPr>
        <p:spPr bwMode="auto">
          <a:xfrm>
            <a:off x="2037830" y="4398665"/>
            <a:ext cx="2887181" cy="1565275"/>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 name="Flowchart: Connector 22"/>
          <p:cNvSpPr/>
          <p:nvPr/>
        </p:nvSpPr>
        <p:spPr>
          <a:xfrm>
            <a:off x="1945520" y="3457465"/>
            <a:ext cx="163910"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Connector 23"/>
          <p:cNvSpPr/>
          <p:nvPr/>
        </p:nvSpPr>
        <p:spPr>
          <a:xfrm>
            <a:off x="7647246" y="5877958"/>
            <a:ext cx="163910" cy="21602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Line 15"/>
          <p:cNvSpPr>
            <a:spLocks noChangeShapeType="1"/>
          </p:cNvSpPr>
          <p:nvPr/>
        </p:nvSpPr>
        <p:spPr bwMode="auto">
          <a:xfrm>
            <a:off x="2015716" y="3566221"/>
            <a:ext cx="5631530" cy="2397719"/>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 name="TextBox 25"/>
          <p:cNvSpPr txBox="1"/>
          <p:nvPr/>
        </p:nvSpPr>
        <p:spPr>
          <a:xfrm>
            <a:off x="611560" y="3304157"/>
            <a:ext cx="1404156" cy="369332"/>
          </a:xfrm>
          <a:prstGeom prst="rect">
            <a:avLst/>
          </a:prstGeom>
          <a:noFill/>
        </p:spPr>
        <p:txBody>
          <a:bodyPr wrap="square" rtlCol="0">
            <a:spAutoFit/>
          </a:bodyPr>
          <a:lstStyle/>
          <a:p>
            <a:r>
              <a:rPr lang="en-GB" dirty="0" smtClean="0"/>
              <a:t>L/</a:t>
            </a:r>
            <a:r>
              <a:rPr lang="en-US" altLang="en-US" i="1" dirty="0" err="1" smtClean="0"/>
              <a:t>a</a:t>
            </a:r>
            <a:r>
              <a:rPr lang="en-US" altLang="en-US" i="1" baseline="-25000" dirty="0" err="1" smtClean="0"/>
              <a:t>W</a:t>
            </a:r>
            <a:r>
              <a:rPr lang="en-US" altLang="en-US" i="1" baseline="30000" dirty="0" smtClean="0"/>
              <a:t>*</a:t>
            </a:r>
            <a:r>
              <a:rPr lang="en-US" i="1" dirty="0" smtClean="0"/>
              <a:t>=300</a:t>
            </a:r>
            <a:endParaRPr lang="en-GB" dirty="0"/>
          </a:p>
        </p:txBody>
      </p:sp>
      <p:sp>
        <p:nvSpPr>
          <p:cNvPr id="27" name="TextBox 26"/>
          <p:cNvSpPr txBox="1"/>
          <p:nvPr/>
        </p:nvSpPr>
        <p:spPr>
          <a:xfrm>
            <a:off x="7236296" y="5181302"/>
            <a:ext cx="1404156" cy="369332"/>
          </a:xfrm>
          <a:prstGeom prst="rect">
            <a:avLst/>
          </a:prstGeom>
          <a:noFill/>
        </p:spPr>
        <p:txBody>
          <a:bodyPr wrap="square" rtlCol="0">
            <a:spAutoFit/>
          </a:bodyPr>
          <a:lstStyle/>
          <a:p>
            <a:r>
              <a:rPr lang="en-GB" dirty="0" smtClean="0"/>
              <a:t>L/</a:t>
            </a:r>
            <a:r>
              <a:rPr lang="en-US" altLang="en-US" i="1" dirty="0" smtClean="0"/>
              <a:t>a</a:t>
            </a:r>
            <a:r>
              <a:rPr lang="en-US" altLang="en-US" i="1" baseline="-25000" dirty="0" smtClean="0"/>
              <a:t>c</a:t>
            </a:r>
            <a:r>
              <a:rPr lang="en-US" altLang="en-US" i="1" baseline="30000" dirty="0" smtClean="0"/>
              <a:t>*</a:t>
            </a:r>
            <a:r>
              <a:rPr lang="en-US" i="1" dirty="0" smtClean="0"/>
              <a:t>=600</a:t>
            </a:r>
            <a:endParaRPr lang="en-GB" dirty="0"/>
          </a:p>
        </p:txBody>
      </p:sp>
      <p:sp>
        <p:nvSpPr>
          <p:cNvPr id="4" name="TextBox 3"/>
          <p:cNvSpPr txBox="1"/>
          <p:nvPr/>
        </p:nvSpPr>
        <p:spPr>
          <a:xfrm>
            <a:off x="4293147" y="2204864"/>
            <a:ext cx="4347305" cy="923330"/>
          </a:xfrm>
          <a:prstGeom prst="rect">
            <a:avLst/>
          </a:prstGeom>
          <a:noFill/>
        </p:spPr>
        <p:txBody>
          <a:bodyPr wrap="square" rtlCol="0">
            <a:spAutoFit/>
          </a:bodyPr>
          <a:lstStyle/>
          <a:p>
            <a:r>
              <a:rPr lang="en-GB" dirty="0" smtClean="0"/>
              <a:t>The UK specializes in wine</a:t>
            </a:r>
          </a:p>
          <a:p>
            <a:r>
              <a:rPr lang="en-GB" dirty="0" smtClean="0"/>
              <a:t>It can exchange its 200 bottles against 333 at a price of 3/5 (5 sweaters for 3 bottles)</a:t>
            </a:r>
            <a:endParaRPr lang="en-GB" dirty="0"/>
          </a:p>
        </p:txBody>
      </p:sp>
      <p:cxnSp>
        <p:nvCxnSpPr>
          <p:cNvPr id="9" name="Straight Arrow Connector 8"/>
          <p:cNvCxnSpPr>
            <a:stCxn id="4" idx="1"/>
          </p:cNvCxnSpPr>
          <p:nvPr/>
        </p:nvCxnSpPr>
        <p:spPr>
          <a:xfrm flipH="1">
            <a:off x="2195737" y="2666529"/>
            <a:ext cx="2097410" cy="16256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94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Ricardian</a:t>
            </a:r>
            <a:r>
              <a:rPr lang="en-GB" dirty="0" smtClean="0"/>
              <a:t> model</a:t>
            </a:r>
            <a:endParaRPr lang="en-GB" dirty="0"/>
          </a:p>
        </p:txBody>
      </p:sp>
      <p:sp>
        <p:nvSpPr>
          <p:cNvPr id="3" name="Content Placeholder 2"/>
          <p:cNvSpPr>
            <a:spLocks noGrp="1"/>
          </p:cNvSpPr>
          <p:nvPr>
            <p:ph idx="1"/>
          </p:nvPr>
        </p:nvSpPr>
        <p:spPr>
          <a:xfrm>
            <a:off x="494507" y="1180100"/>
            <a:ext cx="8229600" cy="4525963"/>
          </a:xfrm>
        </p:spPr>
        <p:txBody>
          <a:bodyPr/>
          <a:lstStyle/>
          <a:p>
            <a:pPr marL="0" indent="0" algn="ctr">
              <a:buNone/>
            </a:pPr>
            <a:r>
              <a:rPr lang="en-GB" dirty="0" smtClean="0"/>
              <a:t>Production possibility frontiers</a:t>
            </a:r>
          </a:p>
          <a:p>
            <a:endParaRPr lang="en-GB" dirty="0" smtClean="0"/>
          </a:p>
          <a:p>
            <a:endParaRPr lang="en-GB" dirty="0"/>
          </a:p>
        </p:txBody>
      </p:sp>
      <p:grpSp>
        <p:nvGrpSpPr>
          <p:cNvPr id="17" name="Group 28"/>
          <p:cNvGrpSpPr>
            <a:grpSpLocks/>
          </p:cNvGrpSpPr>
          <p:nvPr/>
        </p:nvGrpSpPr>
        <p:grpSpPr bwMode="auto">
          <a:xfrm>
            <a:off x="1300400" y="1988840"/>
            <a:ext cx="7042150" cy="4765675"/>
            <a:chOff x="1029" y="1104"/>
            <a:chExt cx="4436" cy="3002"/>
          </a:xfrm>
        </p:grpSpPr>
        <p:sp>
          <p:nvSpPr>
            <p:cNvPr id="18" name="Rectangle 6"/>
            <p:cNvSpPr>
              <a:spLocks noChangeArrowheads="1"/>
            </p:cNvSpPr>
            <p:nvPr/>
          </p:nvSpPr>
          <p:spPr bwMode="auto">
            <a:xfrm>
              <a:off x="1029" y="1104"/>
              <a:ext cx="916"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smtClean="0">
                  <a:solidFill>
                    <a:schemeClr val="tx2"/>
                  </a:solidFill>
                  <a:latin typeface="Arial" charset="0"/>
                </a:rPr>
                <a:t>wine </a:t>
              </a:r>
              <a:endParaRPr lang="en-US" altLang="en-US" sz="1800" b="1" dirty="0">
                <a:solidFill>
                  <a:schemeClr val="tx2"/>
                </a:solidFill>
                <a:latin typeface="Arial" charset="0"/>
              </a:endParaRPr>
            </a:p>
            <a:p>
              <a:pPr>
                <a:spcBef>
                  <a:spcPct val="0"/>
                </a:spcBef>
                <a:buClrTx/>
                <a:buSzTx/>
                <a:buFontTx/>
                <a:buNone/>
              </a:pPr>
              <a:r>
                <a:rPr lang="en-US" altLang="en-US" sz="1800" b="1" dirty="0">
                  <a:solidFill>
                    <a:schemeClr val="tx2"/>
                  </a:solidFill>
                  <a:latin typeface="Arial" charset="0"/>
                </a:rPr>
                <a:t>production</a:t>
              </a:r>
              <a:r>
                <a:rPr lang="en-US" altLang="en-US" sz="1800" b="1" dirty="0" smtClean="0">
                  <a:solidFill>
                    <a:schemeClr val="tx2"/>
                  </a:solidFill>
                  <a:latin typeface="Arial" charset="0"/>
                </a:rPr>
                <a:t>,</a:t>
              </a:r>
              <a:endParaRPr lang="en-US" altLang="en-US" sz="1800" b="1" dirty="0">
                <a:solidFill>
                  <a:schemeClr val="tx2"/>
                </a:solidFill>
                <a:latin typeface="Arial" charset="0"/>
              </a:endParaRPr>
            </a:p>
            <a:p>
              <a:pPr>
                <a:spcBef>
                  <a:spcPct val="0"/>
                </a:spcBef>
                <a:buClrTx/>
                <a:buSzTx/>
                <a:buFontTx/>
                <a:buNone/>
              </a:pPr>
              <a:r>
                <a:rPr lang="en-US" altLang="en-US" sz="1800" b="1" dirty="0">
                  <a:solidFill>
                    <a:schemeClr val="tx2"/>
                  </a:solidFill>
                  <a:latin typeface="Arial" charset="0"/>
                </a:rPr>
                <a:t>in </a:t>
              </a:r>
              <a:r>
                <a:rPr lang="en-US" altLang="en-US" sz="1800" b="1" dirty="0" smtClean="0">
                  <a:solidFill>
                    <a:schemeClr val="tx2"/>
                  </a:solidFill>
                  <a:latin typeface="Arial" charset="0"/>
                </a:rPr>
                <a:t>bottles</a:t>
              </a:r>
              <a:endParaRPr lang="en-US" altLang="en-US" sz="1800" b="1" baseline="-25000" dirty="0">
                <a:solidFill>
                  <a:schemeClr val="tx2"/>
                </a:solidFill>
                <a:latin typeface="Arial" charset="0"/>
              </a:endParaRPr>
            </a:p>
          </p:txBody>
        </p:sp>
        <p:grpSp>
          <p:nvGrpSpPr>
            <p:cNvPr id="19" name="Group 20"/>
            <p:cNvGrpSpPr>
              <a:grpSpLocks/>
            </p:cNvGrpSpPr>
            <p:nvPr/>
          </p:nvGrpSpPr>
          <p:grpSpPr bwMode="auto">
            <a:xfrm>
              <a:off x="1488" y="1640"/>
              <a:ext cx="3977" cy="2466"/>
              <a:chOff x="1471" y="1640"/>
              <a:chExt cx="3977" cy="2466"/>
            </a:xfrm>
          </p:grpSpPr>
          <p:sp>
            <p:nvSpPr>
              <p:cNvPr id="20" name="Line 7"/>
              <p:cNvSpPr>
                <a:spLocks noChangeShapeType="1"/>
              </p:cNvSpPr>
              <p:nvPr/>
            </p:nvSpPr>
            <p:spPr bwMode="auto">
              <a:xfrm>
                <a:off x="1471" y="1640"/>
                <a:ext cx="0" cy="1968"/>
              </a:xfrm>
              <a:prstGeom prst="line">
                <a:avLst/>
              </a:prstGeom>
              <a:noFill/>
              <a:ln w="3810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 name="Line 8"/>
              <p:cNvSpPr>
                <a:spLocks noChangeShapeType="1"/>
              </p:cNvSpPr>
              <p:nvPr/>
            </p:nvSpPr>
            <p:spPr bwMode="auto">
              <a:xfrm>
                <a:off x="1471" y="3608"/>
                <a:ext cx="3977" cy="0"/>
              </a:xfrm>
              <a:prstGeom prst="line">
                <a:avLst/>
              </a:prstGeom>
              <a:noFill/>
              <a:ln w="38100">
                <a:solidFill>
                  <a:schemeClr val="tx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 name="Rectangle 9"/>
              <p:cNvSpPr>
                <a:spLocks noChangeArrowheads="1"/>
              </p:cNvSpPr>
              <p:nvPr/>
            </p:nvSpPr>
            <p:spPr bwMode="auto">
              <a:xfrm>
                <a:off x="4457" y="3699"/>
                <a:ext cx="893"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smtClean="0">
                    <a:solidFill>
                      <a:schemeClr val="tx2"/>
                    </a:solidFill>
                    <a:latin typeface="Arial" charset="0"/>
                  </a:rPr>
                  <a:t>sweater</a:t>
                </a:r>
                <a:endParaRPr lang="en-US" altLang="en-US" sz="1800" b="1" dirty="0">
                  <a:solidFill>
                    <a:schemeClr val="tx2"/>
                  </a:solidFill>
                  <a:latin typeface="Arial" charset="0"/>
                </a:endParaRPr>
              </a:p>
              <a:p>
                <a:pPr>
                  <a:spcBef>
                    <a:spcPct val="0"/>
                  </a:spcBef>
                  <a:buClrTx/>
                  <a:buSzTx/>
                  <a:buFontTx/>
                  <a:buNone/>
                </a:pPr>
                <a:r>
                  <a:rPr lang="en-US" altLang="en-US" sz="1800" b="1" dirty="0" smtClean="0">
                    <a:solidFill>
                      <a:schemeClr val="tx2"/>
                    </a:solidFill>
                    <a:latin typeface="Arial" charset="0"/>
                  </a:rPr>
                  <a:t>production</a:t>
                </a:r>
                <a:endParaRPr lang="en-US" altLang="en-US" sz="1800" b="1" dirty="0">
                  <a:solidFill>
                    <a:schemeClr val="tx2"/>
                  </a:solidFill>
                  <a:latin typeface="Arial" charset="0"/>
                </a:endParaRPr>
              </a:p>
            </p:txBody>
          </p:sp>
        </p:grpSp>
      </p:grpSp>
      <p:sp>
        <p:nvSpPr>
          <p:cNvPr id="5" name="Flowchart: Connector 4"/>
          <p:cNvSpPr/>
          <p:nvPr/>
        </p:nvSpPr>
        <p:spPr>
          <a:xfrm>
            <a:off x="1933761" y="4307681"/>
            <a:ext cx="163910"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11560" y="4231027"/>
            <a:ext cx="1404156" cy="369332"/>
          </a:xfrm>
          <a:prstGeom prst="rect">
            <a:avLst/>
          </a:prstGeom>
          <a:noFill/>
        </p:spPr>
        <p:txBody>
          <a:bodyPr wrap="square" rtlCol="0">
            <a:spAutoFit/>
          </a:bodyPr>
          <a:lstStyle/>
          <a:p>
            <a:r>
              <a:rPr lang="en-GB" dirty="0" smtClean="0"/>
              <a:t>L/</a:t>
            </a:r>
            <a:r>
              <a:rPr lang="en-US" altLang="en-US" i="1" dirty="0" err="1" smtClean="0"/>
              <a:t>a</a:t>
            </a:r>
            <a:r>
              <a:rPr lang="en-US" altLang="en-US" i="1" baseline="-25000" dirty="0" err="1" smtClean="0"/>
              <a:t>W</a:t>
            </a:r>
            <a:r>
              <a:rPr lang="en-US" i="1" dirty="0" smtClean="0"/>
              <a:t>=200</a:t>
            </a:r>
            <a:endParaRPr lang="en-GB" dirty="0"/>
          </a:p>
        </p:txBody>
      </p:sp>
      <p:sp>
        <p:nvSpPr>
          <p:cNvPr id="14" name="Flowchart: Connector 13"/>
          <p:cNvSpPr/>
          <p:nvPr/>
        </p:nvSpPr>
        <p:spPr>
          <a:xfrm>
            <a:off x="4843056" y="5876785"/>
            <a:ext cx="163910" cy="21602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4293147" y="6234817"/>
            <a:ext cx="1090067" cy="369332"/>
          </a:xfrm>
          <a:prstGeom prst="rect">
            <a:avLst/>
          </a:prstGeom>
          <a:noFill/>
        </p:spPr>
        <p:txBody>
          <a:bodyPr wrap="square" rtlCol="0">
            <a:spAutoFit/>
          </a:bodyPr>
          <a:lstStyle/>
          <a:p>
            <a:r>
              <a:rPr lang="en-GB" dirty="0" smtClean="0"/>
              <a:t>L/</a:t>
            </a:r>
            <a:r>
              <a:rPr lang="en-US" altLang="en-US" i="1" dirty="0" smtClean="0"/>
              <a:t>a</a:t>
            </a:r>
            <a:r>
              <a:rPr lang="en-US" altLang="en-US" i="1" baseline="-25000" dirty="0" smtClean="0"/>
              <a:t>c</a:t>
            </a:r>
            <a:r>
              <a:rPr lang="en-US" i="1" dirty="0" smtClean="0"/>
              <a:t>=300</a:t>
            </a:r>
            <a:endParaRPr lang="en-GB" dirty="0"/>
          </a:p>
        </p:txBody>
      </p:sp>
      <p:sp>
        <p:nvSpPr>
          <p:cNvPr id="16" name="Line 15"/>
          <p:cNvSpPr>
            <a:spLocks noChangeShapeType="1"/>
          </p:cNvSpPr>
          <p:nvPr/>
        </p:nvSpPr>
        <p:spPr bwMode="auto">
          <a:xfrm>
            <a:off x="2037830" y="4398665"/>
            <a:ext cx="2887181" cy="1565275"/>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 name="Flowchart: Connector 22"/>
          <p:cNvSpPr/>
          <p:nvPr/>
        </p:nvSpPr>
        <p:spPr>
          <a:xfrm>
            <a:off x="1945520" y="3457465"/>
            <a:ext cx="163910"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Connector 23"/>
          <p:cNvSpPr/>
          <p:nvPr/>
        </p:nvSpPr>
        <p:spPr>
          <a:xfrm>
            <a:off x="7647246" y="5877958"/>
            <a:ext cx="163910" cy="21602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Line 15"/>
          <p:cNvSpPr>
            <a:spLocks noChangeShapeType="1"/>
          </p:cNvSpPr>
          <p:nvPr/>
        </p:nvSpPr>
        <p:spPr bwMode="auto">
          <a:xfrm>
            <a:off x="2015716" y="3566221"/>
            <a:ext cx="5631530" cy="2397719"/>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 name="TextBox 25"/>
          <p:cNvSpPr txBox="1"/>
          <p:nvPr/>
        </p:nvSpPr>
        <p:spPr>
          <a:xfrm>
            <a:off x="611560" y="3304157"/>
            <a:ext cx="1404156" cy="369332"/>
          </a:xfrm>
          <a:prstGeom prst="rect">
            <a:avLst/>
          </a:prstGeom>
          <a:noFill/>
        </p:spPr>
        <p:txBody>
          <a:bodyPr wrap="square" rtlCol="0">
            <a:spAutoFit/>
          </a:bodyPr>
          <a:lstStyle/>
          <a:p>
            <a:r>
              <a:rPr lang="en-GB" dirty="0" smtClean="0"/>
              <a:t>L/</a:t>
            </a:r>
            <a:r>
              <a:rPr lang="en-US" altLang="en-US" i="1" dirty="0" err="1" smtClean="0"/>
              <a:t>a</a:t>
            </a:r>
            <a:r>
              <a:rPr lang="en-US" altLang="en-US" i="1" baseline="-25000" dirty="0" err="1" smtClean="0"/>
              <a:t>W</a:t>
            </a:r>
            <a:r>
              <a:rPr lang="en-US" altLang="en-US" i="1" baseline="30000" dirty="0" smtClean="0"/>
              <a:t>*</a:t>
            </a:r>
            <a:r>
              <a:rPr lang="en-US" i="1" dirty="0" smtClean="0"/>
              <a:t>=300</a:t>
            </a:r>
            <a:endParaRPr lang="en-GB" dirty="0"/>
          </a:p>
        </p:txBody>
      </p:sp>
      <p:sp>
        <p:nvSpPr>
          <p:cNvPr id="27" name="TextBox 26"/>
          <p:cNvSpPr txBox="1"/>
          <p:nvPr/>
        </p:nvSpPr>
        <p:spPr>
          <a:xfrm>
            <a:off x="7236296" y="5181302"/>
            <a:ext cx="1404156" cy="369332"/>
          </a:xfrm>
          <a:prstGeom prst="rect">
            <a:avLst/>
          </a:prstGeom>
          <a:noFill/>
        </p:spPr>
        <p:txBody>
          <a:bodyPr wrap="square" rtlCol="0">
            <a:spAutoFit/>
          </a:bodyPr>
          <a:lstStyle/>
          <a:p>
            <a:r>
              <a:rPr lang="en-GB" dirty="0" smtClean="0"/>
              <a:t>L/</a:t>
            </a:r>
            <a:r>
              <a:rPr lang="en-US" altLang="en-US" i="1" dirty="0" smtClean="0"/>
              <a:t>a</a:t>
            </a:r>
            <a:r>
              <a:rPr lang="en-US" altLang="en-US" i="1" baseline="-25000" dirty="0" smtClean="0"/>
              <a:t>c</a:t>
            </a:r>
            <a:r>
              <a:rPr lang="en-US" altLang="en-US" i="1" baseline="30000" dirty="0" smtClean="0"/>
              <a:t>*</a:t>
            </a:r>
            <a:r>
              <a:rPr lang="en-US" i="1" dirty="0" smtClean="0"/>
              <a:t>=600</a:t>
            </a:r>
            <a:endParaRPr lang="en-GB" dirty="0"/>
          </a:p>
        </p:txBody>
      </p:sp>
      <p:sp>
        <p:nvSpPr>
          <p:cNvPr id="4" name="TextBox 3"/>
          <p:cNvSpPr txBox="1"/>
          <p:nvPr/>
        </p:nvSpPr>
        <p:spPr>
          <a:xfrm>
            <a:off x="4293147" y="2204864"/>
            <a:ext cx="4347305" cy="1754326"/>
          </a:xfrm>
          <a:prstGeom prst="rect">
            <a:avLst/>
          </a:prstGeom>
          <a:noFill/>
        </p:spPr>
        <p:txBody>
          <a:bodyPr wrap="square" rtlCol="0">
            <a:spAutoFit/>
          </a:bodyPr>
          <a:lstStyle/>
          <a:p>
            <a:r>
              <a:rPr lang="en-GB" dirty="0" smtClean="0"/>
              <a:t>The UK specializes in wine</a:t>
            </a:r>
          </a:p>
          <a:p>
            <a:r>
              <a:rPr lang="en-GB" dirty="0" smtClean="0"/>
              <a:t>It can exchange its 200 bottles against 333 at a price of 3/5 (5 sweaters for 3 bottles)</a:t>
            </a:r>
          </a:p>
          <a:p>
            <a:endParaRPr lang="en-GB" dirty="0"/>
          </a:p>
          <a:p>
            <a:r>
              <a:rPr lang="en-GB" dirty="0" smtClean="0"/>
              <a:t>Its consumption possibility increases to 333 sweaters </a:t>
            </a:r>
            <a:r>
              <a:rPr lang="en-GB" dirty="0" smtClean="0">
                <a:sym typeface="Wingdings" panose="05000000000000000000" pitchFamily="2" charset="2"/>
              </a:rPr>
              <a:t> Gains from trade for the UK</a:t>
            </a:r>
            <a:endParaRPr lang="en-GB" dirty="0"/>
          </a:p>
        </p:txBody>
      </p:sp>
      <p:cxnSp>
        <p:nvCxnSpPr>
          <p:cNvPr id="9" name="Straight Arrow Connector 8"/>
          <p:cNvCxnSpPr/>
          <p:nvPr/>
        </p:nvCxnSpPr>
        <p:spPr>
          <a:xfrm flipH="1">
            <a:off x="4211961" y="4231027"/>
            <a:ext cx="795005" cy="942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Line 15"/>
          <p:cNvSpPr>
            <a:spLocks noChangeShapeType="1"/>
          </p:cNvSpPr>
          <p:nvPr/>
        </p:nvSpPr>
        <p:spPr bwMode="auto">
          <a:xfrm>
            <a:off x="2015716" y="4415693"/>
            <a:ext cx="3934383" cy="1515613"/>
          </a:xfrm>
          <a:prstGeom prst="line">
            <a:avLst/>
          </a:prstGeom>
          <a:noFill/>
          <a:ln w="38100">
            <a:solidFill>
              <a:schemeClr val="tx2">
                <a:lumMod val="60000"/>
                <a:lumOff val="4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 name="Flowchart: Connector 28"/>
          <p:cNvSpPr/>
          <p:nvPr/>
        </p:nvSpPr>
        <p:spPr>
          <a:xfrm>
            <a:off x="5868144" y="5855928"/>
            <a:ext cx="163910" cy="216024"/>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p:cNvSpPr txBox="1"/>
          <p:nvPr/>
        </p:nvSpPr>
        <p:spPr>
          <a:xfrm>
            <a:off x="5674884" y="6234817"/>
            <a:ext cx="1090067" cy="369332"/>
          </a:xfrm>
          <a:prstGeom prst="rect">
            <a:avLst/>
          </a:prstGeom>
          <a:noFill/>
        </p:spPr>
        <p:txBody>
          <a:bodyPr wrap="square" rtlCol="0">
            <a:spAutoFit/>
          </a:bodyPr>
          <a:lstStyle/>
          <a:p>
            <a:r>
              <a:rPr lang="en-GB" dirty="0" smtClean="0"/>
              <a:t>333</a:t>
            </a:r>
            <a:endParaRPr lang="en-GB" dirty="0"/>
          </a:p>
        </p:txBody>
      </p:sp>
    </p:spTree>
    <p:extLst>
      <p:ext uri="{BB962C8B-B14F-4D97-AF65-F5344CB8AC3E}">
        <p14:creationId xmlns:p14="http://schemas.microsoft.com/office/powerpoint/2010/main" val="261102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Ricardian</a:t>
            </a:r>
            <a:r>
              <a:rPr lang="en-GB" dirty="0" smtClean="0"/>
              <a:t> model</a:t>
            </a:r>
            <a:endParaRPr lang="en-GB" dirty="0"/>
          </a:p>
        </p:txBody>
      </p:sp>
      <p:sp>
        <p:nvSpPr>
          <p:cNvPr id="3" name="Content Placeholder 2"/>
          <p:cNvSpPr>
            <a:spLocks noGrp="1"/>
          </p:cNvSpPr>
          <p:nvPr>
            <p:ph idx="1"/>
          </p:nvPr>
        </p:nvSpPr>
        <p:spPr>
          <a:xfrm>
            <a:off x="494507" y="1180100"/>
            <a:ext cx="8229600" cy="4525963"/>
          </a:xfrm>
        </p:spPr>
        <p:txBody>
          <a:bodyPr/>
          <a:lstStyle/>
          <a:p>
            <a:pPr marL="0" indent="0" algn="ctr">
              <a:buNone/>
            </a:pPr>
            <a:r>
              <a:rPr lang="en-GB" dirty="0" smtClean="0"/>
              <a:t>Production possibility frontiers</a:t>
            </a:r>
          </a:p>
          <a:p>
            <a:endParaRPr lang="en-GB" dirty="0" smtClean="0"/>
          </a:p>
          <a:p>
            <a:endParaRPr lang="en-GB" dirty="0"/>
          </a:p>
        </p:txBody>
      </p:sp>
      <p:grpSp>
        <p:nvGrpSpPr>
          <p:cNvPr id="17" name="Group 28"/>
          <p:cNvGrpSpPr>
            <a:grpSpLocks/>
          </p:cNvGrpSpPr>
          <p:nvPr/>
        </p:nvGrpSpPr>
        <p:grpSpPr bwMode="auto">
          <a:xfrm>
            <a:off x="1300400" y="1988840"/>
            <a:ext cx="7042150" cy="4765675"/>
            <a:chOff x="1029" y="1104"/>
            <a:chExt cx="4436" cy="3002"/>
          </a:xfrm>
        </p:grpSpPr>
        <p:sp>
          <p:nvSpPr>
            <p:cNvPr id="18" name="Rectangle 6"/>
            <p:cNvSpPr>
              <a:spLocks noChangeArrowheads="1"/>
            </p:cNvSpPr>
            <p:nvPr/>
          </p:nvSpPr>
          <p:spPr bwMode="auto">
            <a:xfrm>
              <a:off x="1029" y="1104"/>
              <a:ext cx="916"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smtClean="0">
                  <a:solidFill>
                    <a:schemeClr val="tx2"/>
                  </a:solidFill>
                  <a:latin typeface="Arial" charset="0"/>
                </a:rPr>
                <a:t>wine </a:t>
              </a:r>
              <a:endParaRPr lang="en-US" altLang="en-US" sz="1800" b="1" dirty="0">
                <a:solidFill>
                  <a:schemeClr val="tx2"/>
                </a:solidFill>
                <a:latin typeface="Arial" charset="0"/>
              </a:endParaRPr>
            </a:p>
            <a:p>
              <a:pPr>
                <a:spcBef>
                  <a:spcPct val="0"/>
                </a:spcBef>
                <a:buClrTx/>
                <a:buSzTx/>
                <a:buFontTx/>
                <a:buNone/>
              </a:pPr>
              <a:r>
                <a:rPr lang="en-US" altLang="en-US" sz="1800" b="1" dirty="0">
                  <a:solidFill>
                    <a:schemeClr val="tx2"/>
                  </a:solidFill>
                  <a:latin typeface="Arial" charset="0"/>
                </a:rPr>
                <a:t>production</a:t>
              </a:r>
              <a:r>
                <a:rPr lang="en-US" altLang="en-US" sz="1800" b="1" dirty="0" smtClean="0">
                  <a:solidFill>
                    <a:schemeClr val="tx2"/>
                  </a:solidFill>
                  <a:latin typeface="Arial" charset="0"/>
                </a:rPr>
                <a:t>,</a:t>
              </a:r>
              <a:endParaRPr lang="en-US" altLang="en-US" sz="1800" b="1" dirty="0">
                <a:solidFill>
                  <a:schemeClr val="tx2"/>
                </a:solidFill>
                <a:latin typeface="Arial" charset="0"/>
              </a:endParaRPr>
            </a:p>
            <a:p>
              <a:pPr>
                <a:spcBef>
                  <a:spcPct val="0"/>
                </a:spcBef>
                <a:buClrTx/>
                <a:buSzTx/>
                <a:buFontTx/>
                <a:buNone/>
              </a:pPr>
              <a:r>
                <a:rPr lang="en-US" altLang="en-US" sz="1800" b="1" dirty="0">
                  <a:solidFill>
                    <a:schemeClr val="tx2"/>
                  </a:solidFill>
                  <a:latin typeface="Arial" charset="0"/>
                </a:rPr>
                <a:t>in </a:t>
              </a:r>
              <a:r>
                <a:rPr lang="en-US" altLang="en-US" sz="1800" b="1" dirty="0" smtClean="0">
                  <a:solidFill>
                    <a:schemeClr val="tx2"/>
                  </a:solidFill>
                  <a:latin typeface="Arial" charset="0"/>
                </a:rPr>
                <a:t>bottles</a:t>
              </a:r>
              <a:endParaRPr lang="en-US" altLang="en-US" sz="1800" b="1" baseline="-25000" dirty="0">
                <a:solidFill>
                  <a:schemeClr val="tx2"/>
                </a:solidFill>
                <a:latin typeface="Arial" charset="0"/>
              </a:endParaRPr>
            </a:p>
          </p:txBody>
        </p:sp>
        <p:grpSp>
          <p:nvGrpSpPr>
            <p:cNvPr id="19" name="Group 20"/>
            <p:cNvGrpSpPr>
              <a:grpSpLocks/>
            </p:cNvGrpSpPr>
            <p:nvPr/>
          </p:nvGrpSpPr>
          <p:grpSpPr bwMode="auto">
            <a:xfrm>
              <a:off x="1488" y="1640"/>
              <a:ext cx="3977" cy="2466"/>
              <a:chOff x="1471" y="1640"/>
              <a:chExt cx="3977" cy="2466"/>
            </a:xfrm>
          </p:grpSpPr>
          <p:sp>
            <p:nvSpPr>
              <p:cNvPr id="20" name="Line 7"/>
              <p:cNvSpPr>
                <a:spLocks noChangeShapeType="1"/>
              </p:cNvSpPr>
              <p:nvPr/>
            </p:nvSpPr>
            <p:spPr bwMode="auto">
              <a:xfrm>
                <a:off x="1471" y="1640"/>
                <a:ext cx="0" cy="1968"/>
              </a:xfrm>
              <a:prstGeom prst="line">
                <a:avLst/>
              </a:prstGeom>
              <a:noFill/>
              <a:ln w="3810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 name="Line 8"/>
              <p:cNvSpPr>
                <a:spLocks noChangeShapeType="1"/>
              </p:cNvSpPr>
              <p:nvPr/>
            </p:nvSpPr>
            <p:spPr bwMode="auto">
              <a:xfrm>
                <a:off x="1471" y="3608"/>
                <a:ext cx="3977" cy="0"/>
              </a:xfrm>
              <a:prstGeom prst="line">
                <a:avLst/>
              </a:prstGeom>
              <a:noFill/>
              <a:ln w="38100">
                <a:solidFill>
                  <a:schemeClr val="tx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 name="Rectangle 9"/>
              <p:cNvSpPr>
                <a:spLocks noChangeArrowheads="1"/>
              </p:cNvSpPr>
              <p:nvPr/>
            </p:nvSpPr>
            <p:spPr bwMode="auto">
              <a:xfrm>
                <a:off x="4457" y="3699"/>
                <a:ext cx="893"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smtClean="0">
                    <a:solidFill>
                      <a:schemeClr val="tx2"/>
                    </a:solidFill>
                    <a:latin typeface="Arial" charset="0"/>
                  </a:rPr>
                  <a:t>sweater</a:t>
                </a:r>
                <a:endParaRPr lang="en-US" altLang="en-US" sz="1800" b="1" dirty="0">
                  <a:solidFill>
                    <a:schemeClr val="tx2"/>
                  </a:solidFill>
                  <a:latin typeface="Arial" charset="0"/>
                </a:endParaRPr>
              </a:p>
              <a:p>
                <a:pPr>
                  <a:spcBef>
                    <a:spcPct val="0"/>
                  </a:spcBef>
                  <a:buClrTx/>
                  <a:buSzTx/>
                  <a:buFontTx/>
                  <a:buNone/>
                </a:pPr>
                <a:r>
                  <a:rPr lang="en-US" altLang="en-US" sz="1800" b="1" dirty="0" smtClean="0">
                    <a:solidFill>
                      <a:schemeClr val="tx2"/>
                    </a:solidFill>
                    <a:latin typeface="Arial" charset="0"/>
                  </a:rPr>
                  <a:t>production</a:t>
                </a:r>
                <a:endParaRPr lang="en-US" altLang="en-US" sz="1800" b="1" dirty="0">
                  <a:solidFill>
                    <a:schemeClr val="tx2"/>
                  </a:solidFill>
                  <a:latin typeface="Arial" charset="0"/>
                </a:endParaRPr>
              </a:p>
            </p:txBody>
          </p:sp>
        </p:grpSp>
      </p:grpSp>
      <p:sp>
        <p:nvSpPr>
          <p:cNvPr id="5" name="Flowchart: Connector 4"/>
          <p:cNvSpPr/>
          <p:nvPr/>
        </p:nvSpPr>
        <p:spPr>
          <a:xfrm>
            <a:off x="1933761" y="4307681"/>
            <a:ext cx="163910"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11560" y="4231027"/>
            <a:ext cx="1404156" cy="369332"/>
          </a:xfrm>
          <a:prstGeom prst="rect">
            <a:avLst/>
          </a:prstGeom>
          <a:noFill/>
        </p:spPr>
        <p:txBody>
          <a:bodyPr wrap="square" rtlCol="0">
            <a:spAutoFit/>
          </a:bodyPr>
          <a:lstStyle/>
          <a:p>
            <a:r>
              <a:rPr lang="en-GB" dirty="0" smtClean="0"/>
              <a:t>L/</a:t>
            </a:r>
            <a:r>
              <a:rPr lang="en-US" altLang="en-US" i="1" dirty="0" err="1" smtClean="0"/>
              <a:t>a</a:t>
            </a:r>
            <a:r>
              <a:rPr lang="en-US" altLang="en-US" i="1" baseline="-25000" dirty="0" err="1" smtClean="0"/>
              <a:t>W</a:t>
            </a:r>
            <a:r>
              <a:rPr lang="en-US" i="1" dirty="0" smtClean="0"/>
              <a:t>=200</a:t>
            </a:r>
            <a:endParaRPr lang="en-GB" dirty="0"/>
          </a:p>
        </p:txBody>
      </p:sp>
      <p:sp>
        <p:nvSpPr>
          <p:cNvPr id="14" name="Flowchart: Connector 13"/>
          <p:cNvSpPr/>
          <p:nvPr/>
        </p:nvSpPr>
        <p:spPr>
          <a:xfrm>
            <a:off x="4843056" y="5876785"/>
            <a:ext cx="163910" cy="21602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4293147" y="6234817"/>
            <a:ext cx="1090067" cy="369332"/>
          </a:xfrm>
          <a:prstGeom prst="rect">
            <a:avLst/>
          </a:prstGeom>
          <a:noFill/>
        </p:spPr>
        <p:txBody>
          <a:bodyPr wrap="square" rtlCol="0">
            <a:spAutoFit/>
          </a:bodyPr>
          <a:lstStyle/>
          <a:p>
            <a:r>
              <a:rPr lang="en-GB" dirty="0" smtClean="0"/>
              <a:t>L/</a:t>
            </a:r>
            <a:r>
              <a:rPr lang="en-US" altLang="en-US" i="1" dirty="0" smtClean="0"/>
              <a:t>a</a:t>
            </a:r>
            <a:r>
              <a:rPr lang="en-US" altLang="en-US" i="1" baseline="-25000" dirty="0" smtClean="0"/>
              <a:t>c</a:t>
            </a:r>
            <a:r>
              <a:rPr lang="en-US" i="1" dirty="0" smtClean="0"/>
              <a:t>=300</a:t>
            </a:r>
            <a:endParaRPr lang="en-GB" dirty="0"/>
          </a:p>
        </p:txBody>
      </p:sp>
      <p:sp>
        <p:nvSpPr>
          <p:cNvPr id="16" name="Line 15"/>
          <p:cNvSpPr>
            <a:spLocks noChangeShapeType="1"/>
          </p:cNvSpPr>
          <p:nvPr/>
        </p:nvSpPr>
        <p:spPr bwMode="auto">
          <a:xfrm>
            <a:off x="2037830" y="4398665"/>
            <a:ext cx="2887181" cy="1565275"/>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 name="Flowchart: Connector 22"/>
          <p:cNvSpPr/>
          <p:nvPr/>
        </p:nvSpPr>
        <p:spPr>
          <a:xfrm>
            <a:off x="1945520" y="3457465"/>
            <a:ext cx="163910"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Connector 23"/>
          <p:cNvSpPr/>
          <p:nvPr/>
        </p:nvSpPr>
        <p:spPr>
          <a:xfrm>
            <a:off x="7647246" y="5877958"/>
            <a:ext cx="163910" cy="21602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Line 15"/>
          <p:cNvSpPr>
            <a:spLocks noChangeShapeType="1"/>
          </p:cNvSpPr>
          <p:nvPr/>
        </p:nvSpPr>
        <p:spPr bwMode="auto">
          <a:xfrm>
            <a:off x="2015716" y="3566221"/>
            <a:ext cx="5631530" cy="2397719"/>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 name="TextBox 25"/>
          <p:cNvSpPr txBox="1"/>
          <p:nvPr/>
        </p:nvSpPr>
        <p:spPr>
          <a:xfrm>
            <a:off x="611560" y="3304157"/>
            <a:ext cx="1404156" cy="369332"/>
          </a:xfrm>
          <a:prstGeom prst="rect">
            <a:avLst/>
          </a:prstGeom>
          <a:noFill/>
        </p:spPr>
        <p:txBody>
          <a:bodyPr wrap="square" rtlCol="0">
            <a:spAutoFit/>
          </a:bodyPr>
          <a:lstStyle/>
          <a:p>
            <a:r>
              <a:rPr lang="en-GB" dirty="0" smtClean="0"/>
              <a:t>L/</a:t>
            </a:r>
            <a:r>
              <a:rPr lang="en-US" altLang="en-US" i="1" dirty="0" err="1" smtClean="0"/>
              <a:t>a</a:t>
            </a:r>
            <a:r>
              <a:rPr lang="en-US" altLang="en-US" i="1" baseline="-25000" dirty="0" err="1" smtClean="0"/>
              <a:t>W</a:t>
            </a:r>
            <a:r>
              <a:rPr lang="en-US" altLang="en-US" i="1" baseline="30000" dirty="0" smtClean="0"/>
              <a:t>*</a:t>
            </a:r>
            <a:r>
              <a:rPr lang="en-US" i="1" dirty="0" smtClean="0"/>
              <a:t>=300</a:t>
            </a:r>
            <a:endParaRPr lang="en-GB" dirty="0"/>
          </a:p>
        </p:txBody>
      </p:sp>
      <p:sp>
        <p:nvSpPr>
          <p:cNvPr id="27" name="TextBox 26"/>
          <p:cNvSpPr txBox="1"/>
          <p:nvPr/>
        </p:nvSpPr>
        <p:spPr>
          <a:xfrm>
            <a:off x="7236296" y="5181302"/>
            <a:ext cx="1404156" cy="369332"/>
          </a:xfrm>
          <a:prstGeom prst="rect">
            <a:avLst/>
          </a:prstGeom>
          <a:noFill/>
        </p:spPr>
        <p:txBody>
          <a:bodyPr wrap="square" rtlCol="0">
            <a:spAutoFit/>
          </a:bodyPr>
          <a:lstStyle/>
          <a:p>
            <a:r>
              <a:rPr lang="en-GB" dirty="0" smtClean="0"/>
              <a:t>L/</a:t>
            </a:r>
            <a:r>
              <a:rPr lang="en-US" altLang="en-US" i="1" dirty="0" smtClean="0"/>
              <a:t>a</a:t>
            </a:r>
            <a:r>
              <a:rPr lang="en-US" altLang="en-US" i="1" baseline="-25000" dirty="0" smtClean="0"/>
              <a:t>c</a:t>
            </a:r>
            <a:r>
              <a:rPr lang="en-US" altLang="en-US" i="1" baseline="30000" dirty="0" smtClean="0"/>
              <a:t>*</a:t>
            </a:r>
            <a:r>
              <a:rPr lang="en-US" i="1" dirty="0" smtClean="0"/>
              <a:t>=600</a:t>
            </a:r>
            <a:endParaRPr lang="en-GB" dirty="0"/>
          </a:p>
        </p:txBody>
      </p:sp>
      <p:sp>
        <p:nvSpPr>
          <p:cNvPr id="4" name="TextBox 3"/>
          <p:cNvSpPr txBox="1"/>
          <p:nvPr/>
        </p:nvSpPr>
        <p:spPr>
          <a:xfrm>
            <a:off x="4278019" y="1749305"/>
            <a:ext cx="4347305" cy="3139321"/>
          </a:xfrm>
          <a:prstGeom prst="rect">
            <a:avLst/>
          </a:prstGeom>
          <a:noFill/>
        </p:spPr>
        <p:txBody>
          <a:bodyPr wrap="square" rtlCol="0">
            <a:spAutoFit/>
          </a:bodyPr>
          <a:lstStyle/>
          <a:p>
            <a:r>
              <a:rPr lang="en-GB" dirty="0" smtClean="0"/>
              <a:t>Portugal specializes in cloth</a:t>
            </a:r>
          </a:p>
          <a:p>
            <a:r>
              <a:rPr lang="en-GB" dirty="0" smtClean="0"/>
              <a:t>It can buy the 200  bottles of wine produced in the UK at a price of 333 sweaters (5 sweaters for 3 bottles)</a:t>
            </a:r>
          </a:p>
          <a:p>
            <a:endParaRPr lang="en-GB" dirty="0"/>
          </a:p>
          <a:p>
            <a:r>
              <a:rPr lang="en-GB" dirty="0" smtClean="0"/>
              <a:t>Its consumption possibility increases to a mix of 200 bottles and 267 sweaters.</a:t>
            </a:r>
          </a:p>
          <a:p>
            <a:endParaRPr lang="en-GB" dirty="0"/>
          </a:p>
          <a:p>
            <a:r>
              <a:rPr lang="en-GB" dirty="0" smtClean="0"/>
              <a:t>(To consume 200 bottles in autarky, Portugal could only consume 200 sweaters)</a:t>
            </a:r>
          </a:p>
          <a:p>
            <a:endParaRPr lang="en-GB" dirty="0"/>
          </a:p>
        </p:txBody>
      </p:sp>
      <p:sp>
        <p:nvSpPr>
          <p:cNvPr id="28" name="Line 15"/>
          <p:cNvSpPr>
            <a:spLocks noChangeShapeType="1"/>
          </p:cNvSpPr>
          <p:nvPr/>
        </p:nvSpPr>
        <p:spPr bwMode="auto">
          <a:xfrm>
            <a:off x="2015716" y="4415693"/>
            <a:ext cx="3934383" cy="1515613"/>
          </a:xfrm>
          <a:prstGeom prst="line">
            <a:avLst/>
          </a:prstGeom>
          <a:noFill/>
          <a:ln w="38100">
            <a:solidFill>
              <a:schemeClr val="tx2">
                <a:lumMod val="60000"/>
                <a:lumOff val="4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 name="Flowchart: Connector 28"/>
          <p:cNvSpPr/>
          <p:nvPr/>
        </p:nvSpPr>
        <p:spPr>
          <a:xfrm>
            <a:off x="5868144" y="5855928"/>
            <a:ext cx="163910" cy="216024"/>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p:cNvSpPr txBox="1"/>
          <p:nvPr/>
        </p:nvSpPr>
        <p:spPr>
          <a:xfrm>
            <a:off x="5674884" y="6234817"/>
            <a:ext cx="1090067" cy="369332"/>
          </a:xfrm>
          <a:prstGeom prst="rect">
            <a:avLst/>
          </a:prstGeom>
          <a:noFill/>
        </p:spPr>
        <p:txBody>
          <a:bodyPr wrap="square" rtlCol="0">
            <a:spAutoFit/>
          </a:bodyPr>
          <a:lstStyle/>
          <a:p>
            <a:r>
              <a:rPr lang="en-GB" dirty="0" smtClean="0"/>
              <a:t>333</a:t>
            </a:r>
            <a:endParaRPr lang="en-GB" dirty="0"/>
          </a:p>
        </p:txBody>
      </p:sp>
    </p:spTree>
    <p:extLst>
      <p:ext uri="{BB962C8B-B14F-4D97-AF65-F5344CB8AC3E}">
        <p14:creationId xmlns:p14="http://schemas.microsoft.com/office/powerpoint/2010/main" val="213380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Ricardian</a:t>
            </a:r>
            <a:r>
              <a:rPr lang="en-GB" dirty="0" smtClean="0"/>
              <a:t> model</a:t>
            </a:r>
            <a:endParaRPr lang="en-GB" dirty="0"/>
          </a:p>
        </p:txBody>
      </p:sp>
      <p:sp>
        <p:nvSpPr>
          <p:cNvPr id="3" name="Content Placeholder 2"/>
          <p:cNvSpPr>
            <a:spLocks noGrp="1"/>
          </p:cNvSpPr>
          <p:nvPr>
            <p:ph idx="1"/>
          </p:nvPr>
        </p:nvSpPr>
        <p:spPr>
          <a:xfrm>
            <a:off x="494507" y="1180100"/>
            <a:ext cx="8229600" cy="4525963"/>
          </a:xfrm>
        </p:spPr>
        <p:txBody>
          <a:bodyPr/>
          <a:lstStyle/>
          <a:p>
            <a:pPr marL="0" indent="0" algn="ctr">
              <a:buNone/>
            </a:pPr>
            <a:r>
              <a:rPr lang="en-GB" dirty="0" smtClean="0"/>
              <a:t>Production possibility frontiers</a:t>
            </a:r>
          </a:p>
          <a:p>
            <a:endParaRPr lang="en-GB" dirty="0" smtClean="0"/>
          </a:p>
          <a:p>
            <a:endParaRPr lang="en-GB" dirty="0"/>
          </a:p>
        </p:txBody>
      </p:sp>
      <p:grpSp>
        <p:nvGrpSpPr>
          <p:cNvPr id="17" name="Group 28"/>
          <p:cNvGrpSpPr>
            <a:grpSpLocks/>
          </p:cNvGrpSpPr>
          <p:nvPr/>
        </p:nvGrpSpPr>
        <p:grpSpPr bwMode="auto">
          <a:xfrm>
            <a:off x="1300400" y="1988840"/>
            <a:ext cx="7042150" cy="4765675"/>
            <a:chOff x="1029" y="1104"/>
            <a:chExt cx="4436" cy="3002"/>
          </a:xfrm>
        </p:grpSpPr>
        <p:sp>
          <p:nvSpPr>
            <p:cNvPr id="18" name="Rectangle 6"/>
            <p:cNvSpPr>
              <a:spLocks noChangeArrowheads="1"/>
            </p:cNvSpPr>
            <p:nvPr/>
          </p:nvSpPr>
          <p:spPr bwMode="auto">
            <a:xfrm>
              <a:off x="1029" y="1104"/>
              <a:ext cx="916"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smtClean="0">
                  <a:solidFill>
                    <a:schemeClr val="tx2"/>
                  </a:solidFill>
                  <a:latin typeface="Arial" charset="0"/>
                </a:rPr>
                <a:t>wine </a:t>
              </a:r>
              <a:endParaRPr lang="en-US" altLang="en-US" sz="1800" b="1" dirty="0">
                <a:solidFill>
                  <a:schemeClr val="tx2"/>
                </a:solidFill>
                <a:latin typeface="Arial" charset="0"/>
              </a:endParaRPr>
            </a:p>
            <a:p>
              <a:pPr>
                <a:spcBef>
                  <a:spcPct val="0"/>
                </a:spcBef>
                <a:buClrTx/>
                <a:buSzTx/>
                <a:buFontTx/>
                <a:buNone/>
              </a:pPr>
              <a:r>
                <a:rPr lang="en-US" altLang="en-US" sz="1800" b="1" dirty="0">
                  <a:solidFill>
                    <a:schemeClr val="tx2"/>
                  </a:solidFill>
                  <a:latin typeface="Arial" charset="0"/>
                </a:rPr>
                <a:t>production</a:t>
              </a:r>
              <a:r>
                <a:rPr lang="en-US" altLang="en-US" sz="1800" b="1" dirty="0" smtClean="0">
                  <a:solidFill>
                    <a:schemeClr val="tx2"/>
                  </a:solidFill>
                  <a:latin typeface="Arial" charset="0"/>
                </a:rPr>
                <a:t>,</a:t>
              </a:r>
              <a:endParaRPr lang="en-US" altLang="en-US" sz="1800" b="1" dirty="0">
                <a:solidFill>
                  <a:schemeClr val="tx2"/>
                </a:solidFill>
                <a:latin typeface="Arial" charset="0"/>
              </a:endParaRPr>
            </a:p>
            <a:p>
              <a:pPr>
                <a:spcBef>
                  <a:spcPct val="0"/>
                </a:spcBef>
                <a:buClrTx/>
                <a:buSzTx/>
                <a:buFontTx/>
                <a:buNone/>
              </a:pPr>
              <a:r>
                <a:rPr lang="en-US" altLang="en-US" sz="1800" b="1" dirty="0">
                  <a:solidFill>
                    <a:schemeClr val="tx2"/>
                  </a:solidFill>
                  <a:latin typeface="Arial" charset="0"/>
                </a:rPr>
                <a:t>in </a:t>
              </a:r>
              <a:r>
                <a:rPr lang="en-US" altLang="en-US" sz="1800" b="1" dirty="0" smtClean="0">
                  <a:solidFill>
                    <a:schemeClr val="tx2"/>
                  </a:solidFill>
                  <a:latin typeface="Arial" charset="0"/>
                </a:rPr>
                <a:t>bottles</a:t>
              </a:r>
              <a:endParaRPr lang="en-US" altLang="en-US" sz="1800" b="1" baseline="-25000" dirty="0">
                <a:solidFill>
                  <a:schemeClr val="tx2"/>
                </a:solidFill>
                <a:latin typeface="Arial" charset="0"/>
              </a:endParaRPr>
            </a:p>
          </p:txBody>
        </p:sp>
        <p:grpSp>
          <p:nvGrpSpPr>
            <p:cNvPr id="19" name="Group 20"/>
            <p:cNvGrpSpPr>
              <a:grpSpLocks/>
            </p:cNvGrpSpPr>
            <p:nvPr/>
          </p:nvGrpSpPr>
          <p:grpSpPr bwMode="auto">
            <a:xfrm>
              <a:off x="1488" y="1640"/>
              <a:ext cx="3977" cy="2466"/>
              <a:chOff x="1471" y="1640"/>
              <a:chExt cx="3977" cy="2466"/>
            </a:xfrm>
          </p:grpSpPr>
          <p:sp>
            <p:nvSpPr>
              <p:cNvPr id="20" name="Line 7"/>
              <p:cNvSpPr>
                <a:spLocks noChangeShapeType="1"/>
              </p:cNvSpPr>
              <p:nvPr/>
            </p:nvSpPr>
            <p:spPr bwMode="auto">
              <a:xfrm>
                <a:off x="1471" y="1640"/>
                <a:ext cx="0" cy="1968"/>
              </a:xfrm>
              <a:prstGeom prst="line">
                <a:avLst/>
              </a:prstGeom>
              <a:noFill/>
              <a:ln w="3810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 name="Line 8"/>
              <p:cNvSpPr>
                <a:spLocks noChangeShapeType="1"/>
              </p:cNvSpPr>
              <p:nvPr/>
            </p:nvSpPr>
            <p:spPr bwMode="auto">
              <a:xfrm>
                <a:off x="1471" y="3608"/>
                <a:ext cx="3977" cy="0"/>
              </a:xfrm>
              <a:prstGeom prst="line">
                <a:avLst/>
              </a:prstGeom>
              <a:noFill/>
              <a:ln w="38100">
                <a:solidFill>
                  <a:schemeClr val="tx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 name="Rectangle 9"/>
              <p:cNvSpPr>
                <a:spLocks noChangeArrowheads="1"/>
              </p:cNvSpPr>
              <p:nvPr/>
            </p:nvSpPr>
            <p:spPr bwMode="auto">
              <a:xfrm>
                <a:off x="4457" y="3699"/>
                <a:ext cx="893"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smtClean="0">
                    <a:solidFill>
                      <a:schemeClr val="tx2"/>
                    </a:solidFill>
                    <a:latin typeface="Arial" charset="0"/>
                  </a:rPr>
                  <a:t>sweater</a:t>
                </a:r>
                <a:endParaRPr lang="en-US" altLang="en-US" sz="1800" b="1" dirty="0">
                  <a:solidFill>
                    <a:schemeClr val="tx2"/>
                  </a:solidFill>
                  <a:latin typeface="Arial" charset="0"/>
                </a:endParaRPr>
              </a:p>
              <a:p>
                <a:pPr>
                  <a:spcBef>
                    <a:spcPct val="0"/>
                  </a:spcBef>
                  <a:buClrTx/>
                  <a:buSzTx/>
                  <a:buFontTx/>
                  <a:buNone/>
                </a:pPr>
                <a:r>
                  <a:rPr lang="en-US" altLang="en-US" sz="1800" b="1" dirty="0" smtClean="0">
                    <a:solidFill>
                      <a:schemeClr val="tx2"/>
                    </a:solidFill>
                    <a:latin typeface="Arial" charset="0"/>
                  </a:rPr>
                  <a:t>production</a:t>
                </a:r>
                <a:endParaRPr lang="en-US" altLang="en-US" sz="1800" b="1" dirty="0">
                  <a:solidFill>
                    <a:schemeClr val="tx2"/>
                  </a:solidFill>
                  <a:latin typeface="Arial" charset="0"/>
                </a:endParaRPr>
              </a:p>
            </p:txBody>
          </p:sp>
        </p:grpSp>
      </p:grpSp>
      <p:sp>
        <p:nvSpPr>
          <p:cNvPr id="12" name="TextBox 11"/>
          <p:cNvSpPr txBox="1"/>
          <p:nvPr/>
        </p:nvSpPr>
        <p:spPr>
          <a:xfrm>
            <a:off x="611560" y="4231027"/>
            <a:ext cx="1404156" cy="369332"/>
          </a:xfrm>
          <a:prstGeom prst="rect">
            <a:avLst/>
          </a:prstGeom>
          <a:noFill/>
        </p:spPr>
        <p:txBody>
          <a:bodyPr wrap="square" rtlCol="0">
            <a:spAutoFit/>
          </a:bodyPr>
          <a:lstStyle/>
          <a:p>
            <a:r>
              <a:rPr lang="en-GB" dirty="0" smtClean="0"/>
              <a:t>L/</a:t>
            </a:r>
            <a:r>
              <a:rPr lang="en-US" altLang="en-US" i="1" dirty="0" err="1" smtClean="0"/>
              <a:t>a</a:t>
            </a:r>
            <a:r>
              <a:rPr lang="en-US" altLang="en-US" i="1" baseline="-25000" dirty="0" err="1" smtClean="0"/>
              <a:t>W</a:t>
            </a:r>
            <a:r>
              <a:rPr lang="en-US" i="1" dirty="0" smtClean="0"/>
              <a:t>=200</a:t>
            </a:r>
            <a:endParaRPr lang="en-GB" dirty="0"/>
          </a:p>
        </p:txBody>
      </p:sp>
      <p:sp>
        <p:nvSpPr>
          <p:cNvPr id="15" name="TextBox 14"/>
          <p:cNvSpPr txBox="1"/>
          <p:nvPr/>
        </p:nvSpPr>
        <p:spPr>
          <a:xfrm>
            <a:off x="4293147" y="6234817"/>
            <a:ext cx="1090067" cy="369332"/>
          </a:xfrm>
          <a:prstGeom prst="rect">
            <a:avLst/>
          </a:prstGeom>
          <a:noFill/>
        </p:spPr>
        <p:txBody>
          <a:bodyPr wrap="square" rtlCol="0">
            <a:spAutoFit/>
          </a:bodyPr>
          <a:lstStyle/>
          <a:p>
            <a:r>
              <a:rPr lang="en-GB" dirty="0" smtClean="0"/>
              <a:t>L/</a:t>
            </a:r>
            <a:r>
              <a:rPr lang="en-US" altLang="en-US" i="1" dirty="0" smtClean="0"/>
              <a:t>a</a:t>
            </a:r>
            <a:r>
              <a:rPr lang="en-US" altLang="en-US" i="1" baseline="-25000" dirty="0" smtClean="0"/>
              <a:t>c</a:t>
            </a:r>
            <a:r>
              <a:rPr lang="en-US" i="1" dirty="0" smtClean="0"/>
              <a:t>=300</a:t>
            </a:r>
            <a:endParaRPr lang="en-GB" dirty="0"/>
          </a:p>
        </p:txBody>
      </p:sp>
      <p:sp>
        <p:nvSpPr>
          <p:cNvPr id="16" name="Line 15"/>
          <p:cNvSpPr>
            <a:spLocks noChangeShapeType="1"/>
          </p:cNvSpPr>
          <p:nvPr/>
        </p:nvSpPr>
        <p:spPr bwMode="auto">
          <a:xfrm>
            <a:off x="2037830" y="4398665"/>
            <a:ext cx="2887181" cy="1565275"/>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 name="Line 15"/>
          <p:cNvSpPr>
            <a:spLocks noChangeShapeType="1"/>
          </p:cNvSpPr>
          <p:nvPr/>
        </p:nvSpPr>
        <p:spPr bwMode="auto">
          <a:xfrm>
            <a:off x="2015715" y="3837099"/>
            <a:ext cx="5713485" cy="2094208"/>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 name="TextBox 25"/>
          <p:cNvSpPr txBox="1"/>
          <p:nvPr/>
        </p:nvSpPr>
        <p:spPr>
          <a:xfrm>
            <a:off x="611560" y="3304157"/>
            <a:ext cx="1404156" cy="369332"/>
          </a:xfrm>
          <a:prstGeom prst="rect">
            <a:avLst/>
          </a:prstGeom>
          <a:noFill/>
        </p:spPr>
        <p:txBody>
          <a:bodyPr wrap="square" rtlCol="0">
            <a:spAutoFit/>
          </a:bodyPr>
          <a:lstStyle/>
          <a:p>
            <a:r>
              <a:rPr lang="en-GB" dirty="0" smtClean="0"/>
              <a:t>L/</a:t>
            </a:r>
            <a:r>
              <a:rPr lang="en-US" altLang="en-US" i="1" dirty="0" err="1" smtClean="0"/>
              <a:t>a</a:t>
            </a:r>
            <a:r>
              <a:rPr lang="en-US" altLang="en-US" i="1" baseline="-25000" dirty="0" err="1" smtClean="0"/>
              <a:t>W</a:t>
            </a:r>
            <a:r>
              <a:rPr lang="en-US" altLang="en-US" i="1" baseline="30000" dirty="0" smtClean="0"/>
              <a:t>*</a:t>
            </a:r>
            <a:r>
              <a:rPr lang="en-US" i="1" dirty="0" smtClean="0"/>
              <a:t>=300</a:t>
            </a:r>
            <a:endParaRPr lang="en-GB" dirty="0"/>
          </a:p>
        </p:txBody>
      </p:sp>
      <p:sp>
        <p:nvSpPr>
          <p:cNvPr id="27" name="TextBox 26"/>
          <p:cNvSpPr txBox="1"/>
          <p:nvPr/>
        </p:nvSpPr>
        <p:spPr>
          <a:xfrm>
            <a:off x="7236296" y="5181302"/>
            <a:ext cx="1404156" cy="369332"/>
          </a:xfrm>
          <a:prstGeom prst="rect">
            <a:avLst/>
          </a:prstGeom>
          <a:noFill/>
        </p:spPr>
        <p:txBody>
          <a:bodyPr wrap="square" rtlCol="0">
            <a:spAutoFit/>
          </a:bodyPr>
          <a:lstStyle/>
          <a:p>
            <a:r>
              <a:rPr lang="en-GB" dirty="0" smtClean="0"/>
              <a:t>L/</a:t>
            </a:r>
            <a:r>
              <a:rPr lang="en-US" altLang="en-US" i="1" dirty="0" smtClean="0"/>
              <a:t>a</a:t>
            </a:r>
            <a:r>
              <a:rPr lang="en-US" altLang="en-US" i="1" baseline="-25000" dirty="0" smtClean="0"/>
              <a:t>c</a:t>
            </a:r>
            <a:r>
              <a:rPr lang="en-US" altLang="en-US" i="1" baseline="30000" dirty="0" smtClean="0"/>
              <a:t>*</a:t>
            </a:r>
            <a:r>
              <a:rPr lang="en-US" i="1" dirty="0" smtClean="0"/>
              <a:t>=600</a:t>
            </a:r>
            <a:endParaRPr lang="en-GB" dirty="0"/>
          </a:p>
        </p:txBody>
      </p:sp>
      <p:sp>
        <p:nvSpPr>
          <p:cNvPr id="28" name="Line 15"/>
          <p:cNvSpPr>
            <a:spLocks noChangeShapeType="1"/>
          </p:cNvSpPr>
          <p:nvPr/>
        </p:nvSpPr>
        <p:spPr bwMode="auto">
          <a:xfrm>
            <a:off x="2015716" y="4415693"/>
            <a:ext cx="3934383" cy="1515613"/>
          </a:xfrm>
          <a:prstGeom prst="line">
            <a:avLst/>
          </a:prstGeom>
          <a:noFill/>
          <a:ln w="38100">
            <a:solidFill>
              <a:schemeClr val="tx2">
                <a:lumMod val="60000"/>
                <a:lumOff val="4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 name="Flowchart: Connector 28"/>
          <p:cNvSpPr/>
          <p:nvPr/>
        </p:nvSpPr>
        <p:spPr>
          <a:xfrm>
            <a:off x="5868144" y="5855928"/>
            <a:ext cx="163910" cy="216024"/>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p:cNvSpPr txBox="1"/>
          <p:nvPr/>
        </p:nvSpPr>
        <p:spPr>
          <a:xfrm>
            <a:off x="5674884" y="6234817"/>
            <a:ext cx="1090067" cy="369332"/>
          </a:xfrm>
          <a:prstGeom prst="rect">
            <a:avLst/>
          </a:prstGeom>
          <a:noFill/>
        </p:spPr>
        <p:txBody>
          <a:bodyPr wrap="square" rtlCol="0">
            <a:spAutoFit/>
          </a:bodyPr>
          <a:lstStyle/>
          <a:p>
            <a:r>
              <a:rPr lang="en-GB" dirty="0" smtClean="0"/>
              <a:t>333</a:t>
            </a:r>
            <a:endParaRPr lang="en-GB" dirty="0"/>
          </a:p>
        </p:txBody>
      </p:sp>
      <p:cxnSp>
        <p:nvCxnSpPr>
          <p:cNvPr id="31" name="Straight Connector 30"/>
          <p:cNvCxnSpPr/>
          <p:nvPr/>
        </p:nvCxnSpPr>
        <p:spPr>
          <a:xfrm>
            <a:off x="2037831" y="4398666"/>
            <a:ext cx="6854649" cy="28567"/>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528609" y="4415693"/>
            <a:ext cx="0" cy="151561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3" name="Flowchart: Connector 32"/>
          <p:cNvSpPr/>
          <p:nvPr/>
        </p:nvSpPr>
        <p:spPr>
          <a:xfrm>
            <a:off x="3429819" y="4278441"/>
            <a:ext cx="163910" cy="216024"/>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Line 15"/>
          <p:cNvSpPr>
            <a:spLocks noChangeShapeType="1"/>
          </p:cNvSpPr>
          <p:nvPr/>
        </p:nvSpPr>
        <p:spPr bwMode="auto">
          <a:xfrm>
            <a:off x="4017024" y="4386453"/>
            <a:ext cx="3712178" cy="1577487"/>
          </a:xfrm>
          <a:prstGeom prst="line">
            <a:avLst/>
          </a:prstGeom>
          <a:noFill/>
          <a:ln w="38100">
            <a:solidFill>
              <a:schemeClr val="tx2">
                <a:lumMod val="60000"/>
                <a:lumOff val="4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6" name="TextBox 35"/>
          <p:cNvSpPr txBox="1"/>
          <p:nvPr/>
        </p:nvSpPr>
        <p:spPr>
          <a:xfrm>
            <a:off x="3187952" y="6108403"/>
            <a:ext cx="1090067" cy="369332"/>
          </a:xfrm>
          <a:prstGeom prst="rect">
            <a:avLst/>
          </a:prstGeom>
          <a:noFill/>
        </p:spPr>
        <p:txBody>
          <a:bodyPr wrap="square" rtlCol="0">
            <a:spAutoFit/>
          </a:bodyPr>
          <a:lstStyle/>
          <a:p>
            <a:r>
              <a:rPr lang="en-GB" dirty="0" smtClean="0"/>
              <a:t>200</a:t>
            </a:r>
          </a:p>
        </p:txBody>
      </p:sp>
      <p:sp>
        <p:nvSpPr>
          <p:cNvPr id="37" name="TextBox 36"/>
          <p:cNvSpPr txBox="1"/>
          <p:nvPr/>
        </p:nvSpPr>
        <p:spPr>
          <a:xfrm>
            <a:off x="3748113" y="6106126"/>
            <a:ext cx="1090067" cy="369332"/>
          </a:xfrm>
          <a:prstGeom prst="rect">
            <a:avLst/>
          </a:prstGeom>
          <a:noFill/>
        </p:spPr>
        <p:txBody>
          <a:bodyPr wrap="square" rtlCol="0">
            <a:spAutoFit/>
          </a:bodyPr>
          <a:lstStyle/>
          <a:p>
            <a:r>
              <a:rPr lang="en-GB" dirty="0" smtClean="0"/>
              <a:t>267</a:t>
            </a:r>
          </a:p>
        </p:txBody>
      </p:sp>
      <p:cxnSp>
        <p:nvCxnSpPr>
          <p:cNvPr id="39" name="Straight Connector 38"/>
          <p:cNvCxnSpPr/>
          <p:nvPr/>
        </p:nvCxnSpPr>
        <p:spPr>
          <a:xfrm>
            <a:off x="4064862" y="4415695"/>
            <a:ext cx="0" cy="151561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810416" y="2121224"/>
            <a:ext cx="3830036" cy="923330"/>
          </a:xfrm>
          <a:prstGeom prst="rect">
            <a:avLst/>
          </a:prstGeom>
        </p:spPr>
        <p:txBody>
          <a:bodyPr wrap="square">
            <a:spAutoFit/>
          </a:bodyPr>
          <a:lstStyle/>
          <a:p>
            <a:pPr marL="285750" indent="-285750">
              <a:buFont typeface="Wingdings"/>
              <a:buChar char="è"/>
            </a:pPr>
            <a:r>
              <a:rPr lang="en-GB" dirty="0" smtClean="0">
                <a:sym typeface="Wingdings" panose="05000000000000000000" pitchFamily="2" charset="2"/>
              </a:rPr>
              <a:t>Consumption possibilities increase from A to B</a:t>
            </a:r>
          </a:p>
          <a:p>
            <a:pPr marL="285750" indent="-285750">
              <a:buFont typeface="Wingdings"/>
              <a:buChar char="è"/>
            </a:pPr>
            <a:r>
              <a:rPr lang="en-GB" dirty="0" smtClean="0">
                <a:sym typeface="Wingdings" panose="05000000000000000000" pitchFamily="2" charset="2"/>
              </a:rPr>
              <a:t>Gains from trade for Portugal</a:t>
            </a:r>
            <a:endParaRPr lang="en-GB" dirty="0" smtClean="0"/>
          </a:p>
        </p:txBody>
      </p:sp>
      <p:sp>
        <p:nvSpPr>
          <p:cNvPr id="34" name="Flowchart: Connector 33"/>
          <p:cNvSpPr/>
          <p:nvPr/>
        </p:nvSpPr>
        <p:spPr>
          <a:xfrm>
            <a:off x="3992528" y="4278441"/>
            <a:ext cx="163910" cy="216024"/>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Connector 23"/>
          <p:cNvSpPr/>
          <p:nvPr/>
        </p:nvSpPr>
        <p:spPr>
          <a:xfrm>
            <a:off x="7647246" y="5877958"/>
            <a:ext cx="163910" cy="21602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lowchart: Connector 13"/>
          <p:cNvSpPr/>
          <p:nvPr/>
        </p:nvSpPr>
        <p:spPr>
          <a:xfrm>
            <a:off x="4843056" y="5876785"/>
            <a:ext cx="163910" cy="21602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lowchart: Connector 22"/>
          <p:cNvSpPr/>
          <p:nvPr/>
        </p:nvSpPr>
        <p:spPr>
          <a:xfrm>
            <a:off x="1933761" y="3733567"/>
            <a:ext cx="163910"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lowchart: Connector 4"/>
          <p:cNvSpPr/>
          <p:nvPr/>
        </p:nvSpPr>
        <p:spPr>
          <a:xfrm>
            <a:off x="1933761" y="4307681"/>
            <a:ext cx="163910"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p:cNvSpPr txBox="1"/>
          <p:nvPr/>
        </p:nvSpPr>
        <p:spPr>
          <a:xfrm>
            <a:off x="3241984" y="3834365"/>
            <a:ext cx="375669" cy="369332"/>
          </a:xfrm>
          <a:prstGeom prst="rect">
            <a:avLst/>
          </a:prstGeom>
          <a:noFill/>
        </p:spPr>
        <p:txBody>
          <a:bodyPr wrap="square" rtlCol="0">
            <a:spAutoFit/>
          </a:bodyPr>
          <a:lstStyle/>
          <a:p>
            <a:r>
              <a:rPr lang="en-GB" dirty="0" smtClean="0"/>
              <a:t>A</a:t>
            </a:r>
            <a:endParaRPr lang="en-GB" dirty="0"/>
          </a:p>
        </p:txBody>
      </p:sp>
      <p:sp>
        <p:nvSpPr>
          <p:cNvPr id="41" name="TextBox 40"/>
          <p:cNvSpPr txBox="1"/>
          <p:nvPr/>
        </p:nvSpPr>
        <p:spPr>
          <a:xfrm>
            <a:off x="3917478" y="3833287"/>
            <a:ext cx="375669" cy="369332"/>
          </a:xfrm>
          <a:prstGeom prst="rect">
            <a:avLst/>
          </a:prstGeom>
          <a:noFill/>
        </p:spPr>
        <p:txBody>
          <a:bodyPr wrap="square" rtlCol="0">
            <a:spAutoFit/>
          </a:bodyPr>
          <a:lstStyle/>
          <a:p>
            <a:r>
              <a:rPr lang="en-GB" dirty="0" smtClean="0"/>
              <a:t>B</a:t>
            </a:r>
            <a:endParaRPr lang="en-GB" dirty="0"/>
          </a:p>
        </p:txBody>
      </p:sp>
    </p:spTree>
    <p:extLst>
      <p:ext uri="{BB962C8B-B14F-4D97-AF65-F5344CB8AC3E}">
        <p14:creationId xmlns:p14="http://schemas.microsoft.com/office/powerpoint/2010/main" val="119991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Ricardian</a:t>
            </a:r>
            <a:r>
              <a:rPr lang="en-GB" dirty="0" smtClean="0"/>
              <a:t> model</a:t>
            </a:r>
            <a:endParaRPr lang="en-GB" dirty="0"/>
          </a:p>
        </p:txBody>
      </p:sp>
      <p:sp>
        <p:nvSpPr>
          <p:cNvPr id="3" name="Content Placeholder 2"/>
          <p:cNvSpPr>
            <a:spLocks noGrp="1"/>
          </p:cNvSpPr>
          <p:nvPr>
            <p:ph idx="1"/>
          </p:nvPr>
        </p:nvSpPr>
        <p:spPr/>
        <p:txBody>
          <a:bodyPr/>
          <a:lstStyle/>
          <a:p>
            <a:r>
              <a:rPr lang="en-GB" dirty="0" smtClean="0"/>
              <a:t>Recap:</a:t>
            </a:r>
          </a:p>
          <a:p>
            <a:pPr lvl="1"/>
            <a:r>
              <a:rPr lang="en-GB" dirty="0" smtClean="0"/>
              <a:t>The preceding graph shows that both countries’ </a:t>
            </a:r>
            <a:r>
              <a:rPr lang="en-GB" b="1" dirty="0" smtClean="0"/>
              <a:t>consumption possibilities </a:t>
            </a:r>
            <a:r>
              <a:rPr lang="en-GB" dirty="0" smtClean="0"/>
              <a:t>expand when they both specialize in their comparative advantage</a:t>
            </a:r>
          </a:p>
          <a:p>
            <a:pPr lvl="1"/>
            <a:r>
              <a:rPr lang="en-GB" dirty="0" smtClean="0"/>
              <a:t>This is a way to visualise </a:t>
            </a:r>
            <a:r>
              <a:rPr lang="en-GB" b="1" dirty="0" smtClean="0"/>
              <a:t>gains from trade</a:t>
            </a:r>
            <a:endParaRPr lang="en-GB" b="1" dirty="0"/>
          </a:p>
        </p:txBody>
      </p:sp>
    </p:spTree>
    <p:extLst>
      <p:ext uri="{BB962C8B-B14F-4D97-AF65-F5344CB8AC3E}">
        <p14:creationId xmlns:p14="http://schemas.microsoft.com/office/powerpoint/2010/main" val="130640640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41"/>
          <p:cNvSpPr>
            <a:spLocks noGrp="1" noChangeArrowheads="1"/>
          </p:cNvSpPr>
          <p:nvPr>
            <p:ph type="title"/>
          </p:nvPr>
        </p:nvSpPr>
        <p:spPr>
          <a:xfrm>
            <a:off x="827584" y="620688"/>
            <a:ext cx="7772400" cy="1143000"/>
          </a:xfrm>
          <a:noFill/>
        </p:spPr>
        <p:txBody>
          <a:bodyPr>
            <a:normAutofit fontScale="90000"/>
          </a:bodyPr>
          <a:lstStyle/>
          <a:p>
            <a:pPr eaLnBrk="1" hangingPunct="1"/>
            <a:r>
              <a:rPr lang="en-US" altLang="en-US" dirty="0" smtClean="0"/>
              <a:t>Comparative Advantage </a:t>
            </a:r>
            <a:br>
              <a:rPr lang="en-US" altLang="en-US" dirty="0" smtClean="0"/>
            </a:br>
            <a:r>
              <a:rPr lang="en-US" altLang="en-US" dirty="0" smtClean="0"/>
              <a:t>with Many Goods</a:t>
            </a:r>
          </a:p>
        </p:txBody>
      </p:sp>
      <p:grpSp>
        <p:nvGrpSpPr>
          <p:cNvPr id="83063" name="Group 119"/>
          <p:cNvGrpSpPr>
            <a:grpSpLocks/>
          </p:cNvGrpSpPr>
          <p:nvPr/>
        </p:nvGrpSpPr>
        <p:grpSpPr bwMode="auto">
          <a:xfrm>
            <a:off x="228600" y="2286000"/>
            <a:ext cx="8610600" cy="2587625"/>
            <a:chOff x="144" y="1440"/>
            <a:chExt cx="5424" cy="1630"/>
          </a:xfrm>
        </p:grpSpPr>
        <p:pic>
          <p:nvPicPr>
            <p:cNvPr id="37895" name="Picture 116" descr="C:\WINDOWS\Desktop\International_Economics_Krugman-Obstfeld_6thEdition\revised_04-19-02\table02-0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1440"/>
              <a:ext cx="5424" cy="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118" descr="C:\WINDOWS\Desktop\Sally\T13-2.gif"/>
            <p:cNvPicPr>
              <a:picLocks noChangeAspect="1" noChangeArrowheads="1"/>
            </p:cNvPicPr>
            <p:nvPr/>
          </p:nvPicPr>
          <p:blipFill>
            <a:blip r:embed="rId4">
              <a:extLst>
                <a:ext uri="{28A0092B-C50C-407E-A947-70E740481C1C}">
                  <a14:useLocalDpi xmlns:a14="http://schemas.microsoft.com/office/drawing/2010/main" val="0"/>
                </a:ext>
              </a:extLst>
            </a:blip>
            <a:srcRect t="66019" b="19417"/>
            <a:stretch>
              <a:fillRect/>
            </a:stretch>
          </p:blipFill>
          <p:spPr bwMode="auto">
            <a:xfrm>
              <a:off x="144" y="2980"/>
              <a:ext cx="5424" cy="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253698557"/>
      </p:ext>
    </p:extLst>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3063"/>
                                        </p:tgtEl>
                                        <p:attrNameLst>
                                          <p:attrName>style.visibility</p:attrName>
                                        </p:attrNameLst>
                                      </p:cBhvr>
                                      <p:to>
                                        <p:strVal val="visible"/>
                                      </p:to>
                                    </p:set>
                                    <p:animEffect transition="in" filter="dissolve">
                                      <p:cBhvr>
                                        <p:cTn id="7" dur="500"/>
                                        <p:tgtEl>
                                          <p:spTgt spid="83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Opportunity cost</a:t>
            </a:r>
            <a:endParaRPr lang="en-GB" dirty="0"/>
          </a:p>
        </p:txBody>
      </p:sp>
      <p:sp>
        <p:nvSpPr>
          <p:cNvPr id="3" name="Content Placeholder 2"/>
          <p:cNvSpPr>
            <a:spLocks noGrp="1"/>
          </p:cNvSpPr>
          <p:nvPr>
            <p:ph idx="1"/>
          </p:nvPr>
        </p:nvSpPr>
        <p:spPr>
          <a:xfrm>
            <a:off x="395536" y="1310034"/>
            <a:ext cx="8229600" cy="4525963"/>
          </a:xfrm>
        </p:spPr>
        <p:txBody>
          <a:bodyPr>
            <a:normAutofit/>
          </a:bodyPr>
          <a:lstStyle/>
          <a:p>
            <a:r>
              <a:rPr lang="en-GB" i="1" dirty="0" smtClean="0"/>
              <a:t>Neighbour Scotty can mow David's lawn in 4 hours. </a:t>
            </a:r>
          </a:p>
          <a:p>
            <a:r>
              <a:rPr lang="en-GB" i="1" dirty="0" smtClean="0"/>
              <a:t>He could also work at McDonald's for 4 hours and make £8 per hour. </a:t>
            </a:r>
          </a:p>
          <a:p>
            <a:r>
              <a:rPr lang="en-GB" i="1" dirty="0" smtClean="0">
                <a:sym typeface="Wingdings" panose="05000000000000000000" pitchFamily="2" charset="2"/>
              </a:rPr>
              <a:t> </a:t>
            </a:r>
            <a:r>
              <a:rPr lang="en-GB" i="1" dirty="0" smtClean="0"/>
              <a:t>Scotty's opportunity cost of mowing David's lawn is £32</a:t>
            </a:r>
            <a:endParaRPr lang="en-GB" dirty="0" smtClean="0"/>
          </a:p>
        </p:txBody>
      </p:sp>
      <p:pic>
        <p:nvPicPr>
          <p:cNvPr id="5122" name="Picture 2" descr="http://i3.kym-cdn.com/entries/icons/original/000/010/319/almostpoliticall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4093705"/>
            <a:ext cx="2520280"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60004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41"/>
          <p:cNvSpPr>
            <a:spLocks noGrp="1" noChangeArrowheads="1"/>
          </p:cNvSpPr>
          <p:nvPr>
            <p:ph type="title"/>
          </p:nvPr>
        </p:nvSpPr>
        <p:spPr>
          <a:xfrm>
            <a:off x="827584" y="620688"/>
            <a:ext cx="7772400" cy="1143000"/>
          </a:xfrm>
          <a:noFill/>
        </p:spPr>
        <p:txBody>
          <a:bodyPr>
            <a:normAutofit fontScale="90000"/>
          </a:bodyPr>
          <a:lstStyle/>
          <a:p>
            <a:pPr eaLnBrk="1" hangingPunct="1"/>
            <a:r>
              <a:rPr lang="en-US" altLang="en-US" dirty="0" smtClean="0"/>
              <a:t>Comparative Advantage </a:t>
            </a:r>
            <a:br>
              <a:rPr lang="en-US" altLang="en-US" dirty="0" smtClean="0"/>
            </a:br>
            <a:r>
              <a:rPr lang="en-US" altLang="en-US" dirty="0" smtClean="0"/>
              <a:t>with Many Goods</a:t>
            </a:r>
          </a:p>
        </p:txBody>
      </p:sp>
      <p:grpSp>
        <p:nvGrpSpPr>
          <p:cNvPr id="83063" name="Group 119"/>
          <p:cNvGrpSpPr>
            <a:grpSpLocks/>
          </p:cNvGrpSpPr>
          <p:nvPr/>
        </p:nvGrpSpPr>
        <p:grpSpPr bwMode="auto">
          <a:xfrm>
            <a:off x="228600" y="2286000"/>
            <a:ext cx="8610600" cy="2587625"/>
            <a:chOff x="144" y="1440"/>
            <a:chExt cx="5424" cy="1630"/>
          </a:xfrm>
        </p:grpSpPr>
        <p:pic>
          <p:nvPicPr>
            <p:cNvPr id="37895" name="Picture 116" descr="C:\WINDOWS\Desktop\International_Economics_Krugman-Obstfeld_6thEdition\revised_04-19-02\table02-0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1440"/>
              <a:ext cx="5424" cy="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118" descr="C:\WINDOWS\Desktop\Sally\T13-2.gif"/>
            <p:cNvPicPr>
              <a:picLocks noChangeAspect="1" noChangeArrowheads="1"/>
            </p:cNvPicPr>
            <p:nvPr/>
          </p:nvPicPr>
          <p:blipFill>
            <a:blip r:embed="rId4">
              <a:extLst>
                <a:ext uri="{28A0092B-C50C-407E-A947-70E740481C1C}">
                  <a14:useLocalDpi xmlns:a14="http://schemas.microsoft.com/office/drawing/2010/main" val="0"/>
                </a:ext>
              </a:extLst>
            </a:blip>
            <a:srcRect t="66019" b="19417"/>
            <a:stretch>
              <a:fillRect/>
            </a:stretch>
          </p:blipFill>
          <p:spPr bwMode="auto">
            <a:xfrm>
              <a:off x="144" y="2980"/>
              <a:ext cx="5424" cy="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Flowchart: Connector 1"/>
          <p:cNvSpPr/>
          <p:nvPr/>
        </p:nvSpPr>
        <p:spPr>
          <a:xfrm>
            <a:off x="7462125" y="3094868"/>
            <a:ext cx="648072" cy="504056"/>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Arrow Connector 3"/>
          <p:cNvCxnSpPr/>
          <p:nvPr/>
        </p:nvCxnSpPr>
        <p:spPr>
          <a:xfrm flipH="1">
            <a:off x="6732240" y="3789040"/>
            <a:ext cx="729886" cy="14401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067944" y="5229200"/>
            <a:ext cx="3960440" cy="646331"/>
          </a:xfrm>
          <a:prstGeom prst="rect">
            <a:avLst/>
          </a:prstGeom>
          <a:noFill/>
        </p:spPr>
        <p:txBody>
          <a:bodyPr wrap="square" rtlCol="0">
            <a:spAutoFit/>
          </a:bodyPr>
          <a:lstStyle/>
          <a:p>
            <a:r>
              <a:rPr lang="en-GB" dirty="0" smtClean="0"/>
              <a:t>Home is 10 times more productive in Apple production</a:t>
            </a:r>
            <a:endParaRPr lang="en-GB" dirty="0"/>
          </a:p>
        </p:txBody>
      </p:sp>
    </p:spTree>
    <p:extLst>
      <p:ext uri="{BB962C8B-B14F-4D97-AF65-F5344CB8AC3E}">
        <p14:creationId xmlns:p14="http://schemas.microsoft.com/office/powerpoint/2010/main" val="648683958"/>
      </p:ext>
    </p:extLst>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3063"/>
                                        </p:tgtEl>
                                        <p:attrNameLst>
                                          <p:attrName>style.visibility</p:attrName>
                                        </p:attrNameLst>
                                      </p:cBhvr>
                                      <p:to>
                                        <p:strVal val="visible"/>
                                      </p:to>
                                    </p:set>
                                    <p:animEffect transition="in" filter="dissolve">
                                      <p:cBhvr>
                                        <p:cTn id="7" dur="500"/>
                                        <p:tgtEl>
                                          <p:spTgt spid="83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3"/>
          <p:cNvSpPr>
            <a:spLocks noGrp="1" noChangeArrowheads="1"/>
          </p:cNvSpPr>
          <p:nvPr>
            <p:ph type="body" idx="1"/>
          </p:nvPr>
        </p:nvSpPr>
        <p:spPr/>
        <p:txBody>
          <a:bodyPr>
            <a:normAutofit/>
          </a:bodyPr>
          <a:lstStyle/>
          <a:p>
            <a:pPr eaLnBrk="1" hangingPunct="1"/>
            <a:r>
              <a:rPr lang="en-US" altLang="en-US" dirty="0" smtClean="0"/>
              <a:t>Which country produces which goods?</a:t>
            </a:r>
          </a:p>
          <a:p>
            <a:pPr lvl="1" eaLnBrk="1" hangingPunct="1"/>
            <a:r>
              <a:rPr lang="en-US" altLang="en-US" dirty="0" smtClean="0"/>
              <a:t>A country has a cost advantage in any good for which its relative productivity is higher than its relative wage</a:t>
            </a:r>
          </a:p>
          <a:p>
            <a:pPr lvl="1" eaLnBrk="1" hangingPunct="1"/>
            <a:r>
              <a:rPr lang="en-US" altLang="en-US" sz="2200" dirty="0" smtClean="0"/>
              <a:t>If, for example, </a:t>
            </a:r>
            <a:r>
              <a:rPr lang="en-US" altLang="en-US" sz="2200" i="1" dirty="0" smtClean="0"/>
              <a:t>w/w</a:t>
            </a:r>
            <a:r>
              <a:rPr lang="en-US" altLang="en-US" sz="2200" baseline="30000" dirty="0" smtClean="0"/>
              <a:t>*</a:t>
            </a:r>
            <a:r>
              <a:rPr lang="en-US" altLang="en-US" sz="2200" dirty="0" smtClean="0"/>
              <a:t> = 3, Home will produce apples, bananas, and caviar, while Foreign will produce only dates and enchiladas. </a:t>
            </a:r>
          </a:p>
          <a:p>
            <a:pPr eaLnBrk="1" hangingPunct="1">
              <a:buFont typeface="Wingdings" pitchFamily="2" charset="2"/>
              <a:buNone/>
            </a:pPr>
            <a:endParaRPr lang="en-US" altLang="en-US" sz="2400" dirty="0" smtClean="0"/>
          </a:p>
        </p:txBody>
      </p:sp>
      <p:sp>
        <p:nvSpPr>
          <p:cNvPr id="38917" name="Rectangle 4"/>
          <p:cNvSpPr>
            <a:spLocks noGrp="1" noChangeArrowheads="1"/>
          </p:cNvSpPr>
          <p:nvPr>
            <p:ph type="title"/>
          </p:nvPr>
        </p:nvSpPr>
        <p:spPr>
          <a:xfrm>
            <a:off x="755576" y="332656"/>
            <a:ext cx="7772400" cy="1143000"/>
          </a:xfrm>
          <a:noFill/>
        </p:spPr>
        <p:txBody>
          <a:bodyPr>
            <a:normAutofit fontScale="90000"/>
          </a:bodyPr>
          <a:lstStyle/>
          <a:p>
            <a:pPr eaLnBrk="1" hangingPunct="1"/>
            <a:r>
              <a:rPr lang="en-US" altLang="en-US" dirty="0" smtClean="0"/>
              <a:t>Comparative Advantage </a:t>
            </a:r>
            <a:br>
              <a:rPr lang="en-US" altLang="en-US" dirty="0" smtClean="0"/>
            </a:br>
            <a:r>
              <a:rPr lang="en-US" altLang="en-US" dirty="0" smtClean="0"/>
              <a:t>with Many Goods</a:t>
            </a:r>
          </a:p>
        </p:txBody>
      </p:sp>
      <p:grpSp>
        <p:nvGrpSpPr>
          <p:cNvPr id="6" name="Group 119"/>
          <p:cNvGrpSpPr>
            <a:grpSpLocks/>
          </p:cNvGrpSpPr>
          <p:nvPr/>
        </p:nvGrpSpPr>
        <p:grpSpPr bwMode="auto">
          <a:xfrm>
            <a:off x="539552" y="4535834"/>
            <a:ext cx="8352928" cy="2299593"/>
            <a:chOff x="144" y="1440"/>
            <a:chExt cx="5424" cy="1630"/>
          </a:xfrm>
        </p:grpSpPr>
        <p:pic>
          <p:nvPicPr>
            <p:cNvPr id="7" name="Picture 116" descr="C:\WINDOWS\Desktop\International_Economics_Krugman-Obstfeld_6thEdition\revised_04-19-02\table02-0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1440"/>
              <a:ext cx="5424" cy="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8" descr="C:\WINDOWS\Desktop\Sally\T13-2.gif"/>
            <p:cNvPicPr>
              <a:picLocks noChangeAspect="1" noChangeArrowheads="1"/>
            </p:cNvPicPr>
            <p:nvPr/>
          </p:nvPicPr>
          <p:blipFill>
            <a:blip r:embed="rId4">
              <a:extLst>
                <a:ext uri="{28A0092B-C50C-407E-A947-70E740481C1C}">
                  <a14:useLocalDpi xmlns:a14="http://schemas.microsoft.com/office/drawing/2010/main" val="0"/>
                </a:ext>
              </a:extLst>
            </a:blip>
            <a:srcRect t="66019" b="19417"/>
            <a:stretch>
              <a:fillRect/>
            </a:stretch>
          </p:blipFill>
          <p:spPr bwMode="auto">
            <a:xfrm>
              <a:off x="144" y="2980"/>
              <a:ext cx="5424" cy="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016492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3"/>
          <p:cNvSpPr>
            <a:spLocks noGrp="1" noChangeArrowheads="1"/>
          </p:cNvSpPr>
          <p:nvPr>
            <p:ph type="body" idx="1"/>
          </p:nvPr>
        </p:nvSpPr>
        <p:spPr/>
        <p:txBody>
          <a:bodyPr>
            <a:normAutofit/>
          </a:bodyPr>
          <a:lstStyle/>
          <a:p>
            <a:pPr eaLnBrk="1" hangingPunct="1"/>
            <a:r>
              <a:rPr lang="en-US" altLang="en-US" dirty="0" smtClean="0"/>
              <a:t>Which country produces which goods?</a:t>
            </a:r>
          </a:p>
          <a:p>
            <a:pPr lvl="1" eaLnBrk="1" hangingPunct="1"/>
            <a:r>
              <a:rPr lang="en-US" altLang="en-US" dirty="0" smtClean="0"/>
              <a:t>A country has a cost advantage in any good for which its relative productivity is higher than its relative wage</a:t>
            </a:r>
          </a:p>
          <a:p>
            <a:pPr lvl="1" eaLnBrk="1" hangingPunct="1"/>
            <a:r>
              <a:rPr lang="en-US" altLang="en-US" sz="2200" dirty="0" smtClean="0"/>
              <a:t>If, for example, </a:t>
            </a:r>
            <a:r>
              <a:rPr lang="en-US" altLang="en-US" sz="2200" i="1" dirty="0" smtClean="0"/>
              <a:t>w/w</a:t>
            </a:r>
            <a:r>
              <a:rPr lang="en-US" altLang="en-US" sz="2200" baseline="30000" dirty="0" smtClean="0"/>
              <a:t>*</a:t>
            </a:r>
            <a:r>
              <a:rPr lang="en-US" altLang="en-US" sz="2200" dirty="0" smtClean="0"/>
              <a:t> = 3, Home will produce apples, bananas, and caviar, while Foreign will produce only dates and enchiladas. </a:t>
            </a:r>
          </a:p>
          <a:p>
            <a:pPr lvl="1" eaLnBrk="1" hangingPunct="1"/>
            <a:r>
              <a:rPr lang="en-US" altLang="en-US" sz="2200" dirty="0" smtClean="0">
                <a:solidFill>
                  <a:srgbClr val="FF0000"/>
                </a:solidFill>
              </a:rPr>
              <a:t>Relative wages are determined by the RS and RD for </a:t>
            </a:r>
            <a:r>
              <a:rPr lang="en-US" altLang="en-US" sz="2200" dirty="0" err="1" smtClean="0">
                <a:solidFill>
                  <a:srgbClr val="FF0000"/>
                </a:solidFill>
              </a:rPr>
              <a:t>labour</a:t>
            </a:r>
            <a:endParaRPr lang="en-US" altLang="en-US" sz="2200" dirty="0" smtClean="0">
              <a:solidFill>
                <a:srgbClr val="FF0000"/>
              </a:solidFill>
            </a:endParaRPr>
          </a:p>
          <a:p>
            <a:pPr eaLnBrk="1" hangingPunct="1">
              <a:buFont typeface="Wingdings" pitchFamily="2" charset="2"/>
              <a:buNone/>
            </a:pPr>
            <a:endParaRPr lang="en-US" altLang="en-US" sz="2400" dirty="0" smtClean="0"/>
          </a:p>
        </p:txBody>
      </p:sp>
      <p:sp>
        <p:nvSpPr>
          <p:cNvPr id="38917" name="Rectangle 4"/>
          <p:cNvSpPr>
            <a:spLocks noGrp="1" noChangeArrowheads="1"/>
          </p:cNvSpPr>
          <p:nvPr>
            <p:ph type="title"/>
          </p:nvPr>
        </p:nvSpPr>
        <p:spPr>
          <a:xfrm>
            <a:off x="755576" y="332656"/>
            <a:ext cx="7772400" cy="1143000"/>
          </a:xfrm>
          <a:noFill/>
        </p:spPr>
        <p:txBody>
          <a:bodyPr>
            <a:normAutofit fontScale="90000"/>
          </a:bodyPr>
          <a:lstStyle/>
          <a:p>
            <a:pPr eaLnBrk="1" hangingPunct="1"/>
            <a:r>
              <a:rPr lang="en-US" altLang="en-US" dirty="0" smtClean="0"/>
              <a:t>Comparative Advantage </a:t>
            </a:r>
            <a:br>
              <a:rPr lang="en-US" altLang="en-US" dirty="0" smtClean="0"/>
            </a:br>
            <a:r>
              <a:rPr lang="en-US" altLang="en-US" dirty="0" smtClean="0"/>
              <a:t>with Many Goods</a:t>
            </a:r>
          </a:p>
        </p:txBody>
      </p:sp>
    </p:spTree>
    <p:extLst>
      <p:ext uri="{BB962C8B-B14F-4D97-AF65-F5344CB8AC3E}">
        <p14:creationId xmlns:p14="http://schemas.microsoft.com/office/powerpoint/2010/main" val="3650840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023" name="Group 55"/>
          <p:cNvGrpSpPr>
            <a:grpSpLocks/>
          </p:cNvGrpSpPr>
          <p:nvPr/>
        </p:nvGrpSpPr>
        <p:grpSpPr bwMode="auto">
          <a:xfrm>
            <a:off x="1758950" y="4665663"/>
            <a:ext cx="2889250" cy="366712"/>
            <a:chOff x="1108" y="2939"/>
            <a:chExt cx="1820" cy="231"/>
          </a:xfrm>
        </p:grpSpPr>
        <p:sp>
          <p:nvSpPr>
            <p:cNvPr id="41008" name="Line 12"/>
            <p:cNvSpPr>
              <a:spLocks noChangeShapeType="1"/>
            </p:cNvSpPr>
            <p:nvPr/>
          </p:nvSpPr>
          <p:spPr bwMode="auto">
            <a:xfrm flipH="1" flipV="1">
              <a:off x="1296" y="3072"/>
              <a:ext cx="1632" cy="4"/>
            </a:xfrm>
            <a:prstGeom prst="line">
              <a:avLst/>
            </a:prstGeom>
            <a:noFill/>
            <a:ln w="381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009" name="Text Box 16"/>
            <p:cNvSpPr txBox="1">
              <a:spLocks noChangeArrowheads="1"/>
            </p:cNvSpPr>
            <p:nvPr/>
          </p:nvSpPr>
          <p:spPr bwMode="auto">
            <a:xfrm>
              <a:off x="1108" y="2939"/>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3</a:t>
              </a:r>
            </a:p>
          </p:txBody>
        </p:sp>
      </p:grpSp>
      <p:grpSp>
        <p:nvGrpSpPr>
          <p:cNvPr id="84020" name="Group 52"/>
          <p:cNvGrpSpPr>
            <a:grpSpLocks/>
          </p:cNvGrpSpPr>
          <p:nvPr/>
        </p:nvGrpSpPr>
        <p:grpSpPr bwMode="auto">
          <a:xfrm>
            <a:off x="1644650" y="2671763"/>
            <a:ext cx="1358900" cy="595312"/>
            <a:chOff x="1036" y="1683"/>
            <a:chExt cx="856" cy="375"/>
          </a:xfrm>
        </p:grpSpPr>
        <p:sp>
          <p:nvSpPr>
            <p:cNvPr id="41006" name="Text Box 13"/>
            <p:cNvSpPr txBox="1">
              <a:spLocks noChangeArrowheads="1"/>
            </p:cNvSpPr>
            <p:nvPr/>
          </p:nvSpPr>
          <p:spPr bwMode="auto">
            <a:xfrm>
              <a:off x="1036" y="1827"/>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10</a:t>
              </a:r>
            </a:p>
          </p:txBody>
        </p:sp>
        <p:sp>
          <p:nvSpPr>
            <p:cNvPr id="41007" name="Text Box 19"/>
            <p:cNvSpPr txBox="1">
              <a:spLocks noChangeArrowheads="1"/>
            </p:cNvSpPr>
            <p:nvPr/>
          </p:nvSpPr>
          <p:spPr bwMode="auto">
            <a:xfrm>
              <a:off x="1296" y="1683"/>
              <a:ext cx="5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Apples</a:t>
              </a:r>
            </a:p>
          </p:txBody>
        </p:sp>
      </p:grpSp>
      <p:grpSp>
        <p:nvGrpSpPr>
          <p:cNvPr id="84021" name="Group 53"/>
          <p:cNvGrpSpPr>
            <a:grpSpLocks/>
          </p:cNvGrpSpPr>
          <p:nvPr/>
        </p:nvGrpSpPr>
        <p:grpSpPr bwMode="auto">
          <a:xfrm>
            <a:off x="1758950" y="3136900"/>
            <a:ext cx="2273300" cy="511175"/>
            <a:chOff x="1108" y="1976"/>
            <a:chExt cx="1432" cy="322"/>
          </a:xfrm>
        </p:grpSpPr>
        <p:grpSp>
          <p:nvGrpSpPr>
            <p:cNvPr id="41002" name="Group 51"/>
            <p:cNvGrpSpPr>
              <a:grpSpLocks/>
            </p:cNvGrpSpPr>
            <p:nvPr/>
          </p:nvGrpSpPr>
          <p:grpSpPr bwMode="auto">
            <a:xfrm>
              <a:off x="1108" y="2067"/>
              <a:ext cx="764" cy="231"/>
              <a:chOff x="1108" y="2067"/>
              <a:chExt cx="764" cy="231"/>
            </a:xfrm>
          </p:grpSpPr>
          <p:sp>
            <p:nvSpPr>
              <p:cNvPr id="41004" name="Line 8"/>
              <p:cNvSpPr>
                <a:spLocks noChangeShapeType="1"/>
              </p:cNvSpPr>
              <p:nvPr/>
            </p:nvSpPr>
            <p:spPr bwMode="auto">
              <a:xfrm flipH="1">
                <a:off x="1296" y="2212"/>
                <a:ext cx="576" cy="0"/>
              </a:xfrm>
              <a:prstGeom prst="line">
                <a:avLst/>
              </a:prstGeom>
              <a:noFill/>
              <a:ln w="381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005" name="Text Box 14"/>
              <p:cNvSpPr txBox="1">
                <a:spLocks noChangeArrowheads="1"/>
              </p:cNvSpPr>
              <p:nvPr/>
            </p:nvSpPr>
            <p:spPr bwMode="auto">
              <a:xfrm>
                <a:off x="1108" y="206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8</a:t>
                </a:r>
              </a:p>
            </p:txBody>
          </p:sp>
        </p:grpSp>
        <p:sp>
          <p:nvSpPr>
            <p:cNvPr id="41003" name="Text Box 20"/>
            <p:cNvSpPr txBox="1">
              <a:spLocks noChangeArrowheads="1"/>
            </p:cNvSpPr>
            <p:nvPr/>
          </p:nvSpPr>
          <p:spPr bwMode="auto">
            <a:xfrm>
              <a:off x="1824" y="1976"/>
              <a:ext cx="7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Bananas</a:t>
              </a:r>
            </a:p>
          </p:txBody>
        </p:sp>
      </p:grpSp>
      <p:grpSp>
        <p:nvGrpSpPr>
          <p:cNvPr id="84022" name="Group 54"/>
          <p:cNvGrpSpPr>
            <a:grpSpLocks/>
          </p:cNvGrpSpPr>
          <p:nvPr/>
        </p:nvGrpSpPr>
        <p:grpSpPr bwMode="auto">
          <a:xfrm>
            <a:off x="1758950" y="4279900"/>
            <a:ext cx="2933700" cy="525463"/>
            <a:chOff x="1108" y="2696"/>
            <a:chExt cx="1848" cy="331"/>
          </a:xfrm>
        </p:grpSpPr>
        <p:sp>
          <p:nvSpPr>
            <p:cNvPr id="40999" name="Line 9"/>
            <p:cNvSpPr>
              <a:spLocks noChangeShapeType="1"/>
            </p:cNvSpPr>
            <p:nvPr/>
          </p:nvSpPr>
          <p:spPr bwMode="auto">
            <a:xfrm flipH="1">
              <a:off x="1296" y="2932"/>
              <a:ext cx="1152" cy="0"/>
            </a:xfrm>
            <a:prstGeom prst="line">
              <a:avLst/>
            </a:prstGeom>
            <a:noFill/>
            <a:ln w="381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000" name="Text Box 15"/>
            <p:cNvSpPr txBox="1">
              <a:spLocks noChangeArrowheads="1"/>
            </p:cNvSpPr>
            <p:nvPr/>
          </p:nvSpPr>
          <p:spPr bwMode="auto">
            <a:xfrm>
              <a:off x="1108" y="2796"/>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4</a:t>
              </a:r>
            </a:p>
          </p:txBody>
        </p:sp>
        <p:sp>
          <p:nvSpPr>
            <p:cNvPr id="41001" name="Text Box 21"/>
            <p:cNvSpPr txBox="1">
              <a:spLocks noChangeArrowheads="1"/>
            </p:cNvSpPr>
            <p:nvPr/>
          </p:nvSpPr>
          <p:spPr bwMode="auto">
            <a:xfrm>
              <a:off x="2400" y="2696"/>
              <a:ext cx="5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Caviar</a:t>
              </a:r>
            </a:p>
          </p:txBody>
        </p:sp>
      </p:grpSp>
      <p:grpSp>
        <p:nvGrpSpPr>
          <p:cNvPr id="84024" name="Group 56"/>
          <p:cNvGrpSpPr>
            <a:grpSpLocks/>
          </p:cNvGrpSpPr>
          <p:nvPr/>
        </p:nvGrpSpPr>
        <p:grpSpPr bwMode="auto">
          <a:xfrm>
            <a:off x="1758950" y="4737100"/>
            <a:ext cx="3924300" cy="587375"/>
            <a:chOff x="1108" y="2984"/>
            <a:chExt cx="2472" cy="370"/>
          </a:xfrm>
        </p:grpSpPr>
        <p:sp>
          <p:nvSpPr>
            <p:cNvPr id="40996" name="Line 10"/>
            <p:cNvSpPr>
              <a:spLocks noChangeShapeType="1"/>
            </p:cNvSpPr>
            <p:nvPr/>
          </p:nvSpPr>
          <p:spPr bwMode="auto">
            <a:xfrm flipH="1" flipV="1">
              <a:off x="1296" y="3216"/>
              <a:ext cx="1776" cy="4"/>
            </a:xfrm>
            <a:prstGeom prst="line">
              <a:avLst/>
            </a:prstGeom>
            <a:noFill/>
            <a:ln w="381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97" name="Text Box 17"/>
            <p:cNvSpPr txBox="1">
              <a:spLocks noChangeArrowheads="1"/>
            </p:cNvSpPr>
            <p:nvPr/>
          </p:nvSpPr>
          <p:spPr bwMode="auto">
            <a:xfrm>
              <a:off x="1108" y="3123"/>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2</a:t>
              </a:r>
            </a:p>
          </p:txBody>
        </p:sp>
        <p:sp>
          <p:nvSpPr>
            <p:cNvPr id="40998" name="Text Box 22"/>
            <p:cNvSpPr txBox="1">
              <a:spLocks noChangeArrowheads="1"/>
            </p:cNvSpPr>
            <p:nvPr/>
          </p:nvSpPr>
          <p:spPr bwMode="auto">
            <a:xfrm>
              <a:off x="3072" y="2984"/>
              <a:ext cx="5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Dates</a:t>
              </a:r>
            </a:p>
          </p:txBody>
        </p:sp>
      </p:grpSp>
      <p:grpSp>
        <p:nvGrpSpPr>
          <p:cNvPr id="84025" name="Group 57"/>
          <p:cNvGrpSpPr>
            <a:grpSpLocks/>
          </p:cNvGrpSpPr>
          <p:nvPr/>
        </p:nvGrpSpPr>
        <p:grpSpPr bwMode="auto">
          <a:xfrm>
            <a:off x="1473200" y="5103813"/>
            <a:ext cx="5556250" cy="677862"/>
            <a:chOff x="928" y="3215"/>
            <a:chExt cx="3500" cy="427"/>
          </a:xfrm>
        </p:grpSpPr>
        <p:sp>
          <p:nvSpPr>
            <p:cNvPr id="40993" name="Line 11"/>
            <p:cNvSpPr>
              <a:spLocks noChangeShapeType="1"/>
            </p:cNvSpPr>
            <p:nvPr/>
          </p:nvSpPr>
          <p:spPr bwMode="auto">
            <a:xfrm flipH="1">
              <a:off x="1296" y="3504"/>
              <a:ext cx="2352" cy="4"/>
            </a:xfrm>
            <a:prstGeom prst="line">
              <a:avLst/>
            </a:prstGeom>
            <a:noFill/>
            <a:ln w="381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94" name="Text Box 18"/>
            <p:cNvSpPr txBox="1">
              <a:spLocks noChangeArrowheads="1"/>
            </p:cNvSpPr>
            <p:nvPr/>
          </p:nvSpPr>
          <p:spPr bwMode="auto">
            <a:xfrm>
              <a:off x="928" y="3411"/>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0.75</a:t>
              </a:r>
            </a:p>
          </p:txBody>
        </p:sp>
        <p:sp>
          <p:nvSpPr>
            <p:cNvPr id="40995" name="Text Box 23"/>
            <p:cNvSpPr txBox="1">
              <a:spLocks noChangeArrowheads="1"/>
            </p:cNvSpPr>
            <p:nvPr/>
          </p:nvSpPr>
          <p:spPr bwMode="auto">
            <a:xfrm>
              <a:off x="3552" y="3215"/>
              <a:ext cx="8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Enchiladas</a:t>
              </a:r>
            </a:p>
          </p:txBody>
        </p:sp>
      </p:grpSp>
      <p:grpSp>
        <p:nvGrpSpPr>
          <p:cNvPr id="84018" name="Group 50"/>
          <p:cNvGrpSpPr>
            <a:grpSpLocks/>
          </p:cNvGrpSpPr>
          <p:nvPr/>
        </p:nvGrpSpPr>
        <p:grpSpPr bwMode="auto">
          <a:xfrm>
            <a:off x="2038350" y="3054350"/>
            <a:ext cx="4648200" cy="2797175"/>
            <a:chOff x="1284" y="1924"/>
            <a:chExt cx="2928" cy="1762"/>
          </a:xfrm>
        </p:grpSpPr>
        <p:grpSp>
          <p:nvGrpSpPr>
            <p:cNvPr id="40982" name="Group 45"/>
            <p:cNvGrpSpPr>
              <a:grpSpLocks/>
            </p:cNvGrpSpPr>
            <p:nvPr/>
          </p:nvGrpSpPr>
          <p:grpSpPr bwMode="auto">
            <a:xfrm>
              <a:off x="1284" y="1924"/>
              <a:ext cx="2566" cy="1584"/>
              <a:chOff x="1284" y="1924"/>
              <a:chExt cx="2566" cy="1584"/>
            </a:xfrm>
          </p:grpSpPr>
          <p:sp>
            <p:nvSpPr>
              <p:cNvPr id="40984" name="Line 25"/>
              <p:cNvSpPr>
                <a:spLocks noChangeShapeType="1"/>
              </p:cNvSpPr>
              <p:nvPr/>
            </p:nvSpPr>
            <p:spPr bwMode="auto">
              <a:xfrm>
                <a:off x="1284" y="1924"/>
                <a:ext cx="345" cy="0"/>
              </a:xfrm>
              <a:prstGeom prst="line">
                <a:avLst/>
              </a:prstGeom>
              <a:noFill/>
              <a:ln w="381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85" name="Line 26"/>
              <p:cNvSpPr>
                <a:spLocks noChangeShapeType="1"/>
              </p:cNvSpPr>
              <p:nvPr/>
            </p:nvSpPr>
            <p:spPr bwMode="auto">
              <a:xfrm>
                <a:off x="1620" y="1924"/>
                <a:ext cx="240" cy="288"/>
              </a:xfrm>
              <a:prstGeom prst="line">
                <a:avLst/>
              </a:prstGeom>
              <a:noFill/>
              <a:ln w="381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86" name="Line 27"/>
              <p:cNvSpPr>
                <a:spLocks noChangeShapeType="1"/>
              </p:cNvSpPr>
              <p:nvPr/>
            </p:nvSpPr>
            <p:spPr bwMode="auto">
              <a:xfrm>
                <a:off x="1860" y="2212"/>
                <a:ext cx="240" cy="0"/>
              </a:xfrm>
              <a:prstGeom prst="line">
                <a:avLst/>
              </a:prstGeom>
              <a:noFill/>
              <a:ln w="381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87" name="Line 28"/>
              <p:cNvSpPr>
                <a:spLocks noChangeShapeType="1"/>
              </p:cNvSpPr>
              <p:nvPr/>
            </p:nvSpPr>
            <p:spPr bwMode="auto">
              <a:xfrm>
                <a:off x="2100" y="2212"/>
                <a:ext cx="384" cy="720"/>
              </a:xfrm>
              <a:prstGeom prst="line">
                <a:avLst/>
              </a:prstGeom>
              <a:noFill/>
              <a:ln w="381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88" name="Line 29"/>
              <p:cNvSpPr>
                <a:spLocks noChangeShapeType="1"/>
              </p:cNvSpPr>
              <p:nvPr/>
            </p:nvSpPr>
            <p:spPr bwMode="auto">
              <a:xfrm>
                <a:off x="2475" y="2932"/>
                <a:ext cx="253" cy="0"/>
              </a:xfrm>
              <a:prstGeom prst="line">
                <a:avLst/>
              </a:prstGeom>
              <a:noFill/>
              <a:ln w="381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89" name="Line 30"/>
              <p:cNvSpPr>
                <a:spLocks noChangeShapeType="1"/>
              </p:cNvSpPr>
              <p:nvPr/>
            </p:nvSpPr>
            <p:spPr bwMode="auto">
              <a:xfrm>
                <a:off x="2724" y="2932"/>
                <a:ext cx="384" cy="284"/>
              </a:xfrm>
              <a:prstGeom prst="line">
                <a:avLst/>
              </a:prstGeom>
              <a:noFill/>
              <a:ln w="381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90" name="Line 31"/>
              <p:cNvSpPr>
                <a:spLocks noChangeShapeType="1"/>
              </p:cNvSpPr>
              <p:nvPr/>
            </p:nvSpPr>
            <p:spPr bwMode="auto">
              <a:xfrm>
                <a:off x="3082" y="3220"/>
                <a:ext cx="345" cy="0"/>
              </a:xfrm>
              <a:prstGeom prst="line">
                <a:avLst/>
              </a:prstGeom>
              <a:noFill/>
              <a:ln w="381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91" name="Line 32"/>
              <p:cNvSpPr>
                <a:spLocks noChangeShapeType="1"/>
              </p:cNvSpPr>
              <p:nvPr/>
            </p:nvSpPr>
            <p:spPr bwMode="auto">
              <a:xfrm>
                <a:off x="3418" y="3220"/>
                <a:ext cx="240" cy="288"/>
              </a:xfrm>
              <a:prstGeom prst="line">
                <a:avLst/>
              </a:prstGeom>
              <a:noFill/>
              <a:ln w="381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92" name="Line 33"/>
              <p:cNvSpPr>
                <a:spLocks noChangeShapeType="1"/>
              </p:cNvSpPr>
              <p:nvPr/>
            </p:nvSpPr>
            <p:spPr bwMode="auto">
              <a:xfrm>
                <a:off x="3649" y="3508"/>
                <a:ext cx="201" cy="0"/>
              </a:xfrm>
              <a:prstGeom prst="line">
                <a:avLst/>
              </a:prstGeom>
              <a:noFill/>
              <a:ln w="381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40983" name="Text Box 34"/>
            <p:cNvSpPr txBox="1">
              <a:spLocks noChangeArrowheads="1"/>
            </p:cNvSpPr>
            <p:nvPr/>
          </p:nvSpPr>
          <p:spPr bwMode="auto">
            <a:xfrm>
              <a:off x="3888" y="3455"/>
              <a:ext cx="3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a:solidFill>
                    <a:srgbClr val="333399"/>
                  </a:solidFill>
                  <a:latin typeface="Arial" charset="0"/>
                </a:rPr>
                <a:t>RD</a:t>
              </a:r>
            </a:p>
          </p:txBody>
        </p:sp>
      </p:grpSp>
      <p:sp>
        <p:nvSpPr>
          <p:cNvPr id="40971" name="Rectangle 41"/>
          <p:cNvSpPr>
            <a:spLocks noGrp="1" noChangeArrowheads="1"/>
          </p:cNvSpPr>
          <p:nvPr>
            <p:ph type="title"/>
          </p:nvPr>
        </p:nvSpPr>
        <p:spPr>
          <a:xfrm>
            <a:off x="533400" y="260648"/>
            <a:ext cx="7772400" cy="1143000"/>
          </a:xfrm>
          <a:noFill/>
        </p:spPr>
        <p:txBody>
          <a:bodyPr>
            <a:normAutofit fontScale="90000"/>
          </a:bodyPr>
          <a:lstStyle/>
          <a:p>
            <a:pPr eaLnBrk="1" hangingPunct="1"/>
            <a:r>
              <a:rPr lang="en-US" altLang="en-US" smtClean="0"/>
              <a:t>Comparative Advantage </a:t>
            </a:r>
            <a:br>
              <a:rPr lang="en-US" altLang="en-US" smtClean="0"/>
            </a:br>
            <a:r>
              <a:rPr lang="en-US" altLang="en-US" smtClean="0"/>
              <a:t>with Many Goods</a:t>
            </a:r>
          </a:p>
        </p:txBody>
      </p:sp>
      <p:sp>
        <p:nvSpPr>
          <p:cNvPr id="84012" name="Rectangle 44"/>
          <p:cNvSpPr>
            <a:spLocks noChangeArrowheads="1"/>
          </p:cNvSpPr>
          <p:nvPr/>
        </p:nvSpPr>
        <p:spPr bwMode="auto">
          <a:xfrm>
            <a:off x="0" y="12954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lgn="ctr" eaLnBrk="1" hangingPunct="1">
              <a:spcBef>
                <a:spcPct val="0"/>
              </a:spcBef>
              <a:buClrTx/>
              <a:buSzTx/>
              <a:buFontTx/>
              <a:buNone/>
            </a:pPr>
            <a:r>
              <a:rPr lang="en-US" altLang="en-US" sz="2400" dirty="0" smtClean="0"/>
              <a:t>Determination </a:t>
            </a:r>
            <a:r>
              <a:rPr lang="en-US" altLang="en-US" sz="2400" dirty="0"/>
              <a:t>of Relative Wages</a:t>
            </a:r>
          </a:p>
        </p:txBody>
      </p:sp>
      <p:grpSp>
        <p:nvGrpSpPr>
          <p:cNvPr id="84017" name="Group 49"/>
          <p:cNvGrpSpPr>
            <a:grpSpLocks/>
          </p:cNvGrpSpPr>
          <p:nvPr/>
        </p:nvGrpSpPr>
        <p:grpSpPr bwMode="auto">
          <a:xfrm>
            <a:off x="4419600" y="2322513"/>
            <a:ext cx="501650" cy="3627437"/>
            <a:chOff x="2784" y="1463"/>
            <a:chExt cx="316" cy="2285"/>
          </a:xfrm>
        </p:grpSpPr>
        <p:sp>
          <p:nvSpPr>
            <p:cNvPr id="40979" name="Line 37"/>
            <p:cNvSpPr>
              <a:spLocks noChangeShapeType="1"/>
            </p:cNvSpPr>
            <p:nvPr/>
          </p:nvSpPr>
          <p:spPr bwMode="auto">
            <a:xfrm>
              <a:off x="2928" y="1732"/>
              <a:ext cx="0" cy="2016"/>
            </a:xfrm>
            <a:prstGeom prst="line">
              <a:avLst/>
            </a:prstGeom>
            <a:noFill/>
            <a:ln w="381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80" name="Oval 38"/>
            <p:cNvSpPr>
              <a:spLocks noChangeArrowheads="1"/>
            </p:cNvSpPr>
            <p:nvPr/>
          </p:nvSpPr>
          <p:spPr bwMode="auto">
            <a:xfrm>
              <a:off x="2907" y="3036"/>
              <a:ext cx="46" cy="46"/>
            </a:xfrm>
            <a:prstGeom prst="ellipse">
              <a:avLst/>
            </a:prstGeom>
            <a:solidFill>
              <a:srgbClr val="333399"/>
            </a:solidFill>
            <a:ln w="12700">
              <a:solidFill>
                <a:srgbClr val="333399"/>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eaLnBrk="1" hangingPunct="1"/>
              <a:endParaRPr lang="en-GB" altLang="en-US"/>
            </a:p>
          </p:txBody>
        </p:sp>
        <p:sp>
          <p:nvSpPr>
            <p:cNvPr id="40981" name="Text Box 39"/>
            <p:cNvSpPr txBox="1">
              <a:spLocks noChangeArrowheads="1"/>
            </p:cNvSpPr>
            <p:nvPr/>
          </p:nvSpPr>
          <p:spPr bwMode="auto">
            <a:xfrm>
              <a:off x="2784" y="1463"/>
              <a:ext cx="3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a:solidFill>
                    <a:srgbClr val="333399"/>
                  </a:solidFill>
                  <a:latin typeface="Arial" charset="0"/>
                </a:rPr>
                <a:t>RS</a:t>
              </a:r>
            </a:p>
          </p:txBody>
        </p:sp>
      </p:grpSp>
      <p:grpSp>
        <p:nvGrpSpPr>
          <p:cNvPr id="83971" name="Group 3"/>
          <p:cNvGrpSpPr>
            <a:grpSpLocks/>
          </p:cNvGrpSpPr>
          <p:nvPr/>
        </p:nvGrpSpPr>
        <p:grpSpPr bwMode="auto">
          <a:xfrm>
            <a:off x="1409700" y="1979613"/>
            <a:ext cx="5937250" cy="4648200"/>
            <a:chOff x="888" y="1055"/>
            <a:chExt cx="3740" cy="2928"/>
          </a:xfrm>
        </p:grpSpPr>
        <p:sp>
          <p:nvSpPr>
            <p:cNvPr id="40975" name="Line 4"/>
            <p:cNvSpPr>
              <a:spLocks noChangeShapeType="1"/>
            </p:cNvSpPr>
            <p:nvPr/>
          </p:nvSpPr>
          <p:spPr bwMode="auto">
            <a:xfrm>
              <a:off x="1296" y="1440"/>
              <a:ext cx="0" cy="2116"/>
            </a:xfrm>
            <a:prstGeom prst="line">
              <a:avLst/>
            </a:prstGeom>
            <a:noFill/>
            <a:ln w="38100">
              <a:solidFill>
                <a:schemeClr val="tx1"/>
              </a:solidFill>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76" name="Line 5"/>
            <p:cNvSpPr>
              <a:spLocks noChangeShapeType="1"/>
            </p:cNvSpPr>
            <p:nvPr/>
          </p:nvSpPr>
          <p:spPr bwMode="auto">
            <a:xfrm>
              <a:off x="1296" y="3556"/>
              <a:ext cx="3120" cy="0"/>
            </a:xfrm>
            <a:prstGeom prst="line">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77" name="Text Box 6"/>
            <p:cNvSpPr txBox="1">
              <a:spLocks noChangeArrowheads="1"/>
            </p:cNvSpPr>
            <p:nvPr/>
          </p:nvSpPr>
          <p:spPr bwMode="auto">
            <a:xfrm>
              <a:off x="888" y="1055"/>
              <a:ext cx="106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Relative wage</a:t>
              </a:r>
            </a:p>
            <a:p>
              <a:pPr>
                <a:spcBef>
                  <a:spcPct val="0"/>
                </a:spcBef>
                <a:buClrTx/>
                <a:buSzTx/>
                <a:buFontTx/>
                <a:buNone/>
              </a:pPr>
              <a:r>
                <a:rPr lang="en-US" altLang="en-US" sz="1800" b="1">
                  <a:solidFill>
                    <a:schemeClr val="tx1"/>
                  </a:solidFill>
                  <a:latin typeface="Arial" charset="0"/>
                </a:rPr>
                <a:t>Rate, </a:t>
              </a:r>
              <a:r>
                <a:rPr lang="en-US" altLang="en-US" sz="1800" b="1" i="1">
                  <a:solidFill>
                    <a:schemeClr val="tx1"/>
                  </a:solidFill>
                  <a:latin typeface="Arial" charset="0"/>
                </a:rPr>
                <a:t>w/w</a:t>
              </a:r>
              <a:r>
                <a:rPr lang="en-US" altLang="en-US" sz="1800" b="1" baseline="30000">
                  <a:solidFill>
                    <a:schemeClr val="tx1"/>
                  </a:solidFill>
                  <a:latin typeface="Arial" charset="0"/>
                </a:rPr>
                <a:t>*</a:t>
              </a:r>
              <a:endParaRPr lang="en-US" altLang="en-US" sz="1800" b="1">
                <a:solidFill>
                  <a:schemeClr val="tx1"/>
                </a:solidFill>
                <a:latin typeface="Arial" charset="0"/>
              </a:endParaRPr>
            </a:p>
          </p:txBody>
        </p:sp>
        <p:sp>
          <p:nvSpPr>
            <p:cNvPr id="40978" name="Text Box 7"/>
            <p:cNvSpPr txBox="1">
              <a:spLocks noChangeArrowheads="1"/>
            </p:cNvSpPr>
            <p:nvPr/>
          </p:nvSpPr>
          <p:spPr bwMode="auto">
            <a:xfrm>
              <a:off x="3360" y="3579"/>
              <a:ext cx="126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Relative quantity</a:t>
              </a:r>
            </a:p>
            <a:p>
              <a:pPr>
                <a:spcBef>
                  <a:spcPct val="0"/>
                </a:spcBef>
                <a:buClrTx/>
                <a:buSzTx/>
                <a:buFontTx/>
                <a:buNone/>
              </a:pPr>
              <a:r>
                <a:rPr lang="en-US" altLang="en-US" sz="1800" b="1">
                  <a:solidFill>
                    <a:schemeClr val="tx1"/>
                  </a:solidFill>
                  <a:latin typeface="Arial" charset="0"/>
                </a:rPr>
                <a:t>of labor, </a:t>
              </a:r>
              <a:r>
                <a:rPr lang="en-US" altLang="en-US" sz="1800" b="1" i="1">
                  <a:solidFill>
                    <a:schemeClr val="tx1"/>
                  </a:solidFill>
                  <a:latin typeface="Arial" charset="0"/>
                </a:rPr>
                <a:t>L/L</a:t>
              </a:r>
              <a:r>
                <a:rPr lang="en-US" altLang="en-US" sz="1800" b="1" baseline="30000">
                  <a:solidFill>
                    <a:schemeClr val="tx1"/>
                  </a:solidFill>
                  <a:latin typeface="Arial" charset="0"/>
                </a:rPr>
                <a:t>*</a:t>
              </a:r>
              <a:endParaRPr lang="en-US" altLang="en-US" sz="1800" b="1">
                <a:solidFill>
                  <a:schemeClr val="tx1"/>
                </a:solidFill>
                <a:latin typeface="Arial" charset="0"/>
              </a:endParaRPr>
            </a:p>
          </p:txBody>
        </p:sp>
      </p:grpSp>
    </p:spTree>
    <p:extLst>
      <p:ext uri="{BB962C8B-B14F-4D97-AF65-F5344CB8AC3E}">
        <p14:creationId xmlns:p14="http://schemas.microsoft.com/office/powerpoint/2010/main" val="1703290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4012"/>
                                        </p:tgtEl>
                                        <p:attrNameLst>
                                          <p:attrName>style.visibility</p:attrName>
                                        </p:attrNameLst>
                                      </p:cBhvr>
                                      <p:to>
                                        <p:strVal val="visible"/>
                                      </p:to>
                                    </p:set>
                                    <p:animEffect transition="in" filter="wipe(left)">
                                      <p:cBhvr>
                                        <p:cTn id="7" dur="500"/>
                                        <p:tgtEl>
                                          <p:spTgt spid="840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3971"/>
                                        </p:tgtEl>
                                        <p:attrNameLst>
                                          <p:attrName>style.visibility</p:attrName>
                                        </p:attrNameLst>
                                      </p:cBhvr>
                                      <p:to>
                                        <p:strVal val="visible"/>
                                      </p:to>
                                    </p:set>
                                    <p:animEffect transition="in" filter="wipe(left)">
                                      <p:cBhvr>
                                        <p:cTn id="12" dur="500"/>
                                        <p:tgtEl>
                                          <p:spTgt spid="839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84018"/>
                                        </p:tgtEl>
                                        <p:attrNameLst>
                                          <p:attrName>style.visibility</p:attrName>
                                        </p:attrNameLst>
                                      </p:cBhvr>
                                      <p:to>
                                        <p:strVal val="visible"/>
                                      </p:to>
                                    </p:set>
                                    <p:animEffect transition="in" filter="wipe(up)">
                                      <p:cBhvr>
                                        <p:cTn id="17" dur="500"/>
                                        <p:tgtEl>
                                          <p:spTgt spid="840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84020"/>
                                        </p:tgtEl>
                                        <p:attrNameLst>
                                          <p:attrName>style.visibility</p:attrName>
                                        </p:attrNameLst>
                                      </p:cBhvr>
                                      <p:to>
                                        <p:strVal val="visible"/>
                                      </p:to>
                                    </p:set>
                                    <p:animEffect transition="in" filter="dissolve">
                                      <p:cBhvr>
                                        <p:cTn id="22" dur="500"/>
                                        <p:tgtEl>
                                          <p:spTgt spid="8402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84021"/>
                                        </p:tgtEl>
                                        <p:attrNameLst>
                                          <p:attrName>style.visibility</p:attrName>
                                        </p:attrNameLst>
                                      </p:cBhvr>
                                      <p:to>
                                        <p:strVal val="visible"/>
                                      </p:to>
                                    </p:set>
                                    <p:animEffect transition="in" filter="wipe(left)">
                                      <p:cBhvr>
                                        <p:cTn id="27" dur="500"/>
                                        <p:tgtEl>
                                          <p:spTgt spid="8402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84022"/>
                                        </p:tgtEl>
                                        <p:attrNameLst>
                                          <p:attrName>style.visibility</p:attrName>
                                        </p:attrNameLst>
                                      </p:cBhvr>
                                      <p:to>
                                        <p:strVal val="visible"/>
                                      </p:to>
                                    </p:set>
                                    <p:animEffect transition="in" filter="wipe(left)">
                                      <p:cBhvr>
                                        <p:cTn id="32" dur="500"/>
                                        <p:tgtEl>
                                          <p:spTgt spid="8402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84023"/>
                                        </p:tgtEl>
                                        <p:attrNameLst>
                                          <p:attrName>style.visibility</p:attrName>
                                        </p:attrNameLst>
                                      </p:cBhvr>
                                      <p:to>
                                        <p:strVal val="visible"/>
                                      </p:to>
                                    </p:set>
                                    <p:animEffect transition="in" filter="wipe(left)">
                                      <p:cBhvr>
                                        <p:cTn id="37" dur="500"/>
                                        <p:tgtEl>
                                          <p:spTgt spid="8402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84024"/>
                                        </p:tgtEl>
                                        <p:attrNameLst>
                                          <p:attrName>style.visibility</p:attrName>
                                        </p:attrNameLst>
                                      </p:cBhvr>
                                      <p:to>
                                        <p:strVal val="visible"/>
                                      </p:to>
                                    </p:set>
                                    <p:animEffect transition="in" filter="wipe(left)">
                                      <p:cBhvr>
                                        <p:cTn id="42" dur="500"/>
                                        <p:tgtEl>
                                          <p:spTgt spid="8402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84025"/>
                                        </p:tgtEl>
                                        <p:attrNameLst>
                                          <p:attrName>style.visibility</p:attrName>
                                        </p:attrNameLst>
                                      </p:cBhvr>
                                      <p:to>
                                        <p:strVal val="visible"/>
                                      </p:to>
                                    </p:set>
                                    <p:animEffect transition="in" filter="wipe(left)">
                                      <p:cBhvr>
                                        <p:cTn id="47" dur="500"/>
                                        <p:tgtEl>
                                          <p:spTgt spid="8402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nodeType="clickEffect">
                                  <p:stCondLst>
                                    <p:cond delay="0"/>
                                  </p:stCondLst>
                                  <p:childTnLst>
                                    <p:set>
                                      <p:cBhvr>
                                        <p:cTn id="51" dur="1" fill="hold">
                                          <p:stCondLst>
                                            <p:cond delay="0"/>
                                          </p:stCondLst>
                                        </p:cTn>
                                        <p:tgtEl>
                                          <p:spTgt spid="84017"/>
                                        </p:tgtEl>
                                        <p:attrNameLst>
                                          <p:attrName>style.visibility</p:attrName>
                                        </p:attrNameLst>
                                      </p:cBhvr>
                                      <p:to>
                                        <p:strVal val="visible"/>
                                      </p:to>
                                    </p:set>
                                    <p:animEffect transition="in" filter="wipe(up)">
                                      <p:cBhvr>
                                        <p:cTn id="52" dur="500"/>
                                        <p:tgtEl>
                                          <p:spTgt spid="840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012" grpId="0"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023" name="Group 55"/>
          <p:cNvGrpSpPr>
            <a:grpSpLocks/>
          </p:cNvGrpSpPr>
          <p:nvPr/>
        </p:nvGrpSpPr>
        <p:grpSpPr bwMode="auto">
          <a:xfrm>
            <a:off x="1758950" y="4665663"/>
            <a:ext cx="2889250" cy="366712"/>
            <a:chOff x="1108" y="2939"/>
            <a:chExt cx="1820" cy="231"/>
          </a:xfrm>
        </p:grpSpPr>
        <p:sp>
          <p:nvSpPr>
            <p:cNvPr id="41008" name="Line 12"/>
            <p:cNvSpPr>
              <a:spLocks noChangeShapeType="1"/>
            </p:cNvSpPr>
            <p:nvPr/>
          </p:nvSpPr>
          <p:spPr bwMode="auto">
            <a:xfrm flipH="1" flipV="1">
              <a:off x="1296" y="3072"/>
              <a:ext cx="1632" cy="4"/>
            </a:xfrm>
            <a:prstGeom prst="line">
              <a:avLst/>
            </a:prstGeom>
            <a:noFill/>
            <a:ln w="381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009" name="Text Box 16"/>
            <p:cNvSpPr txBox="1">
              <a:spLocks noChangeArrowheads="1"/>
            </p:cNvSpPr>
            <p:nvPr/>
          </p:nvSpPr>
          <p:spPr bwMode="auto">
            <a:xfrm>
              <a:off x="1108" y="2939"/>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3</a:t>
              </a:r>
            </a:p>
          </p:txBody>
        </p:sp>
      </p:grpSp>
      <p:grpSp>
        <p:nvGrpSpPr>
          <p:cNvPr id="84020" name="Group 52"/>
          <p:cNvGrpSpPr>
            <a:grpSpLocks/>
          </p:cNvGrpSpPr>
          <p:nvPr/>
        </p:nvGrpSpPr>
        <p:grpSpPr bwMode="auto">
          <a:xfrm>
            <a:off x="1644650" y="2671763"/>
            <a:ext cx="1358900" cy="595312"/>
            <a:chOff x="1036" y="1683"/>
            <a:chExt cx="856" cy="375"/>
          </a:xfrm>
        </p:grpSpPr>
        <p:sp>
          <p:nvSpPr>
            <p:cNvPr id="41006" name="Text Box 13"/>
            <p:cNvSpPr txBox="1">
              <a:spLocks noChangeArrowheads="1"/>
            </p:cNvSpPr>
            <p:nvPr/>
          </p:nvSpPr>
          <p:spPr bwMode="auto">
            <a:xfrm>
              <a:off x="1036" y="1827"/>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10</a:t>
              </a:r>
            </a:p>
          </p:txBody>
        </p:sp>
        <p:sp>
          <p:nvSpPr>
            <p:cNvPr id="41007" name="Text Box 19"/>
            <p:cNvSpPr txBox="1">
              <a:spLocks noChangeArrowheads="1"/>
            </p:cNvSpPr>
            <p:nvPr/>
          </p:nvSpPr>
          <p:spPr bwMode="auto">
            <a:xfrm>
              <a:off x="1296" y="1683"/>
              <a:ext cx="5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Apples</a:t>
              </a:r>
            </a:p>
          </p:txBody>
        </p:sp>
      </p:grpSp>
      <p:grpSp>
        <p:nvGrpSpPr>
          <p:cNvPr id="84021" name="Group 53"/>
          <p:cNvGrpSpPr>
            <a:grpSpLocks/>
          </p:cNvGrpSpPr>
          <p:nvPr/>
        </p:nvGrpSpPr>
        <p:grpSpPr bwMode="auto">
          <a:xfrm>
            <a:off x="1758950" y="3136900"/>
            <a:ext cx="2273300" cy="511175"/>
            <a:chOff x="1108" y="1976"/>
            <a:chExt cx="1432" cy="322"/>
          </a:xfrm>
        </p:grpSpPr>
        <p:grpSp>
          <p:nvGrpSpPr>
            <p:cNvPr id="41002" name="Group 51"/>
            <p:cNvGrpSpPr>
              <a:grpSpLocks/>
            </p:cNvGrpSpPr>
            <p:nvPr/>
          </p:nvGrpSpPr>
          <p:grpSpPr bwMode="auto">
            <a:xfrm>
              <a:off x="1108" y="2067"/>
              <a:ext cx="764" cy="231"/>
              <a:chOff x="1108" y="2067"/>
              <a:chExt cx="764" cy="231"/>
            </a:xfrm>
          </p:grpSpPr>
          <p:sp>
            <p:nvSpPr>
              <p:cNvPr id="41004" name="Line 8"/>
              <p:cNvSpPr>
                <a:spLocks noChangeShapeType="1"/>
              </p:cNvSpPr>
              <p:nvPr/>
            </p:nvSpPr>
            <p:spPr bwMode="auto">
              <a:xfrm flipH="1">
                <a:off x="1296" y="2212"/>
                <a:ext cx="576" cy="0"/>
              </a:xfrm>
              <a:prstGeom prst="line">
                <a:avLst/>
              </a:prstGeom>
              <a:noFill/>
              <a:ln w="381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005" name="Text Box 14"/>
              <p:cNvSpPr txBox="1">
                <a:spLocks noChangeArrowheads="1"/>
              </p:cNvSpPr>
              <p:nvPr/>
            </p:nvSpPr>
            <p:spPr bwMode="auto">
              <a:xfrm>
                <a:off x="1108" y="206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8</a:t>
                </a:r>
              </a:p>
            </p:txBody>
          </p:sp>
        </p:grpSp>
        <p:sp>
          <p:nvSpPr>
            <p:cNvPr id="41003" name="Text Box 20"/>
            <p:cNvSpPr txBox="1">
              <a:spLocks noChangeArrowheads="1"/>
            </p:cNvSpPr>
            <p:nvPr/>
          </p:nvSpPr>
          <p:spPr bwMode="auto">
            <a:xfrm>
              <a:off x="1824" y="1976"/>
              <a:ext cx="7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Bananas</a:t>
              </a:r>
            </a:p>
          </p:txBody>
        </p:sp>
      </p:grpSp>
      <p:grpSp>
        <p:nvGrpSpPr>
          <p:cNvPr id="84022" name="Group 54"/>
          <p:cNvGrpSpPr>
            <a:grpSpLocks/>
          </p:cNvGrpSpPr>
          <p:nvPr/>
        </p:nvGrpSpPr>
        <p:grpSpPr bwMode="auto">
          <a:xfrm>
            <a:off x="1758950" y="4279900"/>
            <a:ext cx="2933700" cy="525463"/>
            <a:chOff x="1108" y="2696"/>
            <a:chExt cx="1848" cy="331"/>
          </a:xfrm>
        </p:grpSpPr>
        <p:sp>
          <p:nvSpPr>
            <p:cNvPr id="40999" name="Line 9"/>
            <p:cNvSpPr>
              <a:spLocks noChangeShapeType="1"/>
            </p:cNvSpPr>
            <p:nvPr/>
          </p:nvSpPr>
          <p:spPr bwMode="auto">
            <a:xfrm flipH="1">
              <a:off x="1296" y="2932"/>
              <a:ext cx="1152" cy="0"/>
            </a:xfrm>
            <a:prstGeom prst="line">
              <a:avLst/>
            </a:prstGeom>
            <a:noFill/>
            <a:ln w="381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000" name="Text Box 15"/>
            <p:cNvSpPr txBox="1">
              <a:spLocks noChangeArrowheads="1"/>
            </p:cNvSpPr>
            <p:nvPr/>
          </p:nvSpPr>
          <p:spPr bwMode="auto">
            <a:xfrm>
              <a:off x="1108" y="2796"/>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4</a:t>
              </a:r>
            </a:p>
          </p:txBody>
        </p:sp>
        <p:sp>
          <p:nvSpPr>
            <p:cNvPr id="41001" name="Text Box 21"/>
            <p:cNvSpPr txBox="1">
              <a:spLocks noChangeArrowheads="1"/>
            </p:cNvSpPr>
            <p:nvPr/>
          </p:nvSpPr>
          <p:spPr bwMode="auto">
            <a:xfrm>
              <a:off x="2400" y="2696"/>
              <a:ext cx="5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Caviar</a:t>
              </a:r>
            </a:p>
          </p:txBody>
        </p:sp>
      </p:grpSp>
      <p:grpSp>
        <p:nvGrpSpPr>
          <p:cNvPr id="84024" name="Group 56"/>
          <p:cNvGrpSpPr>
            <a:grpSpLocks/>
          </p:cNvGrpSpPr>
          <p:nvPr/>
        </p:nvGrpSpPr>
        <p:grpSpPr bwMode="auto">
          <a:xfrm>
            <a:off x="1758950" y="4737100"/>
            <a:ext cx="3924300" cy="587375"/>
            <a:chOff x="1108" y="2984"/>
            <a:chExt cx="2472" cy="370"/>
          </a:xfrm>
        </p:grpSpPr>
        <p:sp>
          <p:nvSpPr>
            <p:cNvPr id="40996" name="Line 10"/>
            <p:cNvSpPr>
              <a:spLocks noChangeShapeType="1"/>
            </p:cNvSpPr>
            <p:nvPr/>
          </p:nvSpPr>
          <p:spPr bwMode="auto">
            <a:xfrm flipH="1" flipV="1">
              <a:off x="1296" y="3216"/>
              <a:ext cx="1776" cy="4"/>
            </a:xfrm>
            <a:prstGeom prst="line">
              <a:avLst/>
            </a:prstGeom>
            <a:noFill/>
            <a:ln w="381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97" name="Text Box 17"/>
            <p:cNvSpPr txBox="1">
              <a:spLocks noChangeArrowheads="1"/>
            </p:cNvSpPr>
            <p:nvPr/>
          </p:nvSpPr>
          <p:spPr bwMode="auto">
            <a:xfrm>
              <a:off x="1108" y="3123"/>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2</a:t>
              </a:r>
            </a:p>
          </p:txBody>
        </p:sp>
        <p:sp>
          <p:nvSpPr>
            <p:cNvPr id="40998" name="Text Box 22"/>
            <p:cNvSpPr txBox="1">
              <a:spLocks noChangeArrowheads="1"/>
            </p:cNvSpPr>
            <p:nvPr/>
          </p:nvSpPr>
          <p:spPr bwMode="auto">
            <a:xfrm>
              <a:off x="3072" y="2984"/>
              <a:ext cx="5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Dates</a:t>
              </a:r>
            </a:p>
          </p:txBody>
        </p:sp>
      </p:grpSp>
      <p:grpSp>
        <p:nvGrpSpPr>
          <p:cNvPr id="84025" name="Group 57"/>
          <p:cNvGrpSpPr>
            <a:grpSpLocks/>
          </p:cNvGrpSpPr>
          <p:nvPr/>
        </p:nvGrpSpPr>
        <p:grpSpPr bwMode="auto">
          <a:xfrm>
            <a:off x="1473200" y="5103813"/>
            <a:ext cx="5556250" cy="677862"/>
            <a:chOff x="928" y="3215"/>
            <a:chExt cx="3500" cy="427"/>
          </a:xfrm>
        </p:grpSpPr>
        <p:sp>
          <p:nvSpPr>
            <p:cNvPr id="40993" name="Line 11"/>
            <p:cNvSpPr>
              <a:spLocks noChangeShapeType="1"/>
            </p:cNvSpPr>
            <p:nvPr/>
          </p:nvSpPr>
          <p:spPr bwMode="auto">
            <a:xfrm flipH="1">
              <a:off x="1296" y="3504"/>
              <a:ext cx="2352" cy="4"/>
            </a:xfrm>
            <a:prstGeom prst="line">
              <a:avLst/>
            </a:prstGeom>
            <a:noFill/>
            <a:ln w="381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94" name="Text Box 18"/>
            <p:cNvSpPr txBox="1">
              <a:spLocks noChangeArrowheads="1"/>
            </p:cNvSpPr>
            <p:nvPr/>
          </p:nvSpPr>
          <p:spPr bwMode="auto">
            <a:xfrm>
              <a:off x="928" y="3411"/>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0.75</a:t>
              </a:r>
            </a:p>
          </p:txBody>
        </p:sp>
        <p:sp>
          <p:nvSpPr>
            <p:cNvPr id="40995" name="Text Box 23"/>
            <p:cNvSpPr txBox="1">
              <a:spLocks noChangeArrowheads="1"/>
            </p:cNvSpPr>
            <p:nvPr/>
          </p:nvSpPr>
          <p:spPr bwMode="auto">
            <a:xfrm>
              <a:off x="3552" y="3215"/>
              <a:ext cx="8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Enchiladas</a:t>
              </a:r>
            </a:p>
          </p:txBody>
        </p:sp>
      </p:grpSp>
      <p:grpSp>
        <p:nvGrpSpPr>
          <p:cNvPr id="84018" name="Group 50"/>
          <p:cNvGrpSpPr>
            <a:grpSpLocks/>
          </p:cNvGrpSpPr>
          <p:nvPr/>
        </p:nvGrpSpPr>
        <p:grpSpPr bwMode="auto">
          <a:xfrm>
            <a:off x="2038350" y="3054350"/>
            <a:ext cx="4648200" cy="2797175"/>
            <a:chOff x="1284" y="1924"/>
            <a:chExt cx="2928" cy="1762"/>
          </a:xfrm>
        </p:grpSpPr>
        <p:grpSp>
          <p:nvGrpSpPr>
            <p:cNvPr id="40982" name="Group 45"/>
            <p:cNvGrpSpPr>
              <a:grpSpLocks/>
            </p:cNvGrpSpPr>
            <p:nvPr/>
          </p:nvGrpSpPr>
          <p:grpSpPr bwMode="auto">
            <a:xfrm>
              <a:off x="1284" y="1924"/>
              <a:ext cx="2566" cy="1584"/>
              <a:chOff x="1284" y="1924"/>
              <a:chExt cx="2566" cy="1584"/>
            </a:xfrm>
          </p:grpSpPr>
          <p:sp>
            <p:nvSpPr>
              <p:cNvPr id="40984" name="Line 25"/>
              <p:cNvSpPr>
                <a:spLocks noChangeShapeType="1"/>
              </p:cNvSpPr>
              <p:nvPr/>
            </p:nvSpPr>
            <p:spPr bwMode="auto">
              <a:xfrm>
                <a:off x="1284" y="1924"/>
                <a:ext cx="345" cy="0"/>
              </a:xfrm>
              <a:prstGeom prst="line">
                <a:avLst/>
              </a:prstGeom>
              <a:noFill/>
              <a:ln w="381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85" name="Line 26"/>
              <p:cNvSpPr>
                <a:spLocks noChangeShapeType="1"/>
              </p:cNvSpPr>
              <p:nvPr/>
            </p:nvSpPr>
            <p:spPr bwMode="auto">
              <a:xfrm>
                <a:off x="1620" y="1924"/>
                <a:ext cx="240" cy="288"/>
              </a:xfrm>
              <a:prstGeom prst="line">
                <a:avLst/>
              </a:prstGeom>
              <a:noFill/>
              <a:ln w="381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86" name="Line 27"/>
              <p:cNvSpPr>
                <a:spLocks noChangeShapeType="1"/>
              </p:cNvSpPr>
              <p:nvPr/>
            </p:nvSpPr>
            <p:spPr bwMode="auto">
              <a:xfrm>
                <a:off x="1860" y="2212"/>
                <a:ext cx="240" cy="0"/>
              </a:xfrm>
              <a:prstGeom prst="line">
                <a:avLst/>
              </a:prstGeom>
              <a:noFill/>
              <a:ln w="381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87" name="Line 28"/>
              <p:cNvSpPr>
                <a:spLocks noChangeShapeType="1"/>
              </p:cNvSpPr>
              <p:nvPr/>
            </p:nvSpPr>
            <p:spPr bwMode="auto">
              <a:xfrm>
                <a:off x="2100" y="2212"/>
                <a:ext cx="384" cy="720"/>
              </a:xfrm>
              <a:prstGeom prst="line">
                <a:avLst/>
              </a:prstGeom>
              <a:noFill/>
              <a:ln w="381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88" name="Line 29"/>
              <p:cNvSpPr>
                <a:spLocks noChangeShapeType="1"/>
              </p:cNvSpPr>
              <p:nvPr/>
            </p:nvSpPr>
            <p:spPr bwMode="auto">
              <a:xfrm>
                <a:off x="2475" y="2932"/>
                <a:ext cx="253" cy="0"/>
              </a:xfrm>
              <a:prstGeom prst="line">
                <a:avLst/>
              </a:prstGeom>
              <a:noFill/>
              <a:ln w="381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89" name="Line 30"/>
              <p:cNvSpPr>
                <a:spLocks noChangeShapeType="1"/>
              </p:cNvSpPr>
              <p:nvPr/>
            </p:nvSpPr>
            <p:spPr bwMode="auto">
              <a:xfrm>
                <a:off x="2724" y="2932"/>
                <a:ext cx="384" cy="284"/>
              </a:xfrm>
              <a:prstGeom prst="line">
                <a:avLst/>
              </a:prstGeom>
              <a:noFill/>
              <a:ln w="381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90" name="Line 31"/>
              <p:cNvSpPr>
                <a:spLocks noChangeShapeType="1"/>
              </p:cNvSpPr>
              <p:nvPr/>
            </p:nvSpPr>
            <p:spPr bwMode="auto">
              <a:xfrm>
                <a:off x="3082" y="3220"/>
                <a:ext cx="345" cy="0"/>
              </a:xfrm>
              <a:prstGeom prst="line">
                <a:avLst/>
              </a:prstGeom>
              <a:noFill/>
              <a:ln w="381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91" name="Line 32"/>
              <p:cNvSpPr>
                <a:spLocks noChangeShapeType="1"/>
              </p:cNvSpPr>
              <p:nvPr/>
            </p:nvSpPr>
            <p:spPr bwMode="auto">
              <a:xfrm>
                <a:off x="3418" y="3220"/>
                <a:ext cx="240" cy="288"/>
              </a:xfrm>
              <a:prstGeom prst="line">
                <a:avLst/>
              </a:prstGeom>
              <a:noFill/>
              <a:ln w="381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92" name="Line 33"/>
              <p:cNvSpPr>
                <a:spLocks noChangeShapeType="1"/>
              </p:cNvSpPr>
              <p:nvPr/>
            </p:nvSpPr>
            <p:spPr bwMode="auto">
              <a:xfrm>
                <a:off x="3649" y="3508"/>
                <a:ext cx="201" cy="0"/>
              </a:xfrm>
              <a:prstGeom prst="line">
                <a:avLst/>
              </a:prstGeom>
              <a:noFill/>
              <a:ln w="381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40983" name="Text Box 34"/>
            <p:cNvSpPr txBox="1">
              <a:spLocks noChangeArrowheads="1"/>
            </p:cNvSpPr>
            <p:nvPr/>
          </p:nvSpPr>
          <p:spPr bwMode="auto">
            <a:xfrm>
              <a:off x="3888" y="3455"/>
              <a:ext cx="3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a:solidFill>
                    <a:srgbClr val="333399"/>
                  </a:solidFill>
                  <a:latin typeface="Arial" charset="0"/>
                </a:rPr>
                <a:t>RD</a:t>
              </a:r>
            </a:p>
          </p:txBody>
        </p:sp>
      </p:grpSp>
      <p:sp>
        <p:nvSpPr>
          <p:cNvPr id="40971" name="Rectangle 41"/>
          <p:cNvSpPr>
            <a:spLocks noGrp="1" noChangeArrowheads="1"/>
          </p:cNvSpPr>
          <p:nvPr>
            <p:ph type="title"/>
          </p:nvPr>
        </p:nvSpPr>
        <p:spPr>
          <a:xfrm>
            <a:off x="533400" y="260648"/>
            <a:ext cx="7772400" cy="1143000"/>
          </a:xfrm>
          <a:noFill/>
        </p:spPr>
        <p:txBody>
          <a:bodyPr>
            <a:normAutofit fontScale="90000"/>
          </a:bodyPr>
          <a:lstStyle/>
          <a:p>
            <a:pPr eaLnBrk="1" hangingPunct="1"/>
            <a:r>
              <a:rPr lang="en-US" altLang="en-US" smtClean="0"/>
              <a:t>Comparative Advantage </a:t>
            </a:r>
            <a:br>
              <a:rPr lang="en-US" altLang="en-US" smtClean="0"/>
            </a:br>
            <a:r>
              <a:rPr lang="en-US" altLang="en-US" smtClean="0"/>
              <a:t>with Many Goods</a:t>
            </a:r>
          </a:p>
        </p:txBody>
      </p:sp>
      <p:sp>
        <p:nvSpPr>
          <p:cNvPr id="84012" name="Rectangle 44"/>
          <p:cNvSpPr>
            <a:spLocks noChangeArrowheads="1"/>
          </p:cNvSpPr>
          <p:nvPr/>
        </p:nvSpPr>
        <p:spPr bwMode="auto">
          <a:xfrm>
            <a:off x="0" y="12954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lgn="ctr" eaLnBrk="1" hangingPunct="1">
              <a:spcBef>
                <a:spcPct val="0"/>
              </a:spcBef>
              <a:buClrTx/>
              <a:buSzTx/>
              <a:buFontTx/>
              <a:buNone/>
            </a:pPr>
            <a:r>
              <a:rPr lang="en-US" altLang="en-US" sz="2400" dirty="0" smtClean="0"/>
              <a:t>Determination </a:t>
            </a:r>
            <a:r>
              <a:rPr lang="en-US" altLang="en-US" sz="2400" dirty="0"/>
              <a:t>of Relative Wages</a:t>
            </a:r>
          </a:p>
        </p:txBody>
      </p:sp>
      <p:grpSp>
        <p:nvGrpSpPr>
          <p:cNvPr id="84017" name="Group 49"/>
          <p:cNvGrpSpPr>
            <a:grpSpLocks/>
          </p:cNvGrpSpPr>
          <p:nvPr/>
        </p:nvGrpSpPr>
        <p:grpSpPr bwMode="auto">
          <a:xfrm>
            <a:off x="4419600" y="2322513"/>
            <a:ext cx="501650" cy="3627437"/>
            <a:chOff x="2784" y="1463"/>
            <a:chExt cx="316" cy="2285"/>
          </a:xfrm>
        </p:grpSpPr>
        <p:sp>
          <p:nvSpPr>
            <p:cNvPr id="40979" name="Line 37"/>
            <p:cNvSpPr>
              <a:spLocks noChangeShapeType="1"/>
            </p:cNvSpPr>
            <p:nvPr/>
          </p:nvSpPr>
          <p:spPr bwMode="auto">
            <a:xfrm>
              <a:off x="2928" y="1732"/>
              <a:ext cx="0" cy="2016"/>
            </a:xfrm>
            <a:prstGeom prst="line">
              <a:avLst/>
            </a:prstGeom>
            <a:noFill/>
            <a:ln w="381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80" name="Oval 38"/>
            <p:cNvSpPr>
              <a:spLocks noChangeArrowheads="1"/>
            </p:cNvSpPr>
            <p:nvPr/>
          </p:nvSpPr>
          <p:spPr bwMode="auto">
            <a:xfrm>
              <a:off x="2907" y="3036"/>
              <a:ext cx="46" cy="46"/>
            </a:xfrm>
            <a:prstGeom prst="ellipse">
              <a:avLst/>
            </a:prstGeom>
            <a:solidFill>
              <a:srgbClr val="333399"/>
            </a:solidFill>
            <a:ln w="12700">
              <a:solidFill>
                <a:srgbClr val="333399"/>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eaLnBrk="1" hangingPunct="1"/>
              <a:endParaRPr lang="en-GB" altLang="en-US"/>
            </a:p>
          </p:txBody>
        </p:sp>
        <p:sp>
          <p:nvSpPr>
            <p:cNvPr id="40981" name="Text Box 39"/>
            <p:cNvSpPr txBox="1">
              <a:spLocks noChangeArrowheads="1"/>
            </p:cNvSpPr>
            <p:nvPr/>
          </p:nvSpPr>
          <p:spPr bwMode="auto">
            <a:xfrm>
              <a:off x="2784" y="1463"/>
              <a:ext cx="3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a:solidFill>
                    <a:srgbClr val="333399"/>
                  </a:solidFill>
                  <a:latin typeface="Arial" charset="0"/>
                </a:rPr>
                <a:t>RS</a:t>
              </a:r>
            </a:p>
          </p:txBody>
        </p:sp>
      </p:grpSp>
      <p:grpSp>
        <p:nvGrpSpPr>
          <p:cNvPr id="83971" name="Group 3"/>
          <p:cNvGrpSpPr>
            <a:grpSpLocks/>
          </p:cNvGrpSpPr>
          <p:nvPr/>
        </p:nvGrpSpPr>
        <p:grpSpPr bwMode="auto">
          <a:xfrm>
            <a:off x="1409700" y="1979613"/>
            <a:ext cx="5937250" cy="4648200"/>
            <a:chOff x="888" y="1055"/>
            <a:chExt cx="3740" cy="2928"/>
          </a:xfrm>
        </p:grpSpPr>
        <p:sp>
          <p:nvSpPr>
            <p:cNvPr id="40975" name="Line 4"/>
            <p:cNvSpPr>
              <a:spLocks noChangeShapeType="1"/>
            </p:cNvSpPr>
            <p:nvPr/>
          </p:nvSpPr>
          <p:spPr bwMode="auto">
            <a:xfrm>
              <a:off x="1296" y="1440"/>
              <a:ext cx="0" cy="2116"/>
            </a:xfrm>
            <a:prstGeom prst="line">
              <a:avLst/>
            </a:prstGeom>
            <a:noFill/>
            <a:ln w="38100">
              <a:solidFill>
                <a:schemeClr val="tx1"/>
              </a:solidFill>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76" name="Line 5"/>
            <p:cNvSpPr>
              <a:spLocks noChangeShapeType="1"/>
            </p:cNvSpPr>
            <p:nvPr/>
          </p:nvSpPr>
          <p:spPr bwMode="auto">
            <a:xfrm>
              <a:off x="1296" y="3556"/>
              <a:ext cx="3120" cy="0"/>
            </a:xfrm>
            <a:prstGeom prst="line">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77" name="Text Box 6"/>
            <p:cNvSpPr txBox="1">
              <a:spLocks noChangeArrowheads="1"/>
            </p:cNvSpPr>
            <p:nvPr/>
          </p:nvSpPr>
          <p:spPr bwMode="auto">
            <a:xfrm>
              <a:off x="888" y="1055"/>
              <a:ext cx="106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Relative wage</a:t>
              </a:r>
            </a:p>
            <a:p>
              <a:pPr>
                <a:spcBef>
                  <a:spcPct val="0"/>
                </a:spcBef>
                <a:buClrTx/>
                <a:buSzTx/>
                <a:buFontTx/>
                <a:buNone/>
              </a:pPr>
              <a:r>
                <a:rPr lang="en-US" altLang="en-US" sz="1800" b="1">
                  <a:solidFill>
                    <a:schemeClr val="tx1"/>
                  </a:solidFill>
                  <a:latin typeface="Arial" charset="0"/>
                </a:rPr>
                <a:t>Rate, </a:t>
              </a:r>
              <a:r>
                <a:rPr lang="en-US" altLang="en-US" sz="1800" b="1" i="1">
                  <a:solidFill>
                    <a:schemeClr val="tx1"/>
                  </a:solidFill>
                  <a:latin typeface="Arial" charset="0"/>
                </a:rPr>
                <a:t>w/w</a:t>
              </a:r>
              <a:r>
                <a:rPr lang="en-US" altLang="en-US" sz="1800" b="1" baseline="30000">
                  <a:solidFill>
                    <a:schemeClr val="tx1"/>
                  </a:solidFill>
                  <a:latin typeface="Arial" charset="0"/>
                </a:rPr>
                <a:t>*</a:t>
              </a:r>
              <a:endParaRPr lang="en-US" altLang="en-US" sz="1800" b="1">
                <a:solidFill>
                  <a:schemeClr val="tx1"/>
                </a:solidFill>
                <a:latin typeface="Arial" charset="0"/>
              </a:endParaRPr>
            </a:p>
          </p:txBody>
        </p:sp>
        <p:sp>
          <p:nvSpPr>
            <p:cNvPr id="40978" name="Text Box 7"/>
            <p:cNvSpPr txBox="1">
              <a:spLocks noChangeArrowheads="1"/>
            </p:cNvSpPr>
            <p:nvPr/>
          </p:nvSpPr>
          <p:spPr bwMode="auto">
            <a:xfrm>
              <a:off x="3360" y="3579"/>
              <a:ext cx="126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Relative quantity</a:t>
              </a:r>
            </a:p>
            <a:p>
              <a:pPr>
                <a:spcBef>
                  <a:spcPct val="0"/>
                </a:spcBef>
                <a:buClrTx/>
                <a:buSzTx/>
                <a:buFontTx/>
                <a:buNone/>
              </a:pPr>
              <a:r>
                <a:rPr lang="en-US" altLang="en-US" sz="1800" b="1">
                  <a:solidFill>
                    <a:schemeClr val="tx1"/>
                  </a:solidFill>
                  <a:latin typeface="Arial" charset="0"/>
                </a:rPr>
                <a:t>of labor, </a:t>
              </a:r>
              <a:r>
                <a:rPr lang="en-US" altLang="en-US" sz="1800" b="1" i="1">
                  <a:solidFill>
                    <a:schemeClr val="tx1"/>
                  </a:solidFill>
                  <a:latin typeface="Arial" charset="0"/>
                </a:rPr>
                <a:t>L/L</a:t>
              </a:r>
              <a:r>
                <a:rPr lang="en-US" altLang="en-US" sz="1800" b="1" baseline="30000">
                  <a:solidFill>
                    <a:schemeClr val="tx1"/>
                  </a:solidFill>
                  <a:latin typeface="Arial" charset="0"/>
                </a:rPr>
                <a:t>*</a:t>
              </a:r>
              <a:endParaRPr lang="en-US" altLang="en-US" sz="1800" b="1">
                <a:solidFill>
                  <a:schemeClr val="tx1"/>
                </a:solidFill>
                <a:latin typeface="Arial" charset="0"/>
              </a:endParaRPr>
            </a:p>
          </p:txBody>
        </p:sp>
      </p:grpSp>
      <p:sp>
        <p:nvSpPr>
          <p:cNvPr id="2" name="Oval 1"/>
          <p:cNvSpPr/>
          <p:nvPr/>
        </p:nvSpPr>
        <p:spPr>
          <a:xfrm>
            <a:off x="4296965" y="2132856"/>
            <a:ext cx="746919" cy="7675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Arrow Connector 3"/>
          <p:cNvCxnSpPr/>
          <p:nvPr/>
        </p:nvCxnSpPr>
        <p:spPr>
          <a:xfrm>
            <a:off x="5334000" y="2505869"/>
            <a:ext cx="1006475"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686550" y="2300288"/>
            <a:ext cx="1917898" cy="2031325"/>
          </a:xfrm>
          <a:prstGeom prst="rect">
            <a:avLst/>
          </a:prstGeom>
          <a:noFill/>
        </p:spPr>
        <p:txBody>
          <a:bodyPr wrap="square" rtlCol="0">
            <a:spAutoFit/>
          </a:bodyPr>
          <a:lstStyle/>
          <a:p>
            <a:r>
              <a:rPr lang="en-GB" dirty="0" smtClean="0"/>
              <a:t>The RS of labour is fixed as it’s determined by the sizes of the labour forces which we assume don’t change.</a:t>
            </a:r>
            <a:endParaRPr lang="en-GB" dirty="0"/>
          </a:p>
        </p:txBody>
      </p:sp>
    </p:spTree>
    <p:extLst>
      <p:ext uri="{BB962C8B-B14F-4D97-AF65-F5344CB8AC3E}">
        <p14:creationId xmlns:p14="http://schemas.microsoft.com/office/powerpoint/2010/main" val="1492994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023" name="Group 55"/>
          <p:cNvGrpSpPr>
            <a:grpSpLocks/>
          </p:cNvGrpSpPr>
          <p:nvPr/>
        </p:nvGrpSpPr>
        <p:grpSpPr bwMode="auto">
          <a:xfrm>
            <a:off x="1758950" y="4665663"/>
            <a:ext cx="2889250" cy="366712"/>
            <a:chOff x="1108" y="2939"/>
            <a:chExt cx="1820" cy="231"/>
          </a:xfrm>
        </p:grpSpPr>
        <p:sp>
          <p:nvSpPr>
            <p:cNvPr id="41008" name="Line 12"/>
            <p:cNvSpPr>
              <a:spLocks noChangeShapeType="1"/>
            </p:cNvSpPr>
            <p:nvPr/>
          </p:nvSpPr>
          <p:spPr bwMode="auto">
            <a:xfrm flipH="1" flipV="1">
              <a:off x="1296" y="3072"/>
              <a:ext cx="1632" cy="4"/>
            </a:xfrm>
            <a:prstGeom prst="line">
              <a:avLst/>
            </a:prstGeom>
            <a:noFill/>
            <a:ln w="381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009" name="Text Box 16"/>
            <p:cNvSpPr txBox="1">
              <a:spLocks noChangeArrowheads="1"/>
            </p:cNvSpPr>
            <p:nvPr/>
          </p:nvSpPr>
          <p:spPr bwMode="auto">
            <a:xfrm>
              <a:off x="1108" y="2939"/>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3</a:t>
              </a:r>
            </a:p>
          </p:txBody>
        </p:sp>
      </p:grpSp>
      <p:grpSp>
        <p:nvGrpSpPr>
          <p:cNvPr id="84020" name="Group 52"/>
          <p:cNvGrpSpPr>
            <a:grpSpLocks/>
          </p:cNvGrpSpPr>
          <p:nvPr/>
        </p:nvGrpSpPr>
        <p:grpSpPr bwMode="auto">
          <a:xfrm>
            <a:off x="1644650" y="2671763"/>
            <a:ext cx="1358900" cy="595312"/>
            <a:chOff x="1036" y="1683"/>
            <a:chExt cx="856" cy="375"/>
          </a:xfrm>
        </p:grpSpPr>
        <p:sp>
          <p:nvSpPr>
            <p:cNvPr id="41006" name="Text Box 13"/>
            <p:cNvSpPr txBox="1">
              <a:spLocks noChangeArrowheads="1"/>
            </p:cNvSpPr>
            <p:nvPr/>
          </p:nvSpPr>
          <p:spPr bwMode="auto">
            <a:xfrm>
              <a:off x="1036" y="1827"/>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10</a:t>
              </a:r>
            </a:p>
          </p:txBody>
        </p:sp>
        <p:sp>
          <p:nvSpPr>
            <p:cNvPr id="41007" name="Text Box 19"/>
            <p:cNvSpPr txBox="1">
              <a:spLocks noChangeArrowheads="1"/>
            </p:cNvSpPr>
            <p:nvPr/>
          </p:nvSpPr>
          <p:spPr bwMode="auto">
            <a:xfrm>
              <a:off x="1296" y="1683"/>
              <a:ext cx="5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Apples</a:t>
              </a:r>
            </a:p>
          </p:txBody>
        </p:sp>
      </p:grpSp>
      <p:grpSp>
        <p:nvGrpSpPr>
          <p:cNvPr id="84021" name="Group 53"/>
          <p:cNvGrpSpPr>
            <a:grpSpLocks/>
          </p:cNvGrpSpPr>
          <p:nvPr/>
        </p:nvGrpSpPr>
        <p:grpSpPr bwMode="auto">
          <a:xfrm>
            <a:off x="1758950" y="3136900"/>
            <a:ext cx="2273300" cy="511175"/>
            <a:chOff x="1108" y="1976"/>
            <a:chExt cx="1432" cy="322"/>
          </a:xfrm>
        </p:grpSpPr>
        <p:grpSp>
          <p:nvGrpSpPr>
            <p:cNvPr id="41002" name="Group 51"/>
            <p:cNvGrpSpPr>
              <a:grpSpLocks/>
            </p:cNvGrpSpPr>
            <p:nvPr/>
          </p:nvGrpSpPr>
          <p:grpSpPr bwMode="auto">
            <a:xfrm>
              <a:off x="1108" y="2067"/>
              <a:ext cx="764" cy="231"/>
              <a:chOff x="1108" y="2067"/>
              <a:chExt cx="764" cy="231"/>
            </a:xfrm>
          </p:grpSpPr>
          <p:sp>
            <p:nvSpPr>
              <p:cNvPr id="41004" name="Line 8"/>
              <p:cNvSpPr>
                <a:spLocks noChangeShapeType="1"/>
              </p:cNvSpPr>
              <p:nvPr/>
            </p:nvSpPr>
            <p:spPr bwMode="auto">
              <a:xfrm flipH="1">
                <a:off x="1296" y="2212"/>
                <a:ext cx="576" cy="0"/>
              </a:xfrm>
              <a:prstGeom prst="line">
                <a:avLst/>
              </a:prstGeom>
              <a:noFill/>
              <a:ln w="381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005" name="Text Box 14"/>
              <p:cNvSpPr txBox="1">
                <a:spLocks noChangeArrowheads="1"/>
              </p:cNvSpPr>
              <p:nvPr/>
            </p:nvSpPr>
            <p:spPr bwMode="auto">
              <a:xfrm>
                <a:off x="1108" y="206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8</a:t>
                </a:r>
              </a:p>
            </p:txBody>
          </p:sp>
        </p:grpSp>
        <p:sp>
          <p:nvSpPr>
            <p:cNvPr id="41003" name="Text Box 20"/>
            <p:cNvSpPr txBox="1">
              <a:spLocks noChangeArrowheads="1"/>
            </p:cNvSpPr>
            <p:nvPr/>
          </p:nvSpPr>
          <p:spPr bwMode="auto">
            <a:xfrm>
              <a:off x="1824" y="1976"/>
              <a:ext cx="7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Bananas</a:t>
              </a:r>
            </a:p>
          </p:txBody>
        </p:sp>
      </p:grpSp>
      <p:grpSp>
        <p:nvGrpSpPr>
          <p:cNvPr id="84022" name="Group 54"/>
          <p:cNvGrpSpPr>
            <a:grpSpLocks/>
          </p:cNvGrpSpPr>
          <p:nvPr/>
        </p:nvGrpSpPr>
        <p:grpSpPr bwMode="auto">
          <a:xfrm>
            <a:off x="1758950" y="4279900"/>
            <a:ext cx="2933700" cy="525463"/>
            <a:chOff x="1108" y="2696"/>
            <a:chExt cx="1848" cy="331"/>
          </a:xfrm>
        </p:grpSpPr>
        <p:sp>
          <p:nvSpPr>
            <p:cNvPr id="40999" name="Line 9"/>
            <p:cNvSpPr>
              <a:spLocks noChangeShapeType="1"/>
            </p:cNvSpPr>
            <p:nvPr/>
          </p:nvSpPr>
          <p:spPr bwMode="auto">
            <a:xfrm flipH="1">
              <a:off x="1296" y="2932"/>
              <a:ext cx="1152" cy="0"/>
            </a:xfrm>
            <a:prstGeom prst="line">
              <a:avLst/>
            </a:prstGeom>
            <a:noFill/>
            <a:ln w="381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000" name="Text Box 15"/>
            <p:cNvSpPr txBox="1">
              <a:spLocks noChangeArrowheads="1"/>
            </p:cNvSpPr>
            <p:nvPr/>
          </p:nvSpPr>
          <p:spPr bwMode="auto">
            <a:xfrm>
              <a:off x="1108" y="2796"/>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4</a:t>
              </a:r>
            </a:p>
          </p:txBody>
        </p:sp>
        <p:sp>
          <p:nvSpPr>
            <p:cNvPr id="41001" name="Text Box 21"/>
            <p:cNvSpPr txBox="1">
              <a:spLocks noChangeArrowheads="1"/>
            </p:cNvSpPr>
            <p:nvPr/>
          </p:nvSpPr>
          <p:spPr bwMode="auto">
            <a:xfrm>
              <a:off x="2400" y="2696"/>
              <a:ext cx="5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Caviar</a:t>
              </a:r>
            </a:p>
          </p:txBody>
        </p:sp>
      </p:grpSp>
      <p:grpSp>
        <p:nvGrpSpPr>
          <p:cNvPr id="84024" name="Group 56"/>
          <p:cNvGrpSpPr>
            <a:grpSpLocks/>
          </p:cNvGrpSpPr>
          <p:nvPr/>
        </p:nvGrpSpPr>
        <p:grpSpPr bwMode="auto">
          <a:xfrm>
            <a:off x="1758950" y="4737100"/>
            <a:ext cx="3924300" cy="587375"/>
            <a:chOff x="1108" y="2984"/>
            <a:chExt cx="2472" cy="370"/>
          </a:xfrm>
        </p:grpSpPr>
        <p:sp>
          <p:nvSpPr>
            <p:cNvPr id="40996" name="Line 10"/>
            <p:cNvSpPr>
              <a:spLocks noChangeShapeType="1"/>
            </p:cNvSpPr>
            <p:nvPr/>
          </p:nvSpPr>
          <p:spPr bwMode="auto">
            <a:xfrm flipH="1" flipV="1">
              <a:off x="1296" y="3216"/>
              <a:ext cx="1776" cy="4"/>
            </a:xfrm>
            <a:prstGeom prst="line">
              <a:avLst/>
            </a:prstGeom>
            <a:noFill/>
            <a:ln w="381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97" name="Text Box 17"/>
            <p:cNvSpPr txBox="1">
              <a:spLocks noChangeArrowheads="1"/>
            </p:cNvSpPr>
            <p:nvPr/>
          </p:nvSpPr>
          <p:spPr bwMode="auto">
            <a:xfrm>
              <a:off x="1108" y="3123"/>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2</a:t>
              </a:r>
            </a:p>
          </p:txBody>
        </p:sp>
        <p:sp>
          <p:nvSpPr>
            <p:cNvPr id="40998" name="Text Box 22"/>
            <p:cNvSpPr txBox="1">
              <a:spLocks noChangeArrowheads="1"/>
            </p:cNvSpPr>
            <p:nvPr/>
          </p:nvSpPr>
          <p:spPr bwMode="auto">
            <a:xfrm>
              <a:off x="3072" y="2984"/>
              <a:ext cx="5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Dates</a:t>
              </a:r>
            </a:p>
          </p:txBody>
        </p:sp>
      </p:grpSp>
      <p:grpSp>
        <p:nvGrpSpPr>
          <p:cNvPr id="84025" name="Group 57"/>
          <p:cNvGrpSpPr>
            <a:grpSpLocks/>
          </p:cNvGrpSpPr>
          <p:nvPr/>
        </p:nvGrpSpPr>
        <p:grpSpPr bwMode="auto">
          <a:xfrm>
            <a:off x="1473200" y="5103813"/>
            <a:ext cx="5556250" cy="677862"/>
            <a:chOff x="928" y="3215"/>
            <a:chExt cx="3500" cy="427"/>
          </a:xfrm>
        </p:grpSpPr>
        <p:sp>
          <p:nvSpPr>
            <p:cNvPr id="40993" name="Line 11"/>
            <p:cNvSpPr>
              <a:spLocks noChangeShapeType="1"/>
            </p:cNvSpPr>
            <p:nvPr/>
          </p:nvSpPr>
          <p:spPr bwMode="auto">
            <a:xfrm flipH="1">
              <a:off x="1296" y="3504"/>
              <a:ext cx="2352" cy="4"/>
            </a:xfrm>
            <a:prstGeom prst="line">
              <a:avLst/>
            </a:prstGeom>
            <a:noFill/>
            <a:ln w="381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94" name="Text Box 18"/>
            <p:cNvSpPr txBox="1">
              <a:spLocks noChangeArrowheads="1"/>
            </p:cNvSpPr>
            <p:nvPr/>
          </p:nvSpPr>
          <p:spPr bwMode="auto">
            <a:xfrm>
              <a:off x="928" y="3411"/>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0.75</a:t>
              </a:r>
            </a:p>
          </p:txBody>
        </p:sp>
        <p:sp>
          <p:nvSpPr>
            <p:cNvPr id="40995" name="Text Box 23"/>
            <p:cNvSpPr txBox="1">
              <a:spLocks noChangeArrowheads="1"/>
            </p:cNvSpPr>
            <p:nvPr/>
          </p:nvSpPr>
          <p:spPr bwMode="auto">
            <a:xfrm>
              <a:off x="3552" y="3215"/>
              <a:ext cx="8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Enchiladas</a:t>
              </a:r>
            </a:p>
          </p:txBody>
        </p:sp>
      </p:grpSp>
      <p:grpSp>
        <p:nvGrpSpPr>
          <p:cNvPr id="84018" name="Group 50"/>
          <p:cNvGrpSpPr>
            <a:grpSpLocks/>
          </p:cNvGrpSpPr>
          <p:nvPr/>
        </p:nvGrpSpPr>
        <p:grpSpPr bwMode="auto">
          <a:xfrm>
            <a:off x="2038350" y="3054350"/>
            <a:ext cx="4648200" cy="2797175"/>
            <a:chOff x="1284" y="1924"/>
            <a:chExt cx="2928" cy="1762"/>
          </a:xfrm>
        </p:grpSpPr>
        <p:grpSp>
          <p:nvGrpSpPr>
            <p:cNvPr id="40982" name="Group 45"/>
            <p:cNvGrpSpPr>
              <a:grpSpLocks/>
            </p:cNvGrpSpPr>
            <p:nvPr/>
          </p:nvGrpSpPr>
          <p:grpSpPr bwMode="auto">
            <a:xfrm>
              <a:off x="1284" y="1924"/>
              <a:ext cx="2566" cy="1584"/>
              <a:chOff x="1284" y="1924"/>
              <a:chExt cx="2566" cy="1584"/>
            </a:xfrm>
          </p:grpSpPr>
          <p:sp>
            <p:nvSpPr>
              <p:cNvPr id="40984" name="Line 25"/>
              <p:cNvSpPr>
                <a:spLocks noChangeShapeType="1"/>
              </p:cNvSpPr>
              <p:nvPr/>
            </p:nvSpPr>
            <p:spPr bwMode="auto">
              <a:xfrm>
                <a:off x="1284" y="1924"/>
                <a:ext cx="345" cy="0"/>
              </a:xfrm>
              <a:prstGeom prst="line">
                <a:avLst/>
              </a:prstGeom>
              <a:noFill/>
              <a:ln w="381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85" name="Line 26"/>
              <p:cNvSpPr>
                <a:spLocks noChangeShapeType="1"/>
              </p:cNvSpPr>
              <p:nvPr/>
            </p:nvSpPr>
            <p:spPr bwMode="auto">
              <a:xfrm>
                <a:off x="1620" y="1924"/>
                <a:ext cx="240" cy="288"/>
              </a:xfrm>
              <a:prstGeom prst="line">
                <a:avLst/>
              </a:prstGeom>
              <a:noFill/>
              <a:ln w="381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86" name="Line 27"/>
              <p:cNvSpPr>
                <a:spLocks noChangeShapeType="1"/>
              </p:cNvSpPr>
              <p:nvPr/>
            </p:nvSpPr>
            <p:spPr bwMode="auto">
              <a:xfrm>
                <a:off x="1860" y="2212"/>
                <a:ext cx="240" cy="0"/>
              </a:xfrm>
              <a:prstGeom prst="line">
                <a:avLst/>
              </a:prstGeom>
              <a:noFill/>
              <a:ln w="381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87" name="Line 28"/>
              <p:cNvSpPr>
                <a:spLocks noChangeShapeType="1"/>
              </p:cNvSpPr>
              <p:nvPr/>
            </p:nvSpPr>
            <p:spPr bwMode="auto">
              <a:xfrm>
                <a:off x="2100" y="2212"/>
                <a:ext cx="384" cy="720"/>
              </a:xfrm>
              <a:prstGeom prst="line">
                <a:avLst/>
              </a:prstGeom>
              <a:noFill/>
              <a:ln w="381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88" name="Line 29"/>
              <p:cNvSpPr>
                <a:spLocks noChangeShapeType="1"/>
              </p:cNvSpPr>
              <p:nvPr/>
            </p:nvSpPr>
            <p:spPr bwMode="auto">
              <a:xfrm>
                <a:off x="2475" y="2932"/>
                <a:ext cx="253" cy="0"/>
              </a:xfrm>
              <a:prstGeom prst="line">
                <a:avLst/>
              </a:prstGeom>
              <a:noFill/>
              <a:ln w="381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89" name="Line 30"/>
              <p:cNvSpPr>
                <a:spLocks noChangeShapeType="1"/>
              </p:cNvSpPr>
              <p:nvPr/>
            </p:nvSpPr>
            <p:spPr bwMode="auto">
              <a:xfrm>
                <a:off x="2724" y="2932"/>
                <a:ext cx="384" cy="284"/>
              </a:xfrm>
              <a:prstGeom prst="line">
                <a:avLst/>
              </a:prstGeom>
              <a:noFill/>
              <a:ln w="381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90" name="Line 31"/>
              <p:cNvSpPr>
                <a:spLocks noChangeShapeType="1"/>
              </p:cNvSpPr>
              <p:nvPr/>
            </p:nvSpPr>
            <p:spPr bwMode="auto">
              <a:xfrm>
                <a:off x="3082" y="3220"/>
                <a:ext cx="345" cy="0"/>
              </a:xfrm>
              <a:prstGeom prst="line">
                <a:avLst/>
              </a:prstGeom>
              <a:noFill/>
              <a:ln w="381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91" name="Line 32"/>
              <p:cNvSpPr>
                <a:spLocks noChangeShapeType="1"/>
              </p:cNvSpPr>
              <p:nvPr/>
            </p:nvSpPr>
            <p:spPr bwMode="auto">
              <a:xfrm>
                <a:off x="3418" y="3220"/>
                <a:ext cx="240" cy="288"/>
              </a:xfrm>
              <a:prstGeom prst="line">
                <a:avLst/>
              </a:prstGeom>
              <a:noFill/>
              <a:ln w="381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92" name="Line 33"/>
              <p:cNvSpPr>
                <a:spLocks noChangeShapeType="1"/>
              </p:cNvSpPr>
              <p:nvPr/>
            </p:nvSpPr>
            <p:spPr bwMode="auto">
              <a:xfrm>
                <a:off x="3649" y="3508"/>
                <a:ext cx="201" cy="0"/>
              </a:xfrm>
              <a:prstGeom prst="line">
                <a:avLst/>
              </a:prstGeom>
              <a:noFill/>
              <a:ln w="381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40983" name="Text Box 34"/>
            <p:cNvSpPr txBox="1">
              <a:spLocks noChangeArrowheads="1"/>
            </p:cNvSpPr>
            <p:nvPr/>
          </p:nvSpPr>
          <p:spPr bwMode="auto">
            <a:xfrm>
              <a:off x="3888" y="3455"/>
              <a:ext cx="3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a:solidFill>
                    <a:srgbClr val="333399"/>
                  </a:solidFill>
                  <a:latin typeface="Arial" charset="0"/>
                </a:rPr>
                <a:t>RD</a:t>
              </a:r>
            </a:p>
          </p:txBody>
        </p:sp>
      </p:grpSp>
      <p:sp>
        <p:nvSpPr>
          <p:cNvPr id="40971" name="Rectangle 41"/>
          <p:cNvSpPr>
            <a:spLocks noGrp="1" noChangeArrowheads="1"/>
          </p:cNvSpPr>
          <p:nvPr>
            <p:ph type="title"/>
          </p:nvPr>
        </p:nvSpPr>
        <p:spPr>
          <a:xfrm>
            <a:off x="533400" y="260648"/>
            <a:ext cx="7772400" cy="1143000"/>
          </a:xfrm>
          <a:noFill/>
        </p:spPr>
        <p:txBody>
          <a:bodyPr>
            <a:normAutofit fontScale="90000"/>
          </a:bodyPr>
          <a:lstStyle/>
          <a:p>
            <a:pPr eaLnBrk="1" hangingPunct="1"/>
            <a:r>
              <a:rPr lang="en-US" altLang="en-US" smtClean="0"/>
              <a:t>Comparative Advantage </a:t>
            </a:r>
            <a:br>
              <a:rPr lang="en-US" altLang="en-US" smtClean="0"/>
            </a:br>
            <a:r>
              <a:rPr lang="en-US" altLang="en-US" smtClean="0"/>
              <a:t>with Many Goods</a:t>
            </a:r>
          </a:p>
        </p:txBody>
      </p:sp>
      <p:sp>
        <p:nvSpPr>
          <p:cNvPr id="84012" name="Rectangle 44"/>
          <p:cNvSpPr>
            <a:spLocks noChangeArrowheads="1"/>
          </p:cNvSpPr>
          <p:nvPr/>
        </p:nvSpPr>
        <p:spPr bwMode="auto">
          <a:xfrm>
            <a:off x="0" y="12954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lgn="ctr" eaLnBrk="1" hangingPunct="1">
              <a:spcBef>
                <a:spcPct val="0"/>
              </a:spcBef>
              <a:buClrTx/>
              <a:buSzTx/>
              <a:buFontTx/>
              <a:buNone/>
            </a:pPr>
            <a:r>
              <a:rPr lang="en-US" altLang="en-US" sz="2400" dirty="0" smtClean="0"/>
              <a:t>Determination </a:t>
            </a:r>
            <a:r>
              <a:rPr lang="en-US" altLang="en-US" sz="2400" dirty="0"/>
              <a:t>of Relative Wages</a:t>
            </a:r>
          </a:p>
        </p:txBody>
      </p:sp>
      <p:grpSp>
        <p:nvGrpSpPr>
          <p:cNvPr id="84017" name="Group 49"/>
          <p:cNvGrpSpPr>
            <a:grpSpLocks/>
          </p:cNvGrpSpPr>
          <p:nvPr/>
        </p:nvGrpSpPr>
        <p:grpSpPr bwMode="auto">
          <a:xfrm>
            <a:off x="4419600" y="2322513"/>
            <a:ext cx="501650" cy="3627437"/>
            <a:chOff x="2784" y="1463"/>
            <a:chExt cx="316" cy="2285"/>
          </a:xfrm>
        </p:grpSpPr>
        <p:sp>
          <p:nvSpPr>
            <p:cNvPr id="40979" name="Line 37"/>
            <p:cNvSpPr>
              <a:spLocks noChangeShapeType="1"/>
            </p:cNvSpPr>
            <p:nvPr/>
          </p:nvSpPr>
          <p:spPr bwMode="auto">
            <a:xfrm>
              <a:off x="2928" y="1732"/>
              <a:ext cx="0" cy="2016"/>
            </a:xfrm>
            <a:prstGeom prst="line">
              <a:avLst/>
            </a:prstGeom>
            <a:noFill/>
            <a:ln w="381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80" name="Oval 38"/>
            <p:cNvSpPr>
              <a:spLocks noChangeArrowheads="1"/>
            </p:cNvSpPr>
            <p:nvPr/>
          </p:nvSpPr>
          <p:spPr bwMode="auto">
            <a:xfrm>
              <a:off x="2907" y="3036"/>
              <a:ext cx="46" cy="46"/>
            </a:xfrm>
            <a:prstGeom prst="ellipse">
              <a:avLst/>
            </a:prstGeom>
            <a:solidFill>
              <a:srgbClr val="333399"/>
            </a:solidFill>
            <a:ln w="12700">
              <a:solidFill>
                <a:srgbClr val="333399"/>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eaLnBrk="1" hangingPunct="1"/>
              <a:endParaRPr lang="en-GB" altLang="en-US"/>
            </a:p>
          </p:txBody>
        </p:sp>
        <p:sp>
          <p:nvSpPr>
            <p:cNvPr id="40981" name="Text Box 39"/>
            <p:cNvSpPr txBox="1">
              <a:spLocks noChangeArrowheads="1"/>
            </p:cNvSpPr>
            <p:nvPr/>
          </p:nvSpPr>
          <p:spPr bwMode="auto">
            <a:xfrm>
              <a:off x="2784" y="1463"/>
              <a:ext cx="3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a:solidFill>
                    <a:srgbClr val="333399"/>
                  </a:solidFill>
                  <a:latin typeface="Arial" charset="0"/>
                </a:rPr>
                <a:t>RS</a:t>
              </a:r>
            </a:p>
          </p:txBody>
        </p:sp>
      </p:grpSp>
      <p:grpSp>
        <p:nvGrpSpPr>
          <p:cNvPr id="83971" name="Group 3"/>
          <p:cNvGrpSpPr>
            <a:grpSpLocks/>
          </p:cNvGrpSpPr>
          <p:nvPr/>
        </p:nvGrpSpPr>
        <p:grpSpPr bwMode="auto">
          <a:xfrm>
            <a:off x="1409700" y="1979613"/>
            <a:ext cx="5937250" cy="4648200"/>
            <a:chOff x="888" y="1055"/>
            <a:chExt cx="3740" cy="2928"/>
          </a:xfrm>
        </p:grpSpPr>
        <p:sp>
          <p:nvSpPr>
            <p:cNvPr id="40975" name="Line 4"/>
            <p:cNvSpPr>
              <a:spLocks noChangeShapeType="1"/>
            </p:cNvSpPr>
            <p:nvPr/>
          </p:nvSpPr>
          <p:spPr bwMode="auto">
            <a:xfrm>
              <a:off x="1296" y="1440"/>
              <a:ext cx="0" cy="2116"/>
            </a:xfrm>
            <a:prstGeom prst="line">
              <a:avLst/>
            </a:prstGeom>
            <a:noFill/>
            <a:ln w="38100">
              <a:solidFill>
                <a:schemeClr val="tx1"/>
              </a:solidFill>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76" name="Line 5"/>
            <p:cNvSpPr>
              <a:spLocks noChangeShapeType="1"/>
            </p:cNvSpPr>
            <p:nvPr/>
          </p:nvSpPr>
          <p:spPr bwMode="auto">
            <a:xfrm>
              <a:off x="1296" y="3556"/>
              <a:ext cx="3120" cy="0"/>
            </a:xfrm>
            <a:prstGeom prst="line">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77" name="Text Box 6"/>
            <p:cNvSpPr txBox="1">
              <a:spLocks noChangeArrowheads="1"/>
            </p:cNvSpPr>
            <p:nvPr/>
          </p:nvSpPr>
          <p:spPr bwMode="auto">
            <a:xfrm>
              <a:off x="888" y="1055"/>
              <a:ext cx="106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Relative wage</a:t>
              </a:r>
            </a:p>
            <a:p>
              <a:pPr>
                <a:spcBef>
                  <a:spcPct val="0"/>
                </a:spcBef>
                <a:buClrTx/>
                <a:buSzTx/>
                <a:buFontTx/>
                <a:buNone/>
              </a:pPr>
              <a:r>
                <a:rPr lang="en-US" altLang="en-US" sz="1800" b="1">
                  <a:solidFill>
                    <a:schemeClr val="tx1"/>
                  </a:solidFill>
                  <a:latin typeface="Arial" charset="0"/>
                </a:rPr>
                <a:t>Rate, </a:t>
              </a:r>
              <a:r>
                <a:rPr lang="en-US" altLang="en-US" sz="1800" b="1" i="1">
                  <a:solidFill>
                    <a:schemeClr val="tx1"/>
                  </a:solidFill>
                  <a:latin typeface="Arial" charset="0"/>
                </a:rPr>
                <a:t>w/w</a:t>
              </a:r>
              <a:r>
                <a:rPr lang="en-US" altLang="en-US" sz="1800" b="1" baseline="30000">
                  <a:solidFill>
                    <a:schemeClr val="tx1"/>
                  </a:solidFill>
                  <a:latin typeface="Arial" charset="0"/>
                </a:rPr>
                <a:t>*</a:t>
              </a:r>
              <a:endParaRPr lang="en-US" altLang="en-US" sz="1800" b="1">
                <a:solidFill>
                  <a:schemeClr val="tx1"/>
                </a:solidFill>
                <a:latin typeface="Arial" charset="0"/>
              </a:endParaRPr>
            </a:p>
          </p:txBody>
        </p:sp>
        <p:sp>
          <p:nvSpPr>
            <p:cNvPr id="40978" name="Text Box 7"/>
            <p:cNvSpPr txBox="1">
              <a:spLocks noChangeArrowheads="1"/>
            </p:cNvSpPr>
            <p:nvPr/>
          </p:nvSpPr>
          <p:spPr bwMode="auto">
            <a:xfrm>
              <a:off x="3360" y="3579"/>
              <a:ext cx="126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Relative quantity</a:t>
              </a:r>
            </a:p>
            <a:p>
              <a:pPr>
                <a:spcBef>
                  <a:spcPct val="0"/>
                </a:spcBef>
                <a:buClrTx/>
                <a:buSzTx/>
                <a:buFontTx/>
                <a:buNone/>
              </a:pPr>
              <a:r>
                <a:rPr lang="en-US" altLang="en-US" sz="1800" b="1">
                  <a:solidFill>
                    <a:schemeClr val="tx1"/>
                  </a:solidFill>
                  <a:latin typeface="Arial" charset="0"/>
                </a:rPr>
                <a:t>of labor, </a:t>
              </a:r>
              <a:r>
                <a:rPr lang="en-US" altLang="en-US" sz="1800" b="1" i="1">
                  <a:solidFill>
                    <a:schemeClr val="tx1"/>
                  </a:solidFill>
                  <a:latin typeface="Arial" charset="0"/>
                </a:rPr>
                <a:t>L/L</a:t>
              </a:r>
              <a:r>
                <a:rPr lang="en-US" altLang="en-US" sz="1800" b="1" baseline="30000">
                  <a:solidFill>
                    <a:schemeClr val="tx1"/>
                  </a:solidFill>
                  <a:latin typeface="Arial" charset="0"/>
                </a:rPr>
                <a:t>*</a:t>
              </a:r>
              <a:endParaRPr lang="en-US" altLang="en-US" sz="1800" b="1">
                <a:solidFill>
                  <a:schemeClr val="tx1"/>
                </a:solidFill>
                <a:latin typeface="Arial" charset="0"/>
              </a:endParaRPr>
            </a:p>
          </p:txBody>
        </p:sp>
      </p:grpSp>
      <p:sp>
        <p:nvSpPr>
          <p:cNvPr id="2" name="Oval 1"/>
          <p:cNvSpPr/>
          <p:nvPr/>
        </p:nvSpPr>
        <p:spPr>
          <a:xfrm>
            <a:off x="6055915" y="5141119"/>
            <a:ext cx="746919" cy="7675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Arrow Connector 3"/>
          <p:cNvCxnSpPr/>
          <p:nvPr/>
        </p:nvCxnSpPr>
        <p:spPr>
          <a:xfrm flipV="1">
            <a:off x="6429375" y="3503613"/>
            <a:ext cx="581025" cy="160020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686550" y="2300288"/>
            <a:ext cx="1917898" cy="1477328"/>
          </a:xfrm>
          <a:prstGeom prst="rect">
            <a:avLst/>
          </a:prstGeom>
          <a:noFill/>
        </p:spPr>
        <p:txBody>
          <a:bodyPr wrap="square" rtlCol="0">
            <a:spAutoFit/>
          </a:bodyPr>
          <a:lstStyle/>
          <a:p>
            <a:r>
              <a:rPr lang="en-GB" dirty="0" smtClean="0"/>
              <a:t>The RD of labour decreases in the relative wage rate.</a:t>
            </a:r>
          </a:p>
          <a:p>
            <a:endParaRPr lang="en-GB" dirty="0" smtClean="0"/>
          </a:p>
          <a:p>
            <a:endParaRPr lang="en-GB" dirty="0"/>
          </a:p>
        </p:txBody>
      </p:sp>
    </p:spTree>
    <p:extLst>
      <p:ext uri="{BB962C8B-B14F-4D97-AF65-F5344CB8AC3E}">
        <p14:creationId xmlns:p14="http://schemas.microsoft.com/office/powerpoint/2010/main" val="1249117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4012"/>
                                        </p:tgtEl>
                                        <p:attrNameLst>
                                          <p:attrName>style.visibility</p:attrName>
                                        </p:attrNameLst>
                                      </p:cBhvr>
                                      <p:to>
                                        <p:strVal val="visible"/>
                                      </p:to>
                                    </p:set>
                                    <p:animEffect transition="in" filter="wipe(left)">
                                      <p:cBhvr>
                                        <p:cTn id="7" dur="500"/>
                                        <p:tgtEl>
                                          <p:spTgt spid="840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3971"/>
                                        </p:tgtEl>
                                        <p:attrNameLst>
                                          <p:attrName>style.visibility</p:attrName>
                                        </p:attrNameLst>
                                      </p:cBhvr>
                                      <p:to>
                                        <p:strVal val="visible"/>
                                      </p:to>
                                    </p:set>
                                    <p:animEffect transition="in" filter="wipe(left)">
                                      <p:cBhvr>
                                        <p:cTn id="12" dur="500"/>
                                        <p:tgtEl>
                                          <p:spTgt spid="839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84018"/>
                                        </p:tgtEl>
                                        <p:attrNameLst>
                                          <p:attrName>style.visibility</p:attrName>
                                        </p:attrNameLst>
                                      </p:cBhvr>
                                      <p:to>
                                        <p:strVal val="visible"/>
                                      </p:to>
                                    </p:set>
                                    <p:animEffect transition="in" filter="wipe(up)">
                                      <p:cBhvr>
                                        <p:cTn id="17" dur="500"/>
                                        <p:tgtEl>
                                          <p:spTgt spid="840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84020"/>
                                        </p:tgtEl>
                                        <p:attrNameLst>
                                          <p:attrName>style.visibility</p:attrName>
                                        </p:attrNameLst>
                                      </p:cBhvr>
                                      <p:to>
                                        <p:strVal val="visible"/>
                                      </p:to>
                                    </p:set>
                                    <p:animEffect transition="in" filter="dissolve">
                                      <p:cBhvr>
                                        <p:cTn id="22" dur="500"/>
                                        <p:tgtEl>
                                          <p:spTgt spid="8402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84021"/>
                                        </p:tgtEl>
                                        <p:attrNameLst>
                                          <p:attrName>style.visibility</p:attrName>
                                        </p:attrNameLst>
                                      </p:cBhvr>
                                      <p:to>
                                        <p:strVal val="visible"/>
                                      </p:to>
                                    </p:set>
                                    <p:animEffect transition="in" filter="wipe(left)">
                                      <p:cBhvr>
                                        <p:cTn id="27" dur="500"/>
                                        <p:tgtEl>
                                          <p:spTgt spid="8402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84022"/>
                                        </p:tgtEl>
                                        <p:attrNameLst>
                                          <p:attrName>style.visibility</p:attrName>
                                        </p:attrNameLst>
                                      </p:cBhvr>
                                      <p:to>
                                        <p:strVal val="visible"/>
                                      </p:to>
                                    </p:set>
                                    <p:animEffect transition="in" filter="wipe(left)">
                                      <p:cBhvr>
                                        <p:cTn id="32" dur="500"/>
                                        <p:tgtEl>
                                          <p:spTgt spid="8402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84023"/>
                                        </p:tgtEl>
                                        <p:attrNameLst>
                                          <p:attrName>style.visibility</p:attrName>
                                        </p:attrNameLst>
                                      </p:cBhvr>
                                      <p:to>
                                        <p:strVal val="visible"/>
                                      </p:to>
                                    </p:set>
                                    <p:animEffect transition="in" filter="wipe(left)">
                                      <p:cBhvr>
                                        <p:cTn id="37" dur="500"/>
                                        <p:tgtEl>
                                          <p:spTgt spid="8402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84024"/>
                                        </p:tgtEl>
                                        <p:attrNameLst>
                                          <p:attrName>style.visibility</p:attrName>
                                        </p:attrNameLst>
                                      </p:cBhvr>
                                      <p:to>
                                        <p:strVal val="visible"/>
                                      </p:to>
                                    </p:set>
                                    <p:animEffect transition="in" filter="wipe(left)">
                                      <p:cBhvr>
                                        <p:cTn id="42" dur="500"/>
                                        <p:tgtEl>
                                          <p:spTgt spid="8402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84025"/>
                                        </p:tgtEl>
                                        <p:attrNameLst>
                                          <p:attrName>style.visibility</p:attrName>
                                        </p:attrNameLst>
                                      </p:cBhvr>
                                      <p:to>
                                        <p:strVal val="visible"/>
                                      </p:to>
                                    </p:set>
                                    <p:animEffect transition="in" filter="wipe(left)">
                                      <p:cBhvr>
                                        <p:cTn id="47" dur="500"/>
                                        <p:tgtEl>
                                          <p:spTgt spid="8402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nodeType="clickEffect">
                                  <p:stCondLst>
                                    <p:cond delay="0"/>
                                  </p:stCondLst>
                                  <p:childTnLst>
                                    <p:set>
                                      <p:cBhvr>
                                        <p:cTn id="51" dur="1" fill="hold">
                                          <p:stCondLst>
                                            <p:cond delay="0"/>
                                          </p:stCondLst>
                                        </p:cTn>
                                        <p:tgtEl>
                                          <p:spTgt spid="84017"/>
                                        </p:tgtEl>
                                        <p:attrNameLst>
                                          <p:attrName>style.visibility</p:attrName>
                                        </p:attrNameLst>
                                      </p:cBhvr>
                                      <p:to>
                                        <p:strVal val="visible"/>
                                      </p:to>
                                    </p:set>
                                    <p:animEffect transition="in" filter="wipe(up)">
                                      <p:cBhvr>
                                        <p:cTn id="52" dur="500"/>
                                        <p:tgtEl>
                                          <p:spTgt spid="840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012" grpId="0"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023" name="Group 55"/>
          <p:cNvGrpSpPr>
            <a:grpSpLocks/>
          </p:cNvGrpSpPr>
          <p:nvPr/>
        </p:nvGrpSpPr>
        <p:grpSpPr bwMode="auto">
          <a:xfrm>
            <a:off x="1758950" y="4665663"/>
            <a:ext cx="2889250" cy="366712"/>
            <a:chOff x="1108" y="2939"/>
            <a:chExt cx="1820" cy="231"/>
          </a:xfrm>
        </p:grpSpPr>
        <p:sp>
          <p:nvSpPr>
            <p:cNvPr id="41008" name="Line 12"/>
            <p:cNvSpPr>
              <a:spLocks noChangeShapeType="1"/>
            </p:cNvSpPr>
            <p:nvPr/>
          </p:nvSpPr>
          <p:spPr bwMode="auto">
            <a:xfrm flipH="1" flipV="1">
              <a:off x="1296" y="3072"/>
              <a:ext cx="1632" cy="4"/>
            </a:xfrm>
            <a:prstGeom prst="line">
              <a:avLst/>
            </a:prstGeom>
            <a:noFill/>
            <a:ln w="381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009" name="Text Box 16"/>
            <p:cNvSpPr txBox="1">
              <a:spLocks noChangeArrowheads="1"/>
            </p:cNvSpPr>
            <p:nvPr/>
          </p:nvSpPr>
          <p:spPr bwMode="auto">
            <a:xfrm>
              <a:off x="1108" y="2939"/>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3</a:t>
              </a:r>
            </a:p>
          </p:txBody>
        </p:sp>
      </p:grpSp>
      <p:grpSp>
        <p:nvGrpSpPr>
          <p:cNvPr id="84020" name="Group 52"/>
          <p:cNvGrpSpPr>
            <a:grpSpLocks/>
          </p:cNvGrpSpPr>
          <p:nvPr/>
        </p:nvGrpSpPr>
        <p:grpSpPr bwMode="auto">
          <a:xfrm>
            <a:off x="1644650" y="2671763"/>
            <a:ext cx="1358900" cy="595312"/>
            <a:chOff x="1036" y="1683"/>
            <a:chExt cx="856" cy="375"/>
          </a:xfrm>
        </p:grpSpPr>
        <p:sp>
          <p:nvSpPr>
            <p:cNvPr id="41006" name="Text Box 13"/>
            <p:cNvSpPr txBox="1">
              <a:spLocks noChangeArrowheads="1"/>
            </p:cNvSpPr>
            <p:nvPr/>
          </p:nvSpPr>
          <p:spPr bwMode="auto">
            <a:xfrm>
              <a:off x="1036" y="1827"/>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10</a:t>
              </a:r>
            </a:p>
          </p:txBody>
        </p:sp>
        <p:sp>
          <p:nvSpPr>
            <p:cNvPr id="41007" name="Text Box 19"/>
            <p:cNvSpPr txBox="1">
              <a:spLocks noChangeArrowheads="1"/>
            </p:cNvSpPr>
            <p:nvPr/>
          </p:nvSpPr>
          <p:spPr bwMode="auto">
            <a:xfrm>
              <a:off x="1296" y="1683"/>
              <a:ext cx="5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Apples</a:t>
              </a:r>
            </a:p>
          </p:txBody>
        </p:sp>
      </p:grpSp>
      <p:grpSp>
        <p:nvGrpSpPr>
          <p:cNvPr id="84021" name="Group 53"/>
          <p:cNvGrpSpPr>
            <a:grpSpLocks/>
          </p:cNvGrpSpPr>
          <p:nvPr/>
        </p:nvGrpSpPr>
        <p:grpSpPr bwMode="auto">
          <a:xfrm>
            <a:off x="1758950" y="3136900"/>
            <a:ext cx="2273300" cy="511175"/>
            <a:chOff x="1108" y="1976"/>
            <a:chExt cx="1432" cy="322"/>
          </a:xfrm>
        </p:grpSpPr>
        <p:grpSp>
          <p:nvGrpSpPr>
            <p:cNvPr id="41002" name="Group 51"/>
            <p:cNvGrpSpPr>
              <a:grpSpLocks/>
            </p:cNvGrpSpPr>
            <p:nvPr/>
          </p:nvGrpSpPr>
          <p:grpSpPr bwMode="auto">
            <a:xfrm>
              <a:off x="1108" y="2067"/>
              <a:ext cx="764" cy="231"/>
              <a:chOff x="1108" y="2067"/>
              <a:chExt cx="764" cy="231"/>
            </a:xfrm>
          </p:grpSpPr>
          <p:sp>
            <p:nvSpPr>
              <p:cNvPr id="41004" name="Line 8"/>
              <p:cNvSpPr>
                <a:spLocks noChangeShapeType="1"/>
              </p:cNvSpPr>
              <p:nvPr/>
            </p:nvSpPr>
            <p:spPr bwMode="auto">
              <a:xfrm flipH="1">
                <a:off x="1296" y="2212"/>
                <a:ext cx="576" cy="0"/>
              </a:xfrm>
              <a:prstGeom prst="line">
                <a:avLst/>
              </a:prstGeom>
              <a:noFill/>
              <a:ln w="381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005" name="Text Box 14"/>
              <p:cNvSpPr txBox="1">
                <a:spLocks noChangeArrowheads="1"/>
              </p:cNvSpPr>
              <p:nvPr/>
            </p:nvSpPr>
            <p:spPr bwMode="auto">
              <a:xfrm>
                <a:off x="1108" y="206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8</a:t>
                </a:r>
              </a:p>
            </p:txBody>
          </p:sp>
        </p:grpSp>
        <p:sp>
          <p:nvSpPr>
            <p:cNvPr id="41003" name="Text Box 20"/>
            <p:cNvSpPr txBox="1">
              <a:spLocks noChangeArrowheads="1"/>
            </p:cNvSpPr>
            <p:nvPr/>
          </p:nvSpPr>
          <p:spPr bwMode="auto">
            <a:xfrm>
              <a:off x="1824" y="1976"/>
              <a:ext cx="7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Bananas</a:t>
              </a:r>
            </a:p>
          </p:txBody>
        </p:sp>
      </p:grpSp>
      <p:grpSp>
        <p:nvGrpSpPr>
          <p:cNvPr id="84022" name="Group 54"/>
          <p:cNvGrpSpPr>
            <a:grpSpLocks/>
          </p:cNvGrpSpPr>
          <p:nvPr/>
        </p:nvGrpSpPr>
        <p:grpSpPr bwMode="auto">
          <a:xfrm>
            <a:off x="1758950" y="4279900"/>
            <a:ext cx="2933700" cy="525463"/>
            <a:chOff x="1108" y="2696"/>
            <a:chExt cx="1848" cy="331"/>
          </a:xfrm>
        </p:grpSpPr>
        <p:sp>
          <p:nvSpPr>
            <p:cNvPr id="40999" name="Line 9"/>
            <p:cNvSpPr>
              <a:spLocks noChangeShapeType="1"/>
            </p:cNvSpPr>
            <p:nvPr/>
          </p:nvSpPr>
          <p:spPr bwMode="auto">
            <a:xfrm flipH="1">
              <a:off x="1296" y="2932"/>
              <a:ext cx="1152" cy="0"/>
            </a:xfrm>
            <a:prstGeom prst="line">
              <a:avLst/>
            </a:prstGeom>
            <a:noFill/>
            <a:ln w="381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000" name="Text Box 15"/>
            <p:cNvSpPr txBox="1">
              <a:spLocks noChangeArrowheads="1"/>
            </p:cNvSpPr>
            <p:nvPr/>
          </p:nvSpPr>
          <p:spPr bwMode="auto">
            <a:xfrm>
              <a:off x="1108" y="2796"/>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4</a:t>
              </a:r>
            </a:p>
          </p:txBody>
        </p:sp>
        <p:sp>
          <p:nvSpPr>
            <p:cNvPr id="41001" name="Text Box 21"/>
            <p:cNvSpPr txBox="1">
              <a:spLocks noChangeArrowheads="1"/>
            </p:cNvSpPr>
            <p:nvPr/>
          </p:nvSpPr>
          <p:spPr bwMode="auto">
            <a:xfrm>
              <a:off x="2400" y="2696"/>
              <a:ext cx="5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Caviar</a:t>
              </a:r>
            </a:p>
          </p:txBody>
        </p:sp>
      </p:grpSp>
      <p:grpSp>
        <p:nvGrpSpPr>
          <p:cNvPr id="84024" name="Group 56"/>
          <p:cNvGrpSpPr>
            <a:grpSpLocks/>
          </p:cNvGrpSpPr>
          <p:nvPr/>
        </p:nvGrpSpPr>
        <p:grpSpPr bwMode="auto">
          <a:xfrm>
            <a:off x="1758950" y="4737100"/>
            <a:ext cx="3924300" cy="587375"/>
            <a:chOff x="1108" y="2984"/>
            <a:chExt cx="2472" cy="370"/>
          </a:xfrm>
        </p:grpSpPr>
        <p:sp>
          <p:nvSpPr>
            <p:cNvPr id="40996" name="Line 10"/>
            <p:cNvSpPr>
              <a:spLocks noChangeShapeType="1"/>
            </p:cNvSpPr>
            <p:nvPr/>
          </p:nvSpPr>
          <p:spPr bwMode="auto">
            <a:xfrm flipH="1" flipV="1">
              <a:off x="1296" y="3216"/>
              <a:ext cx="1776" cy="4"/>
            </a:xfrm>
            <a:prstGeom prst="line">
              <a:avLst/>
            </a:prstGeom>
            <a:noFill/>
            <a:ln w="381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97" name="Text Box 17"/>
            <p:cNvSpPr txBox="1">
              <a:spLocks noChangeArrowheads="1"/>
            </p:cNvSpPr>
            <p:nvPr/>
          </p:nvSpPr>
          <p:spPr bwMode="auto">
            <a:xfrm>
              <a:off x="1108" y="3123"/>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2</a:t>
              </a:r>
            </a:p>
          </p:txBody>
        </p:sp>
        <p:sp>
          <p:nvSpPr>
            <p:cNvPr id="40998" name="Text Box 22"/>
            <p:cNvSpPr txBox="1">
              <a:spLocks noChangeArrowheads="1"/>
            </p:cNvSpPr>
            <p:nvPr/>
          </p:nvSpPr>
          <p:spPr bwMode="auto">
            <a:xfrm>
              <a:off x="3072" y="2984"/>
              <a:ext cx="5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Dates</a:t>
              </a:r>
            </a:p>
          </p:txBody>
        </p:sp>
      </p:grpSp>
      <p:grpSp>
        <p:nvGrpSpPr>
          <p:cNvPr id="84025" name="Group 57"/>
          <p:cNvGrpSpPr>
            <a:grpSpLocks/>
          </p:cNvGrpSpPr>
          <p:nvPr/>
        </p:nvGrpSpPr>
        <p:grpSpPr bwMode="auto">
          <a:xfrm>
            <a:off x="1473200" y="5103813"/>
            <a:ext cx="5556250" cy="677862"/>
            <a:chOff x="928" y="3215"/>
            <a:chExt cx="3500" cy="427"/>
          </a:xfrm>
        </p:grpSpPr>
        <p:sp>
          <p:nvSpPr>
            <p:cNvPr id="40993" name="Line 11"/>
            <p:cNvSpPr>
              <a:spLocks noChangeShapeType="1"/>
            </p:cNvSpPr>
            <p:nvPr/>
          </p:nvSpPr>
          <p:spPr bwMode="auto">
            <a:xfrm flipH="1">
              <a:off x="1296" y="3504"/>
              <a:ext cx="2352" cy="4"/>
            </a:xfrm>
            <a:prstGeom prst="line">
              <a:avLst/>
            </a:prstGeom>
            <a:noFill/>
            <a:ln w="381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94" name="Text Box 18"/>
            <p:cNvSpPr txBox="1">
              <a:spLocks noChangeArrowheads="1"/>
            </p:cNvSpPr>
            <p:nvPr/>
          </p:nvSpPr>
          <p:spPr bwMode="auto">
            <a:xfrm>
              <a:off x="928" y="3411"/>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0.75</a:t>
              </a:r>
            </a:p>
          </p:txBody>
        </p:sp>
        <p:sp>
          <p:nvSpPr>
            <p:cNvPr id="40995" name="Text Box 23"/>
            <p:cNvSpPr txBox="1">
              <a:spLocks noChangeArrowheads="1"/>
            </p:cNvSpPr>
            <p:nvPr/>
          </p:nvSpPr>
          <p:spPr bwMode="auto">
            <a:xfrm>
              <a:off x="3552" y="3215"/>
              <a:ext cx="8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a:solidFill>
                    <a:schemeClr val="tx1"/>
                  </a:solidFill>
                  <a:latin typeface="Arial" charset="0"/>
                </a:rPr>
                <a:t>Enchiladas</a:t>
              </a:r>
            </a:p>
          </p:txBody>
        </p:sp>
      </p:grpSp>
      <p:grpSp>
        <p:nvGrpSpPr>
          <p:cNvPr id="84018" name="Group 50"/>
          <p:cNvGrpSpPr>
            <a:grpSpLocks/>
          </p:cNvGrpSpPr>
          <p:nvPr/>
        </p:nvGrpSpPr>
        <p:grpSpPr bwMode="auto">
          <a:xfrm>
            <a:off x="2038350" y="3054350"/>
            <a:ext cx="4648200" cy="2797175"/>
            <a:chOff x="1284" y="1924"/>
            <a:chExt cx="2928" cy="1762"/>
          </a:xfrm>
        </p:grpSpPr>
        <p:grpSp>
          <p:nvGrpSpPr>
            <p:cNvPr id="40982" name="Group 45"/>
            <p:cNvGrpSpPr>
              <a:grpSpLocks/>
            </p:cNvGrpSpPr>
            <p:nvPr/>
          </p:nvGrpSpPr>
          <p:grpSpPr bwMode="auto">
            <a:xfrm>
              <a:off x="1284" y="1924"/>
              <a:ext cx="2566" cy="1584"/>
              <a:chOff x="1284" y="1924"/>
              <a:chExt cx="2566" cy="1584"/>
            </a:xfrm>
          </p:grpSpPr>
          <p:sp>
            <p:nvSpPr>
              <p:cNvPr id="40984" name="Line 25"/>
              <p:cNvSpPr>
                <a:spLocks noChangeShapeType="1"/>
              </p:cNvSpPr>
              <p:nvPr/>
            </p:nvSpPr>
            <p:spPr bwMode="auto">
              <a:xfrm>
                <a:off x="1284" y="1924"/>
                <a:ext cx="345" cy="0"/>
              </a:xfrm>
              <a:prstGeom prst="line">
                <a:avLst/>
              </a:prstGeom>
              <a:noFill/>
              <a:ln w="381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85" name="Line 26"/>
              <p:cNvSpPr>
                <a:spLocks noChangeShapeType="1"/>
              </p:cNvSpPr>
              <p:nvPr/>
            </p:nvSpPr>
            <p:spPr bwMode="auto">
              <a:xfrm>
                <a:off x="1620" y="1924"/>
                <a:ext cx="240" cy="288"/>
              </a:xfrm>
              <a:prstGeom prst="line">
                <a:avLst/>
              </a:prstGeom>
              <a:noFill/>
              <a:ln w="381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86" name="Line 27"/>
              <p:cNvSpPr>
                <a:spLocks noChangeShapeType="1"/>
              </p:cNvSpPr>
              <p:nvPr/>
            </p:nvSpPr>
            <p:spPr bwMode="auto">
              <a:xfrm>
                <a:off x="1860" y="2212"/>
                <a:ext cx="240" cy="0"/>
              </a:xfrm>
              <a:prstGeom prst="line">
                <a:avLst/>
              </a:prstGeom>
              <a:noFill/>
              <a:ln w="381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87" name="Line 28"/>
              <p:cNvSpPr>
                <a:spLocks noChangeShapeType="1"/>
              </p:cNvSpPr>
              <p:nvPr/>
            </p:nvSpPr>
            <p:spPr bwMode="auto">
              <a:xfrm>
                <a:off x="2100" y="2212"/>
                <a:ext cx="384" cy="720"/>
              </a:xfrm>
              <a:prstGeom prst="line">
                <a:avLst/>
              </a:prstGeom>
              <a:noFill/>
              <a:ln w="381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88" name="Line 29"/>
              <p:cNvSpPr>
                <a:spLocks noChangeShapeType="1"/>
              </p:cNvSpPr>
              <p:nvPr/>
            </p:nvSpPr>
            <p:spPr bwMode="auto">
              <a:xfrm>
                <a:off x="2475" y="2932"/>
                <a:ext cx="253" cy="0"/>
              </a:xfrm>
              <a:prstGeom prst="line">
                <a:avLst/>
              </a:prstGeom>
              <a:noFill/>
              <a:ln w="381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89" name="Line 30"/>
              <p:cNvSpPr>
                <a:spLocks noChangeShapeType="1"/>
              </p:cNvSpPr>
              <p:nvPr/>
            </p:nvSpPr>
            <p:spPr bwMode="auto">
              <a:xfrm>
                <a:off x="2724" y="2932"/>
                <a:ext cx="384" cy="284"/>
              </a:xfrm>
              <a:prstGeom prst="line">
                <a:avLst/>
              </a:prstGeom>
              <a:noFill/>
              <a:ln w="381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90" name="Line 31"/>
              <p:cNvSpPr>
                <a:spLocks noChangeShapeType="1"/>
              </p:cNvSpPr>
              <p:nvPr/>
            </p:nvSpPr>
            <p:spPr bwMode="auto">
              <a:xfrm>
                <a:off x="3082" y="3220"/>
                <a:ext cx="345" cy="0"/>
              </a:xfrm>
              <a:prstGeom prst="line">
                <a:avLst/>
              </a:prstGeom>
              <a:noFill/>
              <a:ln w="381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91" name="Line 32"/>
              <p:cNvSpPr>
                <a:spLocks noChangeShapeType="1"/>
              </p:cNvSpPr>
              <p:nvPr/>
            </p:nvSpPr>
            <p:spPr bwMode="auto">
              <a:xfrm>
                <a:off x="3418" y="3220"/>
                <a:ext cx="240" cy="288"/>
              </a:xfrm>
              <a:prstGeom prst="line">
                <a:avLst/>
              </a:prstGeom>
              <a:noFill/>
              <a:ln w="381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92" name="Line 33"/>
              <p:cNvSpPr>
                <a:spLocks noChangeShapeType="1"/>
              </p:cNvSpPr>
              <p:nvPr/>
            </p:nvSpPr>
            <p:spPr bwMode="auto">
              <a:xfrm>
                <a:off x="3649" y="3508"/>
                <a:ext cx="201" cy="0"/>
              </a:xfrm>
              <a:prstGeom prst="line">
                <a:avLst/>
              </a:prstGeom>
              <a:noFill/>
              <a:ln w="381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40983" name="Text Box 34"/>
            <p:cNvSpPr txBox="1">
              <a:spLocks noChangeArrowheads="1"/>
            </p:cNvSpPr>
            <p:nvPr/>
          </p:nvSpPr>
          <p:spPr bwMode="auto">
            <a:xfrm>
              <a:off x="3888" y="3455"/>
              <a:ext cx="3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a:solidFill>
                    <a:srgbClr val="333399"/>
                  </a:solidFill>
                  <a:latin typeface="Arial" charset="0"/>
                </a:rPr>
                <a:t>RD</a:t>
              </a:r>
            </a:p>
          </p:txBody>
        </p:sp>
      </p:grpSp>
      <p:sp>
        <p:nvSpPr>
          <p:cNvPr id="40971" name="Rectangle 41"/>
          <p:cNvSpPr>
            <a:spLocks noGrp="1" noChangeArrowheads="1"/>
          </p:cNvSpPr>
          <p:nvPr>
            <p:ph type="title"/>
          </p:nvPr>
        </p:nvSpPr>
        <p:spPr>
          <a:xfrm>
            <a:off x="533400" y="260648"/>
            <a:ext cx="7772400" cy="1143000"/>
          </a:xfrm>
          <a:noFill/>
        </p:spPr>
        <p:txBody>
          <a:bodyPr>
            <a:normAutofit fontScale="90000"/>
          </a:bodyPr>
          <a:lstStyle/>
          <a:p>
            <a:pPr eaLnBrk="1" hangingPunct="1"/>
            <a:r>
              <a:rPr lang="en-US" altLang="en-US" dirty="0" smtClean="0"/>
              <a:t>Comparative Advantage </a:t>
            </a:r>
            <a:br>
              <a:rPr lang="en-US" altLang="en-US" dirty="0" smtClean="0"/>
            </a:br>
            <a:r>
              <a:rPr lang="en-US" altLang="en-US" dirty="0" smtClean="0"/>
              <a:t>with Many Goods</a:t>
            </a:r>
          </a:p>
        </p:txBody>
      </p:sp>
      <p:sp>
        <p:nvSpPr>
          <p:cNvPr id="84012" name="Rectangle 44"/>
          <p:cNvSpPr>
            <a:spLocks noChangeArrowheads="1"/>
          </p:cNvSpPr>
          <p:nvPr/>
        </p:nvSpPr>
        <p:spPr bwMode="auto">
          <a:xfrm>
            <a:off x="0" y="12954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lgn="ctr" eaLnBrk="1" hangingPunct="1">
              <a:spcBef>
                <a:spcPct val="0"/>
              </a:spcBef>
              <a:buClrTx/>
              <a:buSzTx/>
              <a:buFontTx/>
              <a:buNone/>
            </a:pPr>
            <a:r>
              <a:rPr lang="en-US" altLang="en-US" sz="2400" dirty="0" smtClean="0"/>
              <a:t>Determination </a:t>
            </a:r>
            <a:r>
              <a:rPr lang="en-US" altLang="en-US" sz="2400" dirty="0"/>
              <a:t>of Relative Wages</a:t>
            </a:r>
          </a:p>
        </p:txBody>
      </p:sp>
      <p:grpSp>
        <p:nvGrpSpPr>
          <p:cNvPr id="84017" name="Group 49"/>
          <p:cNvGrpSpPr>
            <a:grpSpLocks/>
          </p:cNvGrpSpPr>
          <p:nvPr/>
        </p:nvGrpSpPr>
        <p:grpSpPr bwMode="auto">
          <a:xfrm>
            <a:off x="4419600" y="2322513"/>
            <a:ext cx="501650" cy="3627437"/>
            <a:chOff x="2784" y="1463"/>
            <a:chExt cx="316" cy="2285"/>
          </a:xfrm>
        </p:grpSpPr>
        <p:sp>
          <p:nvSpPr>
            <p:cNvPr id="40979" name="Line 37"/>
            <p:cNvSpPr>
              <a:spLocks noChangeShapeType="1"/>
            </p:cNvSpPr>
            <p:nvPr/>
          </p:nvSpPr>
          <p:spPr bwMode="auto">
            <a:xfrm>
              <a:off x="2928" y="1732"/>
              <a:ext cx="0" cy="2016"/>
            </a:xfrm>
            <a:prstGeom prst="line">
              <a:avLst/>
            </a:prstGeom>
            <a:noFill/>
            <a:ln w="381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80" name="Oval 38"/>
            <p:cNvSpPr>
              <a:spLocks noChangeArrowheads="1"/>
            </p:cNvSpPr>
            <p:nvPr/>
          </p:nvSpPr>
          <p:spPr bwMode="auto">
            <a:xfrm>
              <a:off x="2907" y="3036"/>
              <a:ext cx="46" cy="46"/>
            </a:xfrm>
            <a:prstGeom prst="ellipse">
              <a:avLst/>
            </a:prstGeom>
            <a:solidFill>
              <a:srgbClr val="333399"/>
            </a:solidFill>
            <a:ln w="12700">
              <a:solidFill>
                <a:srgbClr val="333399"/>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eaLnBrk="1" hangingPunct="1"/>
              <a:endParaRPr lang="en-GB" altLang="en-US"/>
            </a:p>
          </p:txBody>
        </p:sp>
        <p:sp>
          <p:nvSpPr>
            <p:cNvPr id="40981" name="Text Box 39"/>
            <p:cNvSpPr txBox="1">
              <a:spLocks noChangeArrowheads="1"/>
            </p:cNvSpPr>
            <p:nvPr/>
          </p:nvSpPr>
          <p:spPr bwMode="auto">
            <a:xfrm>
              <a:off x="2784" y="1463"/>
              <a:ext cx="3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a:solidFill>
                    <a:srgbClr val="333399"/>
                  </a:solidFill>
                  <a:latin typeface="Arial" charset="0"/>
                </a:rPr>
                <a:t>RS</a:t>
              </a:r>
            </a:p>
          </p:txBody>
        </p:sp>
      </p:grpSp>
      <p:grpSp>
        <p:nvGrpSpPr>
          <p:cNvPr id="83971" name="Group 3"/>
          <p:cNvGrpSpPr>
            <a:grpSpLocks/>
          </p:cNvGrpSpPr>
          <p:nvPr/>
        </p:nvGrpSpPr>
        <p:grpSpPr bwMode="auto">
          <a:xfrm>
            <a:off x="1409700" y="1979613"/>
            <a:ext cx="5937250" cy="4648200"/>
            <a:chOff x="888" y="1055"/>
            <a:chExt cx="3740" cy="2928"/>
          </a:xfrm>
        </p:grpSpPr>
        <p:sp>
          <p:nvSpPr>
            <p:cNvPr id="40975" name="Line 4"/>
            <p:cNvSpPr>
              <a:spLocks noChangeShapeType="1"/>
            </p:cNvSpPr>
            <p:nvPr/>
          </p:nvSpPr>
          <p:spPr bwMode="auto">
            <a:xfrm>
              <a:off x="1296" y="1440"/>
              <a:ext cx="0" cy="2116"/>
            </a:xfrm>
            <a:prstGeom prst="line">
              <a:avLst/>
            </a:prstGeom>
            <a:noFill/>
            <a:ln w="38100">
              <a:solidFill>
                <a:schemeClr val="tx1"/>
              </a:solidFill>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76" name="Line 5"/>
            <p:cNvSpPr>
              <a:spLocks noChangeShapeType="1"/>
            </p:cNvSpPr>
            <p:nvPr/>
          </p:nvSpPr>
          <p:spPr bwMode="auto">
            <a:xfrm>
              <a:off x="1296" y="3556"/>
              <a:ext cx="3120" cy="0"/>
            </a:xfrm>
            <a:prstGeom prst="line">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77" name="Text Box 6"/>
            <p:cNvSpPr txBox="1">
              <a:spLocks noChangeArrowheads="1"/>
            </p:cNvSpPr>
            <p:nvPr/>
          </p:nvSpPr>
          <p:spPr bwMode="auto">
            <a:xfrm>
              <a:off x="888" y="1055"/>
              <a:ext cx="106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Relative wage</a:t>
              </a:r>
            </a:p>
            <a:p>
              <a:pPr>
                <a:spcBef>
                  <a:spcPct val="0"/>
                </a:spcBef>
                <a:buClrTx/>
                <a:buSzTx/>
                <a:buFontTx/>
                <a:buNone/>
              </a:pPr>
              <a:r>
                <a:rPr lang="en-US" altLang="en-US" sz="1800" b="1">
                  <a:solidFill>
                    <a:schemeClr val="tx1"/>
                  </a:solidFill>
                  <a:latin typeface="Arial" charset="0"/>
                </a:rPr>
                <a:t>Rate, </a:t>
              </a:r>
              <a:r>
                <a:rPr lang="en-US" altLang="en-US" sz="1800" b="1" i="1">
                  <a:solidFill>
                    <a:schemeClr val="tx1"/>
                  </a:solidFill>
                  <a:latin typeface="Arial" charset="0"/>
                </a:rPr>
                <a:t>w/w</a:t>
              </a:r>
              <a:r>
                <a:rPr lang="en-US" altLang="en-US" sz="1800" b="1" baseline="30000">
                  <a:solidFill>
                    <a:schemeClr val="tx1"/>
                  </a:solidFill>
                  <a:latin typeface="Arial" charset="0"/>
                </a:rPr>
                <a:t>*</a:t>
              </a:r>
              <a:endParaRPr lang="en-US" altLang="en-US" sz="1800" b="1">
                <a:solidFill>
                  <a:schemeClr val="tx1"/>
                </a:solidFill>
                <a:latin typeface="Arial" charset="0"/>
              </a:endParaRPr>
            </a:p>
          </p:txBody>
        </p:sp>
        <p:sp>
          <p:nvSpPr>
            <p:cNvPr id="40978" name="Text Box 7"/>
            <p:cNvSpPr txBox="1">
              <a:spLocks noChangeArrowheads="1"/>
            </p:cNvSpPr>
            <p:nvPr/>
          </p:nvSpPr>
          <p:spPr bwMode="auto">
            <a:xfrm>
              <a:off x="3360" y="3579"/>
              <a:ext cx="126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Relative quantity</a:t>
              </a:r>
            </a:p>
            <a:p>
              <a:pPr>
                <a:spcBef>
                  <a:spcPct val="0"/>
                </a:spcBef>
                <a:buClrTx/>
                <a:buSzTx/>
                <a:buFontTx/>
                <a:buNone/>
              </a:pPr>
              <a:r>
                <a:rPr lang="en-US" altLang="en-US" sz="1800" b="1">
                  <a:solidFill>
                    <a:schemeClr val="tx1"/>
                  </a:solidFill>
                  <a:latin typeface="Arial" charset="0"/>
                </a:rPr>
                <a:t>of labor, </a:t>
              </a:r>
              <a:r>
                <a:rPr lang="en-US" altLang="en-US" sz="1800" b="1" i="1">
                  <a:solidFill>
                    <a:schemeClr val="tx1"/>
                  </a:solidFill>
                  <a:latin typeface="Arial" charset="0"/>
                </a:rPr>
                <a:t>L/L</a:t>
              </a:r>
              <a:r>
                <a:rPr lang="en-US" altLang="en-US" sz="1800" b="1" baseline="30000">
                  <a:solidFill>
                    <a:schemeClr val="tx1"/>
                  </a:solidFill>
                  <a:latin typeface="Arial" charset="0"/>
                </a:rPr>
                <a:t>*</a:t>
              </a:r>
              <a:endParaRPr lang="en-US" altLang="en-US" sz="1800" b="1">
                <a:solidFill>
                  <a:schemeClr val="tx1"/>
                </a:solidFill>
                <a:latin typeface="Arial" charset="0"/>
              </a:endParaRPr>
            </a:p>
          </p:txBody>
        </p:sp>
      </p:grpSp>
      <p:sp>
        <p:nvSpPr>
          <p:cNvPr id="2" name="Oval 1"/>
          <p:cNvSpPr/>
          <p:nvPr/>
        </p:nvSpPr>
        <p:spPr>
          <a:xfrm>
            <a:off x="3003550" y="3281363"/>
            <a:ext cx="746919" cy="7675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Arrow Connector 3"/>
          <p:cNvCxnSpPr/>
          <p:nvPr/>
        </p:nvCxnSpPr>
        <p:spPr>
          <a:xfrm flipV="1">
            <a:off x="3943350" y="3083719"/>
            <a:ext cx="1739900" cy="69389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674757" y="2017259"/>
            <a:ext cx="1917898" cy="3970318"/>
          </a:xfrm>
          <a:prstGeom prst="rect">
            <a:avLst/>
          </a:prstGeom>
          <a:noFill/>
        </p:spPr>
        <p:txBody>
          <a:bodyPr wrap="square" rtlCol="0">
            <a:spAutoFit/>
          </a:bodyPr>
          <a:lstStyle/>
          <a:p>
            <a:r>
              <a:rPr lang="en-GB" dirty="0" smtClean="0"/>
              <a:t>The RD curse has steps:</a:t>
            </a:r>
          </a:p>
          <a:p>
            <a:r>
              <a:rPr lang="en-GB" dirty="0" smtClean="0"/>
              <a:t>If the relative wage crosses a threshold relative productivity, the pattern of specialization changes and so does the demand for labour.</a:t>
            </a:r>
          </a:p>
          <a:p>
            <a:endParaRPr lang="en-GB" dirty="0" smtClean="0"/>
          </a:p>
          <a:p>
            <a:endParaRPr lang="en-GB" dirty="0" smtClean="0"/>
          </a:p>
          <a:p>
            <a:endParaRPr lang="en-GB" dirty="0"/>
          </a:p>
        </p:txBody>
      </p:sp>
    </p:spTree>
    <p:extLst>
      <p:ext uri="{BB962C8B-B14F-4D97-AF65-F5344CB8AC3E}">
        <p14:creationId xmlns:p14="http://schemas.microsoft.com/office/powerpoint/2010/main" val="3540817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4012"/>
                                        </p:tgtEl>
                                        <p:attrNameLst>
                                          <p:attrName>style.visibility</p:attrName>
                                        </p:attrNameLst>
                                      </p:cBhvr>
                                      <p:to>
                                        <p:strVal val="visible"/>
                                      </p:to>
                                    </p:set>
                                    <p:animEffect transition="in" filter="wipe(left)">
                                      <p:cBhvr>
                                        <p:cTn id="7" dur="500"/>
                                        <p:tgtEl>
                                          <p:spTgt spid="840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3971"/>
                                        </p:tgtEl>
                                        <p:attrNameLst>
                                          <p:attrName>style.visibility</p:attrName>
                                        </p:attrNameLst>
                                      </p:cBhvr>
                                      <p:to>
                                        <p:strVal val="visible"/>
                                      </p:to>
                                    </p:set>
                                    <p:animEffect transition="in" filter="wipe(left)">
                                      <p:cBhvr>
                                        <p:cTn id="12" dur="500"/>
                                        <p:tgtEl>
                                          <p:spTgt spid="839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84018"/>
                                        </p:tgtEl>
                                        <p:attrNameLst>
                                          <p:attrName>style.visibility</p:attrName>
                                        </p:attrNameLst>
                                      </p:cBhvr>
                                      <p:to>
                                        <p:strVal val="visible"/>
                                      </p:to>
                                    </p:set>
                                    <p:animEffect transition="in" filter="wipe(up)">
                                      <p:cBhvr>
                                        <p:cTn id="17" dur="500"/>
                                        <p:tgtEl>
                                          <p:spTgt spid="840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84020"/>
                                        </p:tgtEl>
                                        <p:attrNameLst>
                                          <p:attrName>style.visibility</p:attrName>
                                        </p:attrNameLst>
                                      </p:cBhvr>
                                      <p:to>
                                        <p:strVal val="visible"/>
                                      </p:to>
                                    </p:set>
                                    <p:animEffect transition="in" filter="dissolve">
                                      <p:cBhvr>
                                        <p:cTn id="22" dur="500"/>
                                        <p:tgtEl>
                                          <p:spTgt spid="8402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84021"/>
                                        </p:tgtEl>
                                        <p:attrNameLst>
                                          <p:attrName>style.visibility</p:attrName>
                                        </p:attrNameLst>
                                      </p:cBhvr>
                                      <p:to>
                                        <p:strVal val="visible"/>
                                      </p:to>
                                    </p:set>
                                    <p:animEffect transition="in" filter="wipe(left)">
                                      <p:cBhvr>
                                        <p:cTn id="27" dur="500"/>
                                        <p:tgtEl>
                                          <p:spTgt spid="8402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84022"/>
                                        </p:tgtEl>
                                        <p:attrNameLst>
                                          <p:attrName>style.visibility</p:attrName>
                                        </p:attrNameLst>
                                      </p:cBhvr>
                                      <p:to>
                                        <p:strVal val="visible"/>
                                      </p:to>
                                    </p:set>
                                    <p:animEffect transition="in" filter="wipe(left)">
                                      <p:cBhvr>
                                        <p:cTn id="32" dur="500"/>
                                        <p:tgtEl>
                                          <p:spTgt spid="8402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84023"/>
                                        </p:tgtEl>
                                        <p:attrNameLst>
                                          <p:attrName>style.visibility</p:attrName>
                                        </p:attrNameLst>
                                      </p:cBhvr>
                                      <p:to>
                                        <p:strVal val="visible"/>
                                      </p:to>
                                    </p:set>
                                    <p:animEffect transition="in" filter="wipe(left)">
                                      <p:cBhvr>
                                        <p:cTn id="37" dur="500"/>
                                        <p:tgtEl>
                                          <p:spTgt spid="8402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84024"/>
                                        </p:tgtEl>
                                        <p:attrNameLst>
                                          <p:attrName>style.visibility</p:attrName>
                                        </p:attrNameLst>
                                      </p:cBhvr>
                                      <p:to>
                                        <p:strVal val="visible"/>
                                      </p:to>
                                    </p:set>
                                    <p:animEffect transition="in" filter="wipe(left)">
                                      <p:cBhvr>
                                        <p:cTn id="42" dur="500"/>
                                        <p:tgtEl>
                                          <p:spTgt spid="8402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84025"/>
                                        </p:tgtEl>
                                        <p:attrNameLst>
                                          <p:attrName>style.visibility</p:attrName>
                                        </p:attrNameLst>
                                      </p:cBhvr>
                                      <p:to>
                                        <p:strVal val="visible"/>
                                      </p:to>
                                    </p:set>
                                    <p:animEffect transition="in" filter="wipe(left)">
                                      <p:cBhvr>
                                        <p:cTn id="47" dur="500"/>
                                        <p:tgtEl>
                                          <p:spTgt spid="8402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nodeType="clickEffect">
                                  <p:stCondLst>
                                    <p:cond delay="0"/>
                                  </p:stCondLst>
                                  <p:childTnLst>
                                    <p:set>
                                      <p:cBhvr>
                                        <p:cTn id="51" dur="1" fill="hold">
                                          <p:stCondLst>
                                            <p:cond delay="0"/>
                                          </p:stCondLst>
                                        </p:cTn>
                                        <p:tgtEl>
                                          <p:spTgt spid="84017"/>
                                        </p:tgtEl>
                                        <p:attrNameLst>
                                          <p:attrName>style.visibility</p:attrName>
                                        </p:attrNameLst>
                                      </p:cBhvr>
                                      <p:to>
                                        <p:strVal val="visible"/>
                                      </p:to>
                                    </p:set>
                                    <p:animEffect transition="in" filter="wipe(up)">
                                      <p:cBhvr>
                                        <p:cTn id="52" dur="500"/>
                                        <p:tgtEl>
                                          <p:spTgt spid="840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012" grpId="0"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023" name="Group 55"/>
          <p:cNvGrpSpPr>
            <a:grpSpLocks/>
          </p:cNvGrpSpPr>
          <p:nvPr/>
        </p:nvGrpSpPr>
        <p:grpSpPr bwMode="auto">
          <a:xfrm>
            <a:off x="1758950" y="4665663"/>
            <a:ext cx="2889250" cy="366712"/>
            <a:chOff x="1108" y="2939"/>
            <a:chExt cx="1820" cy="231"/>
          </a:xfrm>
        </p:grpSpPr>
        <p:sp>
          <p:nvSpPr>
            <p:cNvPr id="41008" name="Line 12"/>
            <p:cNvSpPr>
              <a:spLocks noChangeShapeType="1"/>
            </p:cNvSpPr>
            <p:nvPr/>
          </p:nvSpPr>
          <p:spPr bwMode="auto">
            <a:xfrm flipH="1" flipV="1">
              <a:off x="1296" y="3072"/>
              <a:ext cx="1632" cy="4"/>
            </a:xfrm>
            <a:prstGeom prst="line">
              <a:avLst/>
            </a:prstGeom>
            <a:noFill/>
            <a:ln w="381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009" name="Text Box 16"/>
            <p:cNvSpPr txBox="1">
              <a:spLocks noChangeArrowheads="1"/>
            </p:cNvSpPr>
            <p:nvPr/>
          </p:nvSpPr>
          <p:spPr bwMode="auto">
            <a:xfrm>
              <a:off x="1108" y="2939"/>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3</a:t>
              </a:r>
            </a:p>
          </p:txBody>
        </p:sp>
      </p:grpSp>
      <p:grpSp>
        <p:nvGrpSpPr>
          <p:cNvPr id="84020" name="Group 52"/>
          <p:cNvGrpSpPr>
            <a:grpSpLocks/>
          </p:cNvGrpSpPr>
          <p:nvPr/>
        </p:nvGrpSpPr>
        <p:grpSpPr bwMode="auto">
          <a:xfrm>
            <a:off x="1644650" y="2671763"/>
            <a:ext cx="1358900" cy="595312"/>
            <a:chOff x="1036" y="1683"/>
            <a:chExt cx="856" cy="375"/>
          </a:xfrm>
        </p:grpSpPr>
        <p:sp>
          <p:nvSpPr>
            <p:cNvPr id="41006" name="Text Box 13"/>
            <p:cNvSpPr txBox="1">
              <a:spLocks noChangeArrowheads="1"/>
            </p:cNvSpPr>
            <p:nvPr/>
          </p:nvSpPr>
          <p:spPr bwMode="auto">
            <a:xfrm>
              <a:off x="1036" y="1827"/>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10</a:t>
              </a:r>
            </a:p>
          </p:txBody>
        </p:sp>
        <p:sp>
          <p:nvSpPr>
            <p:cNvPr id="41007" name="Text Box 19"/>
            <p:cNvSpPr txBox="1">
              <a:spLocks noChangeArrowheads="1"/>
            </p:cNvSpPr>
            <p:nvPr/>
          </p:nvSpPr>
          <p:spPr bwMode="auto">
            <a:xfrm>
              <a:off x="1296" y="1683"/>
              <a:ext cx="5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Apples</a:t>
              </a:r>
            </a:p>
          </p:txBody>
        </p:sp>
      </p:grpSp>
      <p:grpSp>
        <p:nvGrpSpPr>
          <p:cNvPr id="84021" name="Group 53"/>
          <p:cNvGrpSpPr>
            <a:grpSpLocks/>
          </p:cNvGrpSpPr>
          <p:nvPr/>
        </p:nvGrpSpPr>
        <p:grpSpPr bwMode="auto">
          <a:xfrm>
            <a:off x="1758950" y="3136900"/>
            <a:ext cx="2273300" cy="511175"/>
            <a:chOff x="1108" y="1976"/>
            <a:chExt cx="1432" cy="322"/>
          </a:xfrm>
        </p:grpSpPr>
        <p:grpSp>
          <p:nvGrpSpPr>
            <p:cNvPr id="41002" name="Group 51"/>
            <p:cNvGrpSpPr>
              <a:grpSpLocks/>
            </p:cNvGrpSpPr>
            <p:nvPr/>
          </p:nvGrpSpPr>
          <p:grpSpPr bwMode="auto">
            <a:xfrm>
              <a:off x="1108" y="2067"/>
              <a:ext cx="764" cy="231"/>
              <a:chOff x="1108" y="2067"/>
              <a:chExt cx="764" cy="231"/>
            </a:xfrm>
          </p:grpSpPr>
          <p:sp>
            <p:nvSpPr>
              <p:cNvPr id="41004" name="Line 8"/>
              <p:cNvSpPr>
                <a:spLocks noChangeShapeType="1"/>
              </p:cNvSpPr>
              <p:nvPr/>
            </p:nvSpPr>
            <p:spPr bwMode="auto">
              <a:xfrm flipH="1">
                <a:off x="1296" y="2212"/>
                <a:ext cx="576" cy="0"/>
              </a:xfrm>
              <a:prstGeom prst="line">
                <a:avLst/>
              </a:prstGeom>
              <a:noFill/>
              <a:ln w="381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005" name="Text Box 14"/>
              <p:cNvSpPr txBox="1">
                <a:spLocks noChangeArrowheads="1"/>
              </p:cNvSpPr>
              <p:nvPr/>
            </p:nvSpPr>
            <p:spPr bwMode="auto">
              <a:xfrm>
                <a:off x="1108" y="206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8</a:t>
                </a:r>
              </a:p>
            </p:txBody>
          </p:sp>
        </p:grpSp>
        <p:sp>
          <p:nvSpPr>
            <p:cNvPr id="41003" name="Text Box 20"/>
            <p:cNvSpPr txBox="1">
              <a:spLocks noChangeArrowheads="1"/>
            </p:cNvSpPr>
            <p:nvPr/>
          </p:nvSpPr>
          <p:spPr bwMode="auto">
            <a:xfrm>
              <a:off x="1824" y="1976"/>
              <a:ext cx="7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Bananas</a:t>
              </a:r>
            </a:p>
          </p:txBody>
        </p:sp>
      </p:grpSp>
      <p:grpSp>
        <p:nvGrpSpPr>
          <p:cNvPr id="84022" name="Group 54"/>
          <p:cNvGrpSpPr>
            <a:grpSpLocks/>
          </p:cNvGrpSpPr>
          <p:nvPr/>
        </p:nvGrpSpPr>
        <p:grpSpPr bwMode="auto">
          <a:xfrm>
            <a:off x="1758950" y="4279900"/>
            <a:ext cx="2933700" cy="525463"/>
            <a:chOff x="1108" y="2696"/>
            <a:chExt cx="1848" cy="331"/>
          </a:xfrm>
        </p:grpSpPr>
        <p:sp>
          <p:nvSpPr>
            <p:cNvPr id="40999" name="Line 9"/>
            <p:cNvSpPr>
              <a:spLocks noChangeShapeType="1"/>
            </p:cNvSpPr>
            <p:nvPr/>
          </p:nvSpPr>
          <p:spPr bwMode="auto">
            <a:xfrm flipH="1">
              <a:off x="1296" y="2932"/>
              <a:ext cx="1152" cy="0"/>
            </a:xfrm>
            <a:prstGeom prst="line">
              <a:avLst/>
            </a:prstGeom>
            <a:noFill/>
            <a:ln w="381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000" name="Text Box 15"/>
            <p:cNvSpPr txBox="1">
              <a:spLocks noChangeArrowheads="1"/>
            </p:cNvSpPr>
            <p:nvPr/>
          </p:nvSpPr>
          <p:spPr bwMode="auto">
            <a:xfrm>
              <a:off x="1108" y="2796"/>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4</a:t>
              </a:r>
            </a:p>
          </p:txBody>
        </p:sp>
        <p:sp>
          <p:nvSpPr>
            <p:cNvPr id="41001" name="Text Box 21"/>
            <p:cNvSpPr txBox="1">
              <a:spLocks noChangeArrowheads="1"/>
            </p:cNvSpPr>
            <p:nvPr/>
          </p:nvSpPr>
          <p:spPr bwMode="auto">
            <a:xfrm>
              <a:off x="2400" y="2696"/>
              <a:ext cx="5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Caviar</a:t>
              </a:r>
            </a:p>
          </p:txBody>
        </p:sp>
      </p:grpSp>
      <p:grpSp>
        <p:nvGrpSpPr>
          <p:cNvPr id="84024" name="Group 56"/>
          <p:cNvGrpSpPr>
            <a:grpSpLocks/>
          </p:cNvGrpSpPr>
          <p:nvPr/>
        </p:nvGrpSpPr>
        <p:grpSpPr bwMode="auto">
          <a:xfrm>
            <a:off x="1758950" y="4737100"/>
            <a:ext cx="3924300" cy="587375"/>
            <a:chOff x="1108" y="2984"/>
            <a:chExt cx="2472" cy="370"/>
          </a:xfrm>
        </p:grpSpPr>
        <p:sp>
          <p:nvSpPr>
            <p:cNvPr id="40996" name="Line 10"/>
            <p:cNvSpPr>
              <a:spLocks noChangeShapeType="1"/>
            </p:cNvSpPr>
            <p:nvPr/>
          </p:nvSpPr>
          <p:spPr bwMode="auto">
            <a:xfrm flipH="1" flipV="1">
              <a:off x="1296" y="3216"/>
              <a:ext cx="1776" cy="4"/>
            </a:xfrm>
            <a:prstGeom prst="line">
              <a:avLst/>
            </a:prstGeom>
            <a:noFill/>
            <a:ln w="381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97" name="Text Box 17"/>
            <p:cNvSpPr txBox="1">
              <a:spLocks noChangeArrowheads="1"/>
            </p:cNvSpPr>
            <p:nvPr/>
          </p:nvSpPr>
          <p:spPr bwMode="auto">
            <a:xfrm>
              <a:off x="1108" y="3123"/>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2</a:t>
              </a:r>
            </a:p>
          </p:txBody>
        </p:sp>
        <p:sp>
          <p:nvSpPr>
            <p:cNvPr id="40998" name="Text Box 22"/>
            <p:cNvSpPr txBox="1">
              <a:spLocks noChangeArrowheads="1"/>
            </p:cNvSpPr>
            <p:nvPr/>
          </p:nvSpPr>
          <p:spPr bwMode="auto">
            <a:xfrm>
              <a:off x="3072" y="2984"/>
              <a:ext cx="5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Dates</a:t>
              </a:r>
            </a:p>
          </p:txBody>
        </p:sp>
      </p:grpSp>
      <p:grpSp>
        <p:nvGrpSpPr>
          <p:cNvPr id="84025" name="Group 57"/>
          <p:cNvGrpSpPr>
            <a:grpSpLocks/>
          </p:cNvGrpSpPr>
          <p:nvPr/>
        </p:nvGrpSpPr>
        <p:grpSpPr bwMode="auto">
          <a:xfrm>
            <a:off x="1473200" y="5103813"/>
            <a:ext cx="5556250" cy="677862"/>
            <a:chOff x="928" y="3215"/>
            <a:chExt cx="3500" cy="427"/>
          </a:xfrm>
        </p:grpSpPr>
        <p:sp>
          <p:nvSpPr>
            <p:cNvPr id="40993" name="Line 11"/>
            <p:cNvSpPr>
              <a:spLocks noChangeShapeType="1"/>
            </p:cNvSpPr>
            <p:nvPr/>
          </p:nvSpPr>
          <p:spPr bwMode="auto">
            <a:xfrm flipH="1">
              <a:off x="1296" y="3504"/>
              <a:ext cx="2352" cy="4"/>
            </a:xfrm>
            <a:prstGeom prst="line">
              <a:avLst/>
            </a:prstGeom>
            <a:noFill/>
            <a:ln w="381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94" name="Text Box 18"/>
            <p:cNvSpPr txBox="1">
              <a:spLocks noChangeArrowheads="1"/>
            </p:cNvSpPr>
            <p:nvPr/>
          </p:nvSpPr>
          <p:spPr bwMode="auto">
            <a:xfrm>
              <a:off x="928" y="3411"/>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0.75</a:t>
              </a:r>
            </a:p>
          </p:txBody>
        </p:sp>
        <p:sp>
          <p:nvSpPr>
            <p:cNvPr id="40995" name="Text Box 23"/>
            <p:cNvSpPr txBox="1">
              <a:spLocks noChangeArrowheads="1"/>
            </p:cNvSpPr>
            <p:nvPr/>
          </p:nvSpPr>
          <p:spPr bwMode="auto">
            <a:xfrm>
              <a:off x="3552" y="3215"/>
              <a:ext cx="8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dirty="0">
                  <a:solidFill>
                    <a:schemeClr val="tx1"/>
                  </a:solidFill>
                  <a:latin typeface="Arial" charset="0"/>
                </a:rPr>
                <a:t>Enchiladas</a:t>
              </a:r>
            </a:p>
          </p:txBody>
        </p:sp>
      </p:grpSp>
      <p:grpSp>
        <p:nvGrpSpPr>
          <p:cNvPr id="84018" name="Group 50"/>
          <p:cNvGrpSpPr>
            <a:grpSpLocks/>
          </p:cNvGrpSpPr>
          <p:nvPr/>
        </p:nvGrpSpPr>
        <p:grpSpPr bwMode="auto">
          <a:xfrm>
            <a:off x="2038350" y="3054350"/>
            <a:ext cx="4648200" cy="2797175"/>
            <a:chOff x="1284" y="1924"/>
            <a:chExt cx="2928" cy="1762"/>
          </a:xfrm>
        </p:grpSpPr>
        <p:grpSp>
          <p:nvGrpSpPr>
            <p:cNvPr id="40982" name="Group 45"/>
            <p:cNvGrpSpPr>
              <a:grpSpLocks/>
            </p:cNvGrpSpPr>
            <p:nvPr/>
          </p:nvGrpSpPr>
          <p:grpSpPr bwMode="auto">
            <a:xfrm>
              <a:off x="1284" y="1924"/>
              <a:ext cx="2566" cy="1584"/>
              <a:chOff x="1284" y="1924"/>
              <a:chExt cx="2566" cy="1584"/>
            </a:xfrm>
          </p:grpSpPr>
          <p:sp>
            <p:nvSpPr>
              <p:cNvPr id="40984" name="Line 25"/>
              <p:cNvSpPr>
                <a:spLocks noChangeShapeType="1"/>
              </p:cNvSpPr>
              <p:nvPr/>
            </p:nvSpPr>
            <p:spPr bwMode="auto">
              <a:xfrm>
                <a:off x="1284" y="1924"/>
                <a:ext cx="345" cy="0"/>
              </a:xfrm>
              <a:prstGeom prst="line">
                <a:avLst/>
              </a:prstGeom>
              <a:noFill/>
              <a:ln w="381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85" name="Line 26"/>
              <p:cNvSpPr>
                <a:spLocks noChangeShapeType="1"/>
              </p:cNvSpPr>
              <p:nvPr/>
            </p:nvSpPr>
            <p:spPr bwMode="auto">
              <a:xfrm>
                <a:off x="1620" y="1924"/>
                <a:ext cx="240" cy="288"/>
              </a:xfrm>
              <a:prstGeom prst="line">
                <a:avLst/>
              </a:prstGeom>
              <a:noFill/>
              <a:ln w="381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86" name="Line 27"/>
              <p:cNvSpPr>
                <a:spLocks noChangeShapeType="1"/>
              </p:cNvSpPr>
              <p:nvPr/>
            </p:nvSpPr>
            <p:spPr bwMode="auto">
              <a:xfrm>
                <a:off x="1860" y="2212"/>
                <a:ext cx="240" cy="0"/>
              </a:xfrm>
              <a:prstGeom prst="line">
                <a:avLst/>
              </a:prstGeom>
              <a:noFill/>
              <a:ln w="381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87" name="Line 28"/>
              <p:cNvSpPr>
                <a:spLocks noChangeShapeType="1"/>
              </p:cNvSpPr>
              <p:nvPr/>
            </p:nvSpPr>
            <p:spPr bwMode="auto">
              <a:xfrm>
                <a:off x="2100" y="2212"/>
                <a:ext cx="384" cy="720"/>
              </a:xfrm>
              <a:prstGeom prst="line">
                <a:avLst/>
              </a:prstGeom>
              <a:noFill/>
              <a:ln w="381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88" name="Line 29"/>
              <p:cNvSpPr>
                <a:spLocks noChangeShapeType="1"/>
              </p:cNvSpPr>
              <p:nvPr/>
            </p:nvSpPr>
            <p:spPr bwMode="auto">
              <a:xfrm>
                <a:off x="2475" y="2932"/>
                <a:ext cx="253" cy="0"/>
              </a:xfrm>
              <a:prstGeom prst="line">
                <a:avLst/>
              </a:prstGeom>
              <a:noFill/>
              <a:ln w="381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89" name="Line 30"/>
              <p:cNvSpPr>
                <a:spLocks noChangeShapeType="1"/>
              </p:cNvSpPr>
              <p:nvPr/>
            </p:nvSpPr>
            <p:spPr bwMode="auto">
              <a:xfrm>
                <a:off x="2724" y="2932"/>
                <a:ext cx="384" cy="284"/>
              </a:xfrm>
              <a:prstGeom prst="line">
                <a:avLst/>
              </a:prstGeom>
              <a:noFill/>
              <a:ln w="381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90" name="Line 31"/>
              <p:cNvSpPr>
                <a:spLocks noChangeShapeType="1"/>
              </p:cNvSpPr>
              <p:nvPr/>
            </p:nvSpPr>
            <p:spPr bwMode="auto">
              <a:xfrm>
                <a:off x="3082" y="3220"/>
                <a:ext cx="345" cy="0"/>
              </a:xfrm>
              <a:prstGeom prst="line">
                <a:avLst/>
              </a:prstGeom>
              <a:noFill/>
              <a:ln w="381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91" name="Line 32"/>
              <p:cNvSpPr>
                <a:spLocks noChangeShapeType="1"/>
              </p:cNvSpPr>
              <p:nvPr/>
            </p:nvSpPr>
            <p:spPr bwMode="auto">
              <a:xfrm>
                <a:off x="3418" y="3220"/>
                <a:ext cx="240" cy="288"/>
              </a:xfrm>
              <a:prstGeom prst="line">
                <a:avLst/>
              </a:prstGeom>
              <a:noFill/>
              <a:ln w="381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92" name="Line 33"/>
              <p:cNvSpPr>
                <a:spLocks noChangeShapeType="1"/>
              </p:cNvSpPr>
              <p:nvPr/>
            </p:nvSpPr>
            <p:spPr bwMode="auto">
              <a:xfrm>
                <a:off x="3649" y="3508"/>
                <a:ext cx="201" cy="0"/>
              </a:xfrm>
              <a:prstGeom prst="line">
                <a:avLst/>
              </a:prstGeom>
              <a:noFill/>
              <a:ln w="381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40983" name="Text Box 34"/>
            <p:cNvSpPr txBox="1">
              <a:spLocks noChangeArrowheads="1"/>
            </p:cNvSpPr>
            <p:nvPr/>
          </p:nvSpPr>
          <p:spPr bwMode="auto">
            <a:xfrm>
              <a:off x="3888" y="3455"/>
              <a:ext cx="3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a:solidFill>
                    <a:srgbClr val="333399"/>
                  </a:solidFill>
                  <a:latin typeface="Arial" charset="0"/>
                </a:rPr>
                <a:t>RD</a:t>
              </a:r>
            </a:p>
          </p:txBody>
        </p:sp>
      </p:grpSp>
      <p:sp>
        <p:nvSpPr>
          <p:cNvPr id="40971" name="Rectangle 41"/>
          <p:cNvSpPr>
            <a:spLocks noGrp="1" noChangeArrowheads="1"/>
          </p:cNvSpPr>
          <p:nvPr>
            <p:ph type="title"/>
          </p:nvPr>
        </p:nvSpPr>
        <p:spPr>
          <a:xfrm>
            <a:off x="533400" y="260648"/>
            <a:ext cx="7772400" cy="1143000"/>
          </a:xfrm>
          <a:noFill/>
        </p:spPr>
        <p:txBody>
          <a:bodyPr>
            <a:normAutofit fontScale="90000"/>
          </a:bodyPr>
          <a:lstStyle/>
          <a:p>
            <a:pPr eaLnBrk="1" hangingPunct="1"/>
            <a:r>
              <a:rPr lang="en-US" altLang="en-US" dirty="0" smtClean="0"/>
              <a:t>Comparative Advantage </a:t>
            </a:r>
            <a:br>
              <a:rPr lang="en-US" altLang="en-US" dirty="0" smtClean="0"/>
            </a:br>
            <a:r>
              <a:rPr lang="en-US" altLang="en-US" dirty="0" smtClean="0"/>
              <a:t>with Many Goods</a:t>
            </a:r>
          </a:p>
        </p:txBody>
      </p:sp>
      <p:sp>
        <p:nvSpPr>
          <p:cNvPr id="84012" name="Rectangle 44"/>
          <p:cNvSpPr>
            <a:spLocks noChangeArrowheads="1"/>
          </p:cNvSpPr>
          <p:nvPr/>
        </p:nvSpPr>
        <p:spPr bwMode="auto">
          <a:xfrm>
            <a:off x="0" y="12954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lgn="ctr" eaLnBrk="1" hangingPunct="1">
              <a:spcBef>
                <a:spcPct val="0"/>
              </a:spcBef>
              <a:buClrTx/>
              <a:buSzTx/>
              <a:buFontTx/>
              <a:buNone/>
            </a:pPr>
            <a:r>
              <a:rPr lang="en-US" altLang="en-US" sz="2400" dirty="0" smtClean="0"/>
              <a:t>Determination </a:t>
            </a:r>
            <a:r>
              <a:rPr lang="en-US" altLang="en-US" sz="2400" dirty="0"/>
              <a:t>of Relative Wages</a:t>
            </a:r>
          </a:p>
        </p:txBody>
      </p:sp>
      <p:grpSp>
        <p:nvGrpSpPr>
          <p:cNvPr id="84017" name="Group 49"/>
          <p:cNvGrpSpPr>
            <a:grpSpLocks/>
          </p:cNvGrpSpPr>
          <p:nvPr/>
        </p:nvGrpSpPr>
        <p:grpSpPr bwMode="auto">
          <a:xfrm>
            <a:off x="4419600" y="2322513"/>
            <a:ext cx="501650" cy="3627437"/>
            <a:chOff x="2784" y="1463"/>
            <a:chExt cx="316" cy="2285"/>
          </a:xfrm>
        </p:grpSpPr>
        <p:sp>
          <p:nvSpPr>
            <p:cNvPr id="40979" name="Line 37"/>
            <p:cNvSpPr>
              <a:spLocks noChangeShapeType="1"/>
            </p:cNvSpPr>
            <p:nvPr/>
          </p:nvSpPr>
          <p:spPr bwMode="auto">
            <a:xfrm>
              <a:off x="2928" y="1732"/>
              <a:ext cx="0" cy="2016"/>
            </a:xfrm>
            <a:prstGeom prst="line">
              <a:avLst/>
            </a:prstGeom>
            <a:noFill/>
            <a:ln w="381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80" name="Oval 38"/>
            <p:cNvSpPr>
              <a:spLocks noChangeArrowheads="1"/>
            </p:cNvSpPr>
            <p:nvPr/>
          </p:nvSpPr>
          <p:spPr bwMode="auto">
            <a:xfrm>
              <a:off x="2907" y="3036"/>
              <a:ext cx="46" cy="46"/>
            </a:xfrm>
            <a:prstGeom prst="ellipse">
              <a:avLst/>
            </a:prstGeom>
            <a:solidFill>
              <a:srgbClr val="333399"/>
            </a:solidFill>
            <a:ln w="12700">
              <a:solidFill>
                <a:srgbClr val="333399"/>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eaLnBrk="1" hangingPunct="1"/>
              <a:endParaRPr lang="en-GB" altLang="en-US"/>
            </a:p>
          </p:txBody>
        </p:sp>
        <p:sp>
          <p:nvSpPr>
            <p:cNvPr id="40981" name="Text Box 39"/>
            <p:cNvSpPr txBox="1">
              <a:spLocks noChangeArrowheads="1"/>
            </p:cNvSpPr>
            <p:nvPr/>
          </p:nvSpPr>
          <p:spPr bwMode="auto">
            <a:xfrm>
              <a:off x="2784" y="1463"/>
              <a:ext cx="3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i="1">
                  <a:solidFill>
                    <a:srgbClr val="333399"/>
                  </a:solidFill>
                  <a:latin typeface="Arial" charset="0"/>
                </a:rPr>
                <a:t>RS</a:t>
              </a:r>
            </a:p>
          </p:txBody>
        </p:sp>
      </p:grpSp>
      <p:grpSp>
        <p:nvGrpSpPr>
          <p:cNvPr id="83971" name="Group 3"/>
          <p:cNvGrpSpPr>
            <a:grpSpLocks/>
          </p:cNvGrpSpPr>
          <p:nvPr/>
        </p:nvGrpSpPr>
        <p:grpSpPr bwMode="auto">
          <a:xfrm>
            <a:off x="1409700" y="1979613"/>
            <a:ext cx="5937250" cy="4648200"/>
            <a:chOff x="888" y="1055"/>
            <a:chExt cx="3740" cy="2928"/>
          </a:xfrm>
        </p:grpSpPr>
        <p:sp>
          <p:nvSpPr>
            <p:cNvPr id="40975" name="Line 4"/>
            <p:cNvSpPr>
              <a:spLocks noChangeShapeType="1"/>
            </p:cNvSpPr>
            <p:nvPr/>
          </p:nvSpPr>
          <p:spPr bwMode="auto">
            <a:xfrm>
              <a:off x="1296" y="1440"/>
              <a:ext cx="0" cy="2116"/>
            </a:xfrm>
            <a:prstGeom prst="line">
              <a:avLst/>
            </a:prstGeom>
            <a:noFill/>
            <a:ln w="38100">
              <a:solidFill>
                <a:schemeClr val="tx1"/>
              </a:solidFill>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76" name="Line 5"/>
            <p:cNvSpPr>
              <a:spLocks noChangeShapeType="1"/>
            </p:cNvSpPr>
            <p:nvPr/>
          </p:nvSpPr>
          <p:spPr bwMode="auto">
            <a:xfrm>
              <a:off x="1296" y="3556"/>
              <a:ext cx="3120" cy="0"/>
            </a:xfrm>
            <a:prstGeom prst="line">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77" name="Text Box 6"/>
            <p:cNvSpPr txBox="1">
              <a:spLocks noChangeArrowheads="1"/>
            </p:cNvSpPr>
            <p:nvPr/>
          </p:nvSpPr>
          <p:spPr bwMode="auto">
            <a:xfrm>
              <a:off x="888" y="1055"/>
              <a:ext cx="106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Relative wage</a:t>
              </a:r>
            </a:p>
            <a:p>
              <a:pPr>
                <a:spcBef>
                  <a:spcPct val="0"/>
                </a:spcBef>
                <a:buClrTx/>
                <a:buSzTx/>
                <a:buFontTx/>
                <a:buNone/>
              </a:pPr>
              <a:r>
                <a:rPr lang="en-US" altLang="en-US" sz="1800" b="1">
                  <a:solidFill>
                    <a:schemeClr val="tx1"/>
                  </a:solidFill>
                  <a:latin typeface="Arial" charset="0"/>
                </a:rPr>
                <a:t>Rate, </a:t>
              </a:r>
              <a:r>
                <a:rPr lang="en-US" altLang="en-US" sz="1800" b="1" i="1">
                  <a:solidFill>
                    <a:schemeClr val="tx1"/>
                  </a:solidFill>
                  <a:latin typeface="Arial" charset="0"/>
                </a:rPr>
                <a:t>w/w</a:t>
              </a:r>
              <a:r>
                <a:rPr lang="en-US" altLang="en-US" sz="1800" b="1" baseline="30000">
                  <a:solidFill>
                    <a:schemeClr val="tx1"/>
                  </a:solidFill>
                  <a:latin typeface="Arial" charset="0"/>
                </a:rPr>
                <a:t>*</a:t>
              </a:r>
              <a:endParaRPr lang="en-US" altLang="en-US" sz="1800" b="1">
                <a:solidFill>
                  <a:schemeClr val="tx1"/>
                </a:solidFill>
                <a:latin typeface="Arial" charset="0"/>
              </a:endParaRPr>
            </a:p>
          </p:txBody>
        </p:sp>
        <p:sp>
          <p:nvSpPr>
            <p:cNvPr id="40978" name="Text Box 7"/>
            <p:cNvSpPr txBox="1">
              <a:spLocks noChangeArrowheads="1"/>
            </p:cNvSpPr>
            <p:nvPr/>
          </p:nvSpPr>
          <p:spPr bwMode="auto">
            <a:xfrm>
              <a:off x="3360" y="3579"/>
              <a:ext cx="126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336699"/>
                  </a:solidFill>
                  <a:latin typeface="Times New Roman" charset="0"/>
                </a:defRPr>
              </a:lvl1pPr>
              <a:lvl2pPr marL="742950" indent="-285750" eaLnBrk="0" hangingPunct="0">
                <a:defRPr sz="2800">
                  <a:solidFill>
                    <a:srgbClr val="336699"/>
                  </a:solidFill>
                  <a:latin typeface="Times New Roman" charset="0"/>
                </a:defRPr>
              </a:lvl2pPr>
              <a:lvl3pPr marL="1143000" indent="-228600" eaLnBrk="0" hangingPunct="0">
                <a:defRPr sz="2800">
                  <a:solidFill>
                    <a:srgbClr val="336699"/>
                  </a:solidFill>
                  <a:latin typeface="Times New Roman" charset="0"/>
                </a:defRPr>
              </a:lvl3pPr>
              <a:lvl4pPr marL="1600200" indent="-228600" eaLnBrk="0" hangingPunct="0">
                <a:defRPr sz="2800">
                  <a:solidFill>
                    <a:srgbClr val="336699"/>
                  </a:solidFill>
                  <a:latin typeface="Times New Roman" charset="0"/>
                </a:defRPr>
              </a:lvl4pPr>
              <a:lvl5pPr marL="2057400" indent="-228600" eaLnBrk="0" hangingPunct="0">
                <a:defRPr sz="2800">
                  <a:solidFill>
                    <a:srgbClr val="336699"/>
                  </a:solidFill>
                  <a:latin typeface="Times New Roman" charset="0"/>
                </a:defRPr>
              </a:lvl5pPr>
              <a:lvl6pPr marL="25146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6pPr>
              <a:lvl7pPr marL="29718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7pPr>
              <a:lvl8pPr marL="34290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8pPr>
              <a:lvl9pPr marL="3886200" indent="-228600" eaLnBrk="0" fontAlgn="base" hangingPunct="0">
                <a:spcBef>
                  <a:spcPct val="20000"/>
                </a:spcBef>
                <a:spcAft>
                  <a:spcPct val="0"/>
                </a:spcAft>
                <a:buClr>
                  <a:srgbClr val="663300"/>
                </a:buClr>
                <a:buSzPct val="130000"/>
                <a:buFont typeface="Wingdings" pitchFamily="2" charset="2"/>
                <a:buChar char="§"/>
                <a:defRPr sz="2800">
                  <a:solidFill>
                    <a:srgbClr val="336699"/>
                  </a:solidFill>
                  <a:latin typeface="Times New Roman" charset="0"/>
                </a:defRPr>
              </a:lvl9pPr>
            </a:lstStyle>
            <a:p>
              <a:pPr>
                <a:spcBef>
                  <a:spcPct val="0"/>
                </a:spcBef>
                <a:buClrTx/>
                <a:buSzTx/>
                <a:buFontTx/>
                <a:buNone/>
              </a:pPr>
              <a:r>
                <a:rPr lang="en-US" altLang="en-US" sz="1800" b="1">
                  <a:solidFill>
                    <a:schemeClr val="tx1"/>
                  </a:solidFill>
                  <a:latin typeface="Arial" charset="0"/>
                </a:rPr>
                <a:t>Relative quantity</a:t>
              </a:r>
            </a:p>
            <a:p>
              <a:pPr>
                <a:spcBef>
                  <a:spcPct val="0"/>
                </a:spcBef>
                <a:buClrTx/>
                <a:buSzTx/>
                <a:buFontTx/>
                <a:buNone/>
              </a:pPr>
              <a:r>
                <a:rPr lang="en-US" altLang="en-US" sz="1800" b="1">
                  <a:solidFill>
                    <a:schemeClr val="tx1"/>
                  </a:solidFill>
                  <a:latin typeface="Arial" charset="0"/>
                </a:rPr>
                <a:t>of labor, </a:t>
              </a:r>
              <a:r>
                <a:rPr lang="en-US" altLang="en-US" sz="1800" b="1" i="1">
                  <a:solidFill>
                    <a:schemeClr val="tx1"/>
                  </a:solidFill>
                  <a:latin typeface="Arial" charset="0"/>
                </a:rPr>
                <a:t>L/L</a:t>
              </a:r>
              <a:r>
                <a:rPr lang="en-US" altLang="en-US" sz="1800" b="1" baseline="30000">
                  <a:solidFill>
                    <a:schemeClr val="tx1"/>
                  </a:solidFill>
                  <a:latin typeface="Arial" charset="0"/>
                </a:rPr>
                <a:t>*</a:t>
              </a:r>
              <a:endParaRPr lang="en-US" altLang="en-US" sz="1800" b="1">
                <a:solidFill>
                  <a:schemeClr val="tx1"/>
                </a:solidFill>
                <a:latin typeface="Arial" charset="0"/>
              </a:endParaRPr>
            </a:p>
          </p:txBody>
        </p:sp>
      </p:grpSp>
      <p:sp>
        <p:nvSpPr>
          <p:cNvPr id="5" name="TextBox 4"/>
          <p:cNvSpPr txBox="1"/>
          <p:nvPr/>
        </p:nvSpPr>
        <p:spPr>
          <a:xfrm>
            <a:off x="6674757" y="2017259"/>
            <a:ext cx="1917898" cy="3139321"/>
          </a:xfrm>
          <a:prstGeom prst="rect">
            <a:avLst/>
          </a:prstGeom>
          <a:noFill/>
        </p:spPr>
        <p:txBody>
          <a:bodyPr wrap="square" rtlCol="0">
            <a:spAutoFit/>
          </a:bodyPr>
          <a:lstStyle/>
          <a:p>
            <a:r>
              <a:rPr lang="en-GB" dirty="0" smtClean="0"/>
              <a:t>If the wages go from 3 times as high at Home to 5 times, Home stops producing caviar, hence its demand for labour goes down by a step</a:t>
            </a:r>
          </a:p>
          <a:p>
            <a:endParaRPr lang="en-GB" dirty="0" smtClean="0"/>
          </a:p>
          <a:p>
            <a:endParaRPr lang="en-GB" dirty="0" smtClean="0"/>
          </a:p>
          <a:p>
            <a:endParaRPr lang="en-GB" dirty="0"/>
          </a:p>
        </p:txBody>
      </p:sp>
    </p:spTree>
    <p:extLst>
      <p:ext uri="{BB962C8B-B14F-4D97-AF65-F5344CB8AC3E}">
        <p14:creationId xmlns:p14="http://schemas.microsoft.com/office/powerpoint/2010/main" val="3488096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4012"/>
                                        </p:tgtEl>
                                        <p:attrNameLst>
                                          <p:attrName>style.visibility</p:attrName>
                                        </p:attrNameLst>
                                      </p:cBhvr>
                                      <p:to>
                                        <p:strVal val="visible"/>
                                      </p:to>
                                    </p:set>
                                    <p:animEffect transition="in" filter="wipe(left)">
                                      <p:cBhvr>
                                        <p:cTn id="7" dur="500"/>
                                        <p:tgtEl>
                                          <p:spTgt spid="840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3971"/>
                                        </p:tgtEl>
                                        <p:attrNameLst>
                                          <p:attrName>style.visibility</p:attrName>
                                        </p:attrNameLst>
                                      </p:cBhvr>
                                      <p:to>
                                        <p:strVal val="visible"/>
                                      </p:to>
                                    </p:set>
                                    <p:animEffect transition="in" filter="wipe(left)">
                                      <p:cBhvr>
                                        <p:cTn id="12" dur="500"/>
                                        <p:tgtEl>
                                          <p:spTgt spid="839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84018"/>
                                        </p:tgtEl>
                                        <p:attrNameLst>
                                          <p:attrName>style.visibility</p:attrName>
                                        </p:attrNameLst>
                                      </p:cBhvr>
                                      <p:to>
                                        <p:strVal val="visible"/>
                                      </p:to>
                                    </p:set>
                                    <p:animEffect transition="in" filter="wipe(up)">
                                      <p:cBhvr>
                                        <p:cTn id="17" dur="500"/>
                                        <p:tgtEl>
                                          <p:spTgt spid="840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84020"/>
                                        </p:tgtEl>
                                        <p:attrNameLst>
                                          <p:attrName>style.visibility</p:attrName>
                                        </p:attrNameLst>
                                      </p:cBhvr>
                                      <p:to>
                                        <p:strVal val="visible"/>
                                      </p:to>
                                    </p:set>
                                    <p:animEffect transition="in" filter="dissolve">
                                      <p:cBhvr>
                                        <p:cTn id="22" dur="500"/>
                                        <p:tgtEl>
                                          <p:spTgt spid="8402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84021"/>
                                        </p:tgtEl>
                                        <p:attrNameLst>
                                          <p:attrName>style.visibility</p:attrName>
                                        </p:attrNameLst>
                                      </p:cBhvr>
                                      <p:to>
                                        <p:strVal val="visible"/>
                                      </p:to>
                                    </p:set>
                                    <p:animEffect transition="in" filter="wipe(left)">
                                      <p:cBhvr>
                                        <p:cTn id="27" dur="500"/>
                                        <p:tgtEl>
                                          <p:spTgt spid="8402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84022"/>
                                        </p:tgtEl>
                                        <p:attrNameLst>
                                          <p:attrName>style.visibility</p:attrName>
                                        </p:attrNameLst>
                                      </p:cBhvr>
                                      <p:to>
                                        <p:strVal val="visible"/>
                                      </p:to>
                                    </p:set>
                                    <p:animEffect transition="in" filter="wipe(left)">
                                      <p:cBhvr>
                                        <p:cTn id="32" dur="500"/>
                                        <p:tgtEl>
                                          <p:spTgt spid="8402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84023"/>
                                        </p:tgtEl>
                                        <p:attrNameLst>
                                          <p:attrName>style.visibility</p:attrName>
                                        </p:attrNameLst>
                                      </p:cBhvr>
                                      <p:to>
                                        <p:strVal val="visible"/>
                                      </p:to>
                                    </p:set>
                                    <p:animEffect transition="in" filter="wipe(left)">
                                      <p:cBhvr>
                                        <p:cTn id="37" dur="500"/>
                                        <p:tgtEl>
                                          <p:spTgt spid="8402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84024"/>
                                        </p:tgtEl>
                                        <p:attrNameLst>
                                          <p:attrName>style.visibility</p:attrName>
                                        </p:attrNameLst>
                                      </p:cBhvr>
                                      <p:to>
                                        <p:strVal val="visible"/>
                                      </p:to>
                                    </p:set>
                                    <p:animEffect transition="in" filter="wipe(left)">
                                      <p:cBhvr>
                                        <p:cTn id="42" dur="500"/>
                                        <p:tgtEl>
                                          <p:spTgt spid="8402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84025"/>
                                        </p:tgtEl>
                                        <p:attrNameLst>
                                          <p:attrName>style.visibility</p:attrName>
                                        </p:attrNameLst>
                                      </p:cBhvr>
                                      <p:to>
                                        <p:strVal val="visible"/>
                                      </p:to>
                                    </p:set>
                                    <p:animEffect transition="in" filter="wipe(left)">
                                      <p:cBhvr>
                                        <p:cTn id="47" dur="500"/>
                                        <p:tgtEl>
                                          <p:spTgt spid="8402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nodeType="clickEffect">
                                  <p:stCondLst>
                                    <p:cond delay="0"/>
                                  </p:stCondLst>
                                  <p:childTnLst>
                                    <p:set>
                                      <p:cBhvr>
                                        <p:cTn id="51" dur="1" fill="hold">
                                          <p:stCondLst>
                                            <p:cond delay="0"/>
                                          </p:stCondLst>
                                        </p:cTn>
                                        <p:tgtEl>
                                          <p:spTgt spid="84017"/>
                                        </p:tgtEl>
                                        <p:attrNameLst>
                                          <p:attrName>style.visibility</p:attrName>
                                        </p:attrNameLst>
                                      </p:cBhvr>
                                      <p:to>
                                        <p:strVal val="visible"/>
                                      </p:to>
                                    </p:set>
                                    <p:animEffect transition="in" filter="wipe(up)">
                                      <p:cBhvr>
                                        <p:cTn id="52" dur="500"/>
                                        <p:tgtEl>
                                          <p:spTgt spid="840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012" grpId="0"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Comparative Advantage </a:t>
            </a:r>
            <a:br>
              <a:rPr lang="en-US" altLang="en-US" dirty="0" smtClean="0"/>
            </a:br>
            <a:r>
              <a:rPr lang="en-US" altLang="en-US" dirty="0" smtClean="0"/>
              <a:t>with Many Goods</a:t>
            </a:r>
            <a:endParaRPr lang="en-GB" dirty="0"/>
          </a:p>
        </p:txBody>
      </p:sp>
      <p:sp>
        <p:nvSpPr>
          <p:cNvPr id="3" name="Content Placeholder 2"/>
          <p:cNvSpPr>
            <a:spLocks noGrp="1"/>
          </p:cNvSpPr>
          <p:nvPr>
            <p:ph idx="1"/>
          </p:nvPr>
        </p:nvSpPr>
        <p:spPr/>
        <p:txBody>
          <a:bodyPr/>
          <a:lstStyle/>
          <a:p>
            <a:r>
              <a:rPr lang="en-GB" dirty="0" smtClean="0"/>
              <a:t>Recap:</a:t>
            </a:r>
          </a:p>
          <a:p>
            <a:pPr lvl="1"/>
            <a:r>
              <a:rPr lang="en-GB" dirty="0" smtClean="0"/>
              <a:t>With many goods, the pattern of specialization is determined by the relative wages and relative productivities</a:t>
            </a:r>
          </a:p>
          <a:p>
            <a:pPr lvl="1"/>
            <a:r>
              <a:rPr lang="en-GB" dirty="0" smtClean="0"/>
              <a:t>The relative wages are determined by the RS and RD of labour curves</a:t>
            </a:r>
            <a:endParaRPr lang="en-GB" dirty="0"/>
          </a:p>
        </p:txBody>
      </p:sp>
    </p:spTree>
    <p:extLst>
      <p:ext uri="{BB962C8B-B14F-4D97-AF65-F5344CB8AC3E}">
        <p14:creationId xmlns:p14="http://schemas.microsoft.com/office/powerpoint/2010/main" val="383681351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about a 10 min summary from the Khan Academy?</a:t>
            </a:r>
            <a:endParaRPr lang="en-GB" dirty="0"/>
          </a:p>
        </p:txBody>
      </p:sp>
      <p:sp>
        <p:nvSpPr>
          <p:cNvPr id="10" name="Rectangle 9"/>
          <p:cNvSpPr/>
          <p:nvPr/>
        </p:nvSpPr>
        <p:spPr>
          <a:xfrm>
            <a:off x="1331640" y="1916832"/>
            <a:ext cx="5688632" cy="369332"/>
          </a:xfrm>
          <a:prstGeom prst="rect">
            <a:avLst/>
          </a:prstGeom>
        </p:spPr>
        <p:txBody>
          <a:bodyPr wrap="square">
            <a:spAutoFit/>
          </a:bodyPr>
          <a:lstStyle/>
          <a:p>
            <a:r>
              <a:rPr lang="en-GB" dirty="0" smtClean="0"/>
              <a:t>https://www.youtube.com/watch?v=xN3UV5FsBkU#t=363</a:t>
            </a:r>
            <a:endParaRPr lang="en-GB" dirty="0"/>
          </a:p>
        </p:txBody>
      </p:sp>
      <p:sp>
        <p:nvSpPr>
          <p:cNvPr id="11" name="Content Placeholder 10"/>
          <p:cNvSpPr>
            <a:spLocks noGrp="1"/>
          </p:cNvSpPr>
          <p:nvPr>
            <p:ph idx="1"/>
          </p:nvPr>
        </p:nvSpPr>
        <p:spPr/>
        <p:txBody>
          <a:bodyPr/>
          <a:lstStyle/>
          <a:p>
            <a:endParaRPr lang="en-GB" dirty="0"/>
          </a:p>
        </p:txBody>
      </p:sp>
    </p:spTree>
    <p:extLst>
      <p:ext uri="{BB962C8B-B14F-4D97-AF65-F5344CB8AC3E}">
        <p14:creationId xmlns:p14="http://schemas.microsoft.com/office/powerpoint/2010/main" val="2329415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Opportunity cost</a:t>
            </a:r>
            <a:endParaRPr lang="en-GB" dirty="0"/>
          </a:p>
        </p:txBody>
      </p:sp>
      <p:sp>
        <p:nvSpPr>
          <p:cNvPr id="3" name="Content Placeholder 2"/>
          <p:cNvSpPr>
            <a:spLocks noGrp="1"/>
          </p:cNvSpPr>
          <p:nvPr>
            <p:ph idx="1"/>
          </p:nvPr>
        </p:nvSpPr>
        <p:spPr/>
        <p:txBody>
          <a:bodyPr>
            <a:normAutofit/>
          </a:bodyPr>
          <a:lstStyle/>
          <a:p>
            <a:r>
              <a:rPr lang="en-GB" i="1" dirty="0" smtClean="0"/>
              <a:t>Who is better at mowing the lawn? </a:t>
            </a:r>
          </a:p>
        </p:txBody>
      </p:sp>
    </p:spTree>
    <p:extLst>
      <p:ext uri="{BB962C8B-B14F-4D97-AF65-F5344CB8AC3E}">
        <p14:creationId xmlns:p14="http://schemas.microsoft.com/office/powerpoint/2010/main" val="140948355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Recap</a:t>
            </a:r>
            <a:endParaRPr lang="en-GB" dirty="0"/>
          </a:p>
        </p:txBody>
      </p:sp>
      <p:sp>
        <p:nvSpPr>
          <p:cNvPr id="3" name="Content Placeholder 2"/>
          <p:cNvSpPr>
            <a:spLocks noGrp="1"/>
          </p:cNvSpPr>
          <p:nvPr>
            <p:ph idx="1"/>
          </p:nvPr>
        </p:nvSpPr>
        <p:spPr>
          <a:xfrm>
            <a:off x="464036" y="1268760"/>
            <a:ext cx="8229600" cy="4525963"/>
          </a:xfrm>
        </p:spPr>
        <p:txBody>
          <a:bodyPr>
            <a:normAutofit/>
          </a:bodyPr>
          <a:lstStyle/>
          <a:p>
            <a:pPr marL="514350" indent="-514350">
              <a:buFont typeface="+mj-lt"/>
              <a:buAutoNum type="arabicPeriod"/>
            </a:pPr>
            <a:r>
              <a:rPr lang="en-GB" dirty="0" smtClean="0"/>
              <a:t>Countries can gain from trade if they specialize in their comparative advantage</a:t>
            </a:r>
          </a:p>
          <a:p>
            <a:pPr marL="514350" indent="-514350">
              <a:buFont typeface="+mj-lt"/>
              <a:buAutoNum type="arabicPeriod"/>
            </a:pPr>
            <a:r>
              <a:rPr lang="en-GB" dirty="0" smtClean="0"/>
              <a:t>That is because specialization and trade expand consumption possibilities</a:t>
            </a:r>
          </a:p>
        </p:txBody>
      </p:sp>
      <p:pic>
        <p:nvPicPr>
          <p:cNvPr id="4"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3509325"/>
            <a:ext cx="5571960" cy="3099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450196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Recap</a:t>
            </a:r>
            <a:endParaRPr lang="en-GB" dirty="0"/>
          </a:p>
        </p:txBody>
      </p:sp>
      <p:sp>
        <p:nvSpPr>
          <p:cNvPr id="3" name="Content Placeholder 2"/>
          <p:cNvSpPr>
            <a:spLocks noGrp="1"/>
          </p:cNvSpPr>
          <p:nvPr>
            <p:ph idx="1"/>
          </p:nvPr>
        </p:nvSpPr>
        <p:spPr>
          <a:xfrm>
            <a:off x="539552" y="1526058"/>
            <a:ext cx="8229600" cy="4525963"/>
          </a:xfrm>
        </p:spPr>
        <p:txBody>
          <a:bodyPr/>
          <a:lstStyle/>
          <a:p>
            <a:pPr marL="0" indent="0">
              <a:buNone/>
            </a:pPr>
            <a:endParaRPr lang="en-GB" dirty="0"/>
          </a:p>
        </p:txBody>
      </p:sp>
      <p:pic>
        <p:nvPicPr>
          <p:cNvPr id="106498" name="Picture 2" descr="http://3.bp.blogspot.com/-WF1kKRSXMtU/UiHe2Bh_4gI/AAAAAAAB16k/uw-cqRDJvR8/s1600/leadership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12776"/>
            <a:ext cx="7131466"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30641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Recap</a:t>
            </a:r>
            <a:endParaRPr lang="en-GB" dirty="0"/>
          </a:p>
        </p:txBody>
      </p:sp>
      <p:sp>
        <p:nvSpPr>
          <p:cNvPr id="3" name="Content Placeholder 2"/>
          <p:cNvSpPr>
            <a:spLocks noGrp="1"/>
          </p:cNvSpPr>
          <p:nvPr>
            <p:ph idx="1"/>
          </p:nvPr>
        </p:nvSpPr>
        <p:spPr>
          <a:xfrm>
            <a:off x="539552" y="1526058"/>
            <a:ext cx="8229600" cy="4525963"/>
          </a:xfrm>
        </p:spPr>
        <p:txBody>
          <a:bodyPr/>
          <a:lstStyle/>
          <a:p>
            <a:pPr marL="0" indent="0">
              <a:buNone/>
            </a:pPr>
            <a:endParaRPr lang="en-GB" dirty="0"/>
          </a:p>
        </p:txBody>
      </p:sp>
      <p:pic>
        <p:nvPicPr>
          <p:cNvPr id="106498" name="Picture 2" descr="http://3.bp.blogspot.com/-WF1kKRSXMtU/UiHe2Bh_4gI/AAAAAAAB16k/uw-cqRDJvR8/s1600/leadership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12776"/>
            <a:ext cx="7131466" cy="32403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5109" y="4653136"/>
            <a:ext cx="8316416" cy="2003625"/>
          </a:xfrm>
          <a:prstGeom prst="rect">
            <a:avLst/>
          </a:prstGeom>
        </p:spPr>
        <p:txBody>
          <a:bodyPr wrap="square">
            <a:spAutoFit/>
          </a:bodyPr>
          <a:lstStyle/>
          <a:p>
            <a:pPr lvl="1">
              <a:lnSpc>
                <a:spcPct val="90000"/>
              </a:lnSpc>
            </a:pPr>
            <a:endParaRPr lang="en-US" altLang="en-US" b="1" dirty="0" smtClean="0"/>
          </a:p>
          <a:p>
            <a:pPr lvl="1">
              <a:lnSpc>
                <a:spcPct val="90000"/>
              </a:lnSpc>
            </a:pPr>
            <a:r>
              <a:rPr lang="en-US" altLang="en-US" sz="4000" b="1" dirty="0" smtClean="0"/>
              <a:t>Myth #1: </a:t>
            </a:r>
            <a:r>
              <a:rPr lang="en-US" altLang="en-US" sz="4000" dirty="0" smtClean="0"/>
              <a:t>Free trade is beneficial only if a country is strong enough to withstand foreign competition.</a:t>
            </a:r>
          </a:p>
        </p:txBody>
      </p:sp>
    </p:spTree>
    <p:extLst>
      <p:ext uri="{BB962C8B-B14F-4D97-AF65-F5344CB8AC3E}">
        <p14:creationId xmlns:p14="http://schemas.microsoft.com/office/powerpoint/2010/main" val="252452180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Recap</a:t>
            </a:r>
            <a:endParaRPr lang="en-GB" dirty="0"/>
          </a:p>
        </p:txBody>
      </p:sp>
      <p:sp>
        <p:nvSpPr>
          <p:cNvPr id="3" name="Content Placeholder 2"/>
          <p:cNvSpPr>
            <a:spLocks noGrp="1"/>
          </p:cNvSpPr>
          <p:nvPr>
            <p:ph idx="1"/>
          </p:nvPr>
        </p:nvSpPr>
        <p:spPr>
          <a:xfrm>
            <a:off x="539552" y="1526058"/>
            <a:ext cx="8229600" cy="4525963"/>
          </a:xfrm>
        </p:spPr>
        <p:txBody>
          <a:bodyPr/>
          <a:lstStyle/>
          <a:p>
            <a:pPr marL="0" indent="0">
              <a:buNone/>
            </a:pPr>
            <a:endParaRPr lang="en-GB" dirty="0"/>
          </a:p>
        </p:txBody>
      </p:sp>
      <p:pic>
        <p:nvPicPr>
          <p:cNvPr id="106498" name="Picture 2" descr="http://3.bp.blogspot.com/-WF1kKRSXMtU/UiHe2Bh_4gI/AAAAAAAB16k/uw-cqRDJvR8/s1600/leadership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12776"/>
            <a:ext cx="7131466" cy="32403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5109" y="4653136"/>
            <a:ext cx="8316416" cy="2003625"/>
          </a:xfrm>
          <a:prstGeom prst="rect">
            <a:avLst/>
          </a:prstGeom>
        </p:spPr>
        <p:txBody>
          <a:bodyPr wrap="square">
            <a:spAutoFit/>
          </a:bodyPr>
          <a:lstStyle/>
          <a:p>
            <a:pPr lvl="1">
              <a:lnSpc>
                <a:spcPct val="90000"/>
              </a:lnSpc>
            </a:pPr>
            <a:endParaRPr lang="en-US" altLang="en-US" b="1" dirty="0" smtClean="0"/>
          </a:p>
          <a:p>
            <a:pPr lvl="1">
              <a:lnSpc>
                <a:spcPct val="90000"/>
              </a:lnSpc>
            </a:pPr>
            <a:r>
              <a:rPr lang="en-US" altLang="en-US" sz="4000" b="1" dirty="0" smtClean="0"/>
              <a:t>Myth #1: </a:t>
            </a:r>
            <a:r>
              <a:rPr lang="en-US" altLang="en-US" sz="4000" dirty="0" smtClean="0"/>
              <a:t>Free trade is beneficial only if a country is strong enough to withstand foreign competition.</a:t>
            </a:r>
          </a:p>
        </p:txBody>
      </p:sp>
      <p:sp>
        <p:nvSpPr>
          <p:cNvPr id="6" name="Rectangle 5"/>
          <p:cNvSpPr/>
          <p:nvPr/>
        </p:nvSpPr>
        <p:spPr>
          <a:xfrm>
            <a:off x="163101" y="2551836"/>
            <a:ext cx="8604448" cy="2169825"/>
          </a:xfrm>
          <a:prstGeom prst="rect">
            <a:avLst/>
          </a:prstGeom>
          <a:solidFill>
            <a:schemeClr val="bg1"/>
          </a:solidFill>
          <a:effectLst>
            <a:glow rad="228600">
              <a:schemeClr val="accent2">
                <a:satMod val="175000"/>
                <a:alpha val="40000"/>
              </a:schemeClr>
            </a:glow>
          </a:effectLst>
        </p:spPr>
        <p:txBody>
          <a:bodyPr wrap="square">
            <a:spAutoFit/>
          </a:bodyPr>
          <a:lstStyle/>
          <a:p>
            <a:pPr lvl="2">
              <a:lnSpc>
                <a:spcPct val="90000"/>
              </a:lnSpc>
            </a:pPr>
            <a:r>
              <a:rPr lang="en-US" altLang="en-US" sz="5000" b="1" dirty="0" smtClean="0">
                <a:solidFill>
                  <a:srgbClr val="FF0000"/>
                </a:solidFill>
              </a:rPr>
              <a:t>3. Everyone </a:t>
            </a:r>
            <a:r>
              <a:rPr lang="en-US" altLang="en-US" sz="5000" b="1" dirty="0">
                <a:solidFill>
                  <a:srgbClr val="FF0000"/>
                </a:solidFill>
              </a:rPr>
              <a:t>has a comparative (competitive) advantage!</a:t>
            </a:r>
          </a:p>
        </p:txBody>
      </p:sp>
    </p:spTree>
    <p:extLst>
      <p:ext uri="{BB962C8B-B14F-4D97-AF65-F5344CB8AC3E}">
        <p14:creationId xmlns:p14="http://schemas.microsoft.com/office/powerpoint/2010/main" val="241106102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Recap</a:t>
            </a:r>
            <a:endParaRPr lang="en-GB" dirty="0"/>
          </a:p>
        </p:txBody>
      </p:sp>
      <p:sp>
        <p:nvSpPr>
          <p:cNvPr id="3" name="Content Placeholder 2"/>
          <p:cNvSpPr>
            <a:spLocks noGrp="1"/>
          </p:cNvSpPr>
          <p:nvPr>
            <p:ph idx="1"/>
          </p:nvPr>
        </p:nvSpPr>
        <p:spPr/>
        <p:txBody>
          <a:bodyPr/>
          <a:lstStyle/>
          <a:p>
            <a:r>
              <a:rPr lang="en-GB" b="1" dirty="0" smtClean="0"/>
              <a:t>“</a:t>
            </a:r>
            <a:r>
              <a:rPr lang="en-GB" i="1" dirty="0" smtClean="0"/>
              <a:t>Its </a:t>
            </a:r>
            <a:r>
              <a:rPr lang="en-GB" i="1" dirty="0"/>
              <a:t>chief service was to correct the previously prevalent error that under free trade all commodities would necessarily tend to be produced in the locations where their real costs of production were </a:t>
            </a:r>
            <a:r>
              <a:rPr lang="en-GB" i="1" dirty="0" smtClean="0"/>
              <a:t>lowest</a:t>
            </a:r>
            <a:r>
              <a:rPr lang="en-GB" b="1" dirty="0" smtClean="0"/>
              <a:t>”</a:t>
            </a:r>
          </a:p>
          <a:p>
            <a:pPr lvl="1"/>
            <a:r>
              <a:rPr lang="en-GB" dirty="0" smtClean="0">
                <a:hlinkClick r:id="rId2"/>
              </a:rPr>
              <a:t>Jacob Viner on Ricardo’s theory (1937)</a:t>
            </a:r>
            <a:endParaRPr lang="en-GB" dirty="0" smtClean="0"/>
          </a:p>
        </p:txBody>
      </p:sp>
    </p:spTree>
    <p:extLst>
      <p:ext uri="{BB962C8B-B14F-4D97-AF65-F5344CB8AC3E}">
        <p14:creationId xmlns:p14="http://schemas.microsoft.com/office/powerpoint/2010/main" val="181995351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Taking the theory to the data</a:t>
            </a:r>
          </a:p>
        </p:txBody>
      </p:sp>
      <p:sp>
        <p:nvSpPr>
          <p:cNvPr id="3" name="Content Placeholder 2"/>
          <p:cNvSpPr>
            <a:spLocks noGrp="1"/>
          </p:cNvSpPr>
          <p:nvPr>
            <p:ph idx="1"/>
          </p:nvPr>
        </p:nvSpPr>
        <p:spPr/>
        <p:txBody>
          <a:bodyPr>
            <a:normAutofit/>
          </a:bodyPr>
          <a:lstStyle/>
          <a:p>
            <a:pPr lvl="1"/>
            <a:r>
              <a:rPr lang="en-GB" dirty="0" smtClean="0"/>
              <a:t>Do productivity differences explain why countries trade in the real world?</a:t>
            </a:r>
          </a:p>
          <a:p>
            <a:pPr lvl="1"/>
            <a:r>
              <a:rPr lang="en-GB" dirty="0" smtClean="0"/>
              <a:t>Does opening-up to trade lead to higher consumption? </a:t>
            </a:r>
          </a:p>
        </p:txBody>
      </p:sp>
    </p:spTree>
    <p:extLst>
      <p:ext uri="{BB962C8B-B14F-4D97-AF65-F5344CB8AC3E}">
        <p14:creationId xmlns:p14="http://schemas.microsoft.com/office/powerpoint/2010/main" val="178827131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Does opening-up to trade lead to higher consumption? </a:t>
            </a:r>
          </a:p>
        </p:txBody>
      </p:sp>
      <p:sp>
        <p:nvSpPr>
          <p:cNvPr id="3" name="Content Placeholder 2"/>
          <p:cNvSpPr>
            <a:spLocks noGrp="1"/>
          </p:cNvSpPr>
          <p:nvPr>
            <p:ph idx="1"/>
          </p:nvPr>
        </p:nvSpPr>
        <p:spPr/>
        <p:txBody>
          <a:bodyPr>
            <a:normAutofit/>
          </a:bodyPr>
          <a:lstStyle/>
          <a:p>
            <a:r>
              <a:rPr lang="en-GB" dirty="0" smtClean="0"/>
              <a:t>What we need are natural experiments where a country </a:t>
            </a:r>
            <a:r>
              <a:rPr lang="en-GB" dirty="0" err="1" smtClean="0"/>
              <a:t>swicthes</a:t>
            </a:r>
            <a:r>
              <a:rPr lang="en-GB" dirty="0" smtClean="0"/>
              <a:t> from autarky to free trade, or vice versa</a:t>
            </a:r>
            <a:endParaRPr lang="en-GB" dirty="0"/>
          </a:p>
          <a:p>
            <a:r>
              <a:rPr lang="en-GB" dirty="0" smtClean="0"/>
              <a:t>The literature provides three such experiments:</a:t>
            </a:r>
          </a:p>
          <a:p>
            <a:pPr lvl="1"/>
            <a:r>
              <a:rPr lang="en-GB" dirty="0" smtClean="0"/>
              <a:t>The </a:t>
            </a:r>
            <a:r>
              <a:rPr lang="en-GB" dirty="0" err="1" smtClean="0"/>
              <a:t>Jeffersonian</a:t>
            </a:r>
            <a:r>
              <a:rPr lang="en-GB" dirty="0" smtClean="0"/>
              <a:t> Embargo</a:t>
            </a:r>
          </a:p>
          <a:p>
            <a:pPr lvl="1"/>
            <a:r>
              <a:rPr lang="en-GB" dirty="0" smtClean="0"/>
              <a:t>The opening up of Japan</a:t>
            </a:r>
          </a:p>
          <a:p>
            <a:pPr lvl="1"/>
            <a:r>
              <a:rPr lang="en-GB" dirty="0" smtClean="0"/>
              <a:t>The Gaza blockade</a:t>
            </a:r>
          </a:p>
        </p:txBody>
      </p:sp>
    </p:spTree>
    <p:extLst>
      <p:ext uri="{BB962C8B-B14F-4D97-AF65-F5344CB8AC3E}">
        <p14:creationId xmlns:p14="http://schemas.microsoft.com/office/powerpoint/2010/main" val="411798896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 </a:t>
            </a:r>
            <a:r>
              <a:rPr lang="en-GB" dirty="0" err="1"/>
              <a:t>Jeffersonian</a:t>
            </a:r>
            <a:r>
              <a:rPr lang="en-GB" dirty="0"/>
              <a:t> Embargo</a:t>
            </a:r>
          </a:p>
        </p:txBody>
      </p:sp>
      <p:sp>
        <p:nvSpPr>
          <p:cNvPr id="3" name="Content Placeholder 2"/>
          <p:cNvSpPr>
            <a:spLocks noGrp="1"/>
          </p:cNvSpPr>
          <p:nvPr>
            <p:ph idx="1"/>
          </p:nvPr>
        </p:nvSpPr>
        <p:spPr/>
        <p:txBody>
          <a:bodyPr>
            <a:normAutofit lnSpcReduction="10000"/>
          </a:bodyPr>
          <a:lstStyle/>
          <a:p>
            <a:r>
              <a:rPr lang="en-GB" dirty="0" smtClean="0"/>
              <a:t>During the Napoleon wars (around 1805) between France and Britain, both countries tried to cut the other off  from international trade</a:t>
            </a:r>
          </a:p>
          <a:p>
            <a:r>
              <a:rPr lang="en-GB" dirty="0" smtClean="0"/>
              <a:t>The US suffered as the British Navy was seizing US merchant ships</a:t>
            </a:r>
          </a:p>
          <a:p>
            <a:r>
              <a:rPr lang="en-GB" dirty="0" smtClean="0"/>
              <a:t>The US president, Thomas Jefferson, declared a complete ban on overseas shipping (hoping it would hurt Britain more than the US)</a:t>
            </a:r>
          </a:p>
        </p:txBody>
      </p:sp>
    </p:spTree>
    <p:extLst>
      <p:ext uri="{BB962C8B-B14F-4D97-AF65-F5344CB8AC3E}">
        <p14:creationId xmlns:p14="http://schemas.microsoft.com/office/powerpoint/2010/main" val="184280136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a:t>
            </a:r>
            <a:r>
              <a:rPr lang="en-GB" dirty="0" err="1"/>
              <a:t>Jeffersonian</a:t>
            </a:r>
            <a:r>
              <a:rPr lang="en-GB" dirty="0"/>
              <a:t> Embargo</a:t>
            </a:r>
          </a:p>
        </p:txBody>
      </p:sp>
      <p:sp>
        <p:nvSpPr>
          <p:cNvPr id="3" name="Content Placeholder 2"/>
          <p:cNvSpPr>
            <a:spLocks noGrp="1"/>
          </p:cNvSpPr>
          <p:nvPr>
            <p:ph idx="1"/>
          </p:nvPr>
        </p:nvSpPr>
        <p:spPr/>
        <p:txBody>
          <a:bodyPr/>
          <a:lstStyle/>
          <a:p>
            <a:endParaRPr lang="en-GB" dirty="0" smtClean="0"/>
          </a:p>
        </p:txBody>
      </p:sp>
      <p:pic>
        <p:nvPicPr>
          <p:cNvPr id="4" name="Picture 4" descr="http://www.mrvanduyne.com/youngnation/jefferson/embar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797022"/>
            <a:ext cx="6048229" cy="4130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73599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a:t>
            </a:r>
            <a:r>
              <a:rPr lang="en-GB" dirty="0" err="1"/>
              <a:t>Jeffersonian</a:t>
            </a:r>
            <a:r>
              <a:rPr lang="en-GB" dirty="0"/>
              <a:t> Embargo</a:t>
            </a:r>
          </a:p>
        </p:txBody>
      </p:sp>
      <p:sp>
        <p:nvSpPr>
          <p:cNvPr id="3" name="Content Placeholder 2"/>
          <p:cNvSpPr>
            <a:spLocks noGrp="1"/>
          </p:cNvSpPr>
          <p:nvPr>
            <p:ph idx="1"/>
          </p:nvPr>
        </p:nvSpPr>
        <p:spPr/>
        <p:txBody>
          <a:bodyPr/>
          <a:lstStyle/>
          <a:p>
            <a:endParaRPr lang="en-GB"/>
          </a:p>
        </p:txBody>
      </p:sp>
      <p:pic>
        <p:nvPicPr>
          <p:cNvPr id="4" name="Picture 2" descr="http://cdn.history.com/sites/2/2013/12/jefferson_ograbme-P.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988840"/>
            <a:ext cx="7182007" cy="3729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8115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3820</TotalTime>
  <Words>5922</Words>
  <Application>Microsoft Office PowerPoint</Application>
  <PresentationFormat>On-screen Show (4:3)</PresentationFormat>
  <Paragraphs>1041</Paragraphs>
  <Slides>154</Slides>
  <Notes>22</Notes>
  <HiddenSlides>0</HiddenSlides>
  <MMClips>0</MMClips>
  <ScaleCrop>false</ScaleCrop>
  <HeadingPairs>
    <vt:vector size="4" baseType="variant">
      <vt:variant>
        <vt:lpstr>Theme</vt:lpstr>
      </vt:variant>
      <vt:variant>
        <vt:i4>1</vt:i4>
      </vt:variant>
      <vt:variant>
        <vt:lpstr>Slide Titles</vt:lpstr>
      </vt:variant>
      <vt:variant>
        <vt:i4>154</vt:i4>
      </vt:variant>
    </vt:vector>
  </HeadingPairs>
  <TitlesOfParts>
    <vt:vector size="155" baseType="lpstr">
      <vt:lpstr>Office Theme</vt:lpstr>
      <vt:lpstr>Comparative advantage:  The Ricardian model of trade</vt:lpstr>
      <vt:lpstr>Intro</vt:lpstr>
      <vt:lpstr>Warning</vt:lpstr>
      <vt:lpstr>A famous anecdote</vt:lpstr>
      <vt:lpstr>A key concept</vt:lpstr>
      <vt:lpstr>Opportunity cost</vt:lpstr>
      <vt:lpstr>Opportunity cost</vt:lpstr>
      <vt:lpstr>Opportunity cost</vt:lpstr>
      <vt:lpstr>Opportunity cost</vt:lpstr>
      <vt:lpstr>Opportunity cost</vt:lpstr>
      <vt:lpstr>Opportunity cost</vt:lpstr>
      <vt:lpstr>Opportunity cost</vt:lpstr>
      <vt:lpstr>Opportunity cost</vt:lpstr>
      <vt:lpstr>Comparative advantage</vt:lpstr>
      <vt:lpstr>Comparative advantage</vt:lpstr>
      <vt:lpstr>Comparative advantage</vt:lpstr>
      <vt:lpstr>Comparative advantage</vt:lpstr>
      <vt:lpstr>Comparative advantage</vt:lpstr>
      <vt:lpstr>The Ricardian model</vt:lpstr>
      <vt:lpstr>The Ricardian model</vt:lpstr>
      <vt:lpstr>The Ricardian model</vt:lpstr>
      <vt:lpstr>The Ricardian model</vt:lpstr>
      <vt:lpstr>The Ricardian model</vt:lpstr>
      <vt:lpstr>The Ricardian model</vt:lpstr>
      <vt:lpstr>The Ricardian model</vt:lpstr>
      <vt:lpstr>The Ricardian model</vt:lpstr>
      <vt:lpstr>The Ricardian model</vt:lpstr>
      <vt:lpstr>The Ricardian model</vt:lpstr>
      <vt:lpstr>The Ricardian model</vt:lpstr>
      <vt:lpstr>The Ricardian model</vt:lpstr>
      <vt:lpstr>The Ricardian model</vt:lpstr>
      <vt:lpstr>The Ricardian model</vt:lpstr>
      <vt:lpstr>The Ricardian model</vt:lpstr>
      <vt:lpstr>The Ricardian model</vt:lpstr>
      <vt:lpstr>The Ricardian model</vt:lpstr>
      <vt:lpstr>The Ricardian model</vt:lpstr>
      <vt:lpstr>The Ricardian model</vt:lpstr>
      <vt:lpstr>The Ricardian model</vt:lpstr>
      <vt:lpstr>The Ricardian model</vt:lpstr>
      <vt:lpstr>The Ricardian model</vt:lpstr>
      <vt:lpstr>The Ricardian model</vt:lpstr>
      <vt:lpstr>The Ricardian model</vt:lpstr>
      <vt:lpstr>The Ricardian model</vt:lpstr>
      <vt:lpstr>The Ricardian model</vt:lpstr>
      <vt:lpstr>The Ricardian model</vt:lpstr>
      <vt:lpstr>The Ricardian model</vt:lpstr>
      <vt:lpstr>The Ricardian model</vt:lpstr>
      <vt:lpstr>The Ricardian model</vt:lpstr>
      <vt:lpstr>The Ricardian model</vt:lpstr>
      <vt:lpstr>The Ricardian model</vt:lpstr>
      <vt:lpstr>The Ricardian model</vt:lpstr>
      <vt:lpstr>The Ricardian model</vt:lpstr>
      <vt:lpstr>The Ricardian model</vt:lpstr>
      <vt:lpstr>The Ricardian model</vt:lpstr>
      <vt:lpstr>The Ricardian model</vt:lpstr>
      <vt:lpstr>The Ricardian model</vt:lpstr>
      <vt:lpstr>The Ricardian model</vt:lpstr>
      <vt:lpstr>The Ricardian model</vt:lpstr>
      <vt:lpstr>The Ricardian model</vt:lpstr>
      <vt:lpstr>The Ricardian model</vt:lpstr>
      <vt:lpstr>The Ricardian model</vt:lpstr>
      <vt:lpstr>The Ricardian model</vt:lpstr>
      <vt:lpstr>The Ricardian model</vt:lpstr>
      <vt:lpstr>The Ricardian model</vt:lpstr>
      <vt:lpstr>The Ricardian model</vt:lpstr>
      <vt:lpstr>The Ricardian model</vt:lpstr>
      <vt:lpstr>The Ricardian model</vt:lpstr>
      <vt:lpstr>The Ricardian model</vt:lpstr>
      <vt:lpstr>The Ricardian model</vt:lpstr>
      <vt:lpstr>The Ricardian model</vt:lpstr>
      <vt:lpstr>The Ricardian model</vt:lpstr>
      <vt:lpstr>The Ricardian model</vt:lpstr>
      <vt:lpstr>The Ricardian model</vt:lpstr>
      <vt:lpstr>The Ricardian model</vt:lpstr>
      <vt:lpstr>The Ricardian model</vt:lpstr>
      <vt:lpstr>The Ricardian model</vt:lpstr>
      <vt:lpstr>The Ricardian model</vt:lpstr>
      <vt:lpstr>The Ricardian model</vt:lpstr>
      <vt:lpstr>Comparative Advantage  with Many Goods</vt:lpstr>
      <vt:lpstr>Comparative Advantage  with Many Goods</vt:lpstr>
      <vt:lpstr>Comparative Advantage  with Many Goods</vt:lpstr>
      <vt:lpstr>Comparative Advantage  with Many Goods</vt:lpstr>
      <vt:lpstr>Comparative Advantage  with Many Goods</vt:lpstr>
      <vt:lpstr>Comparative Advantage  with Many Goods</vt:lpstr>
      <vt:lpstr>Comparative Advantage  with Many Goods</vt:lpstr>
      <vt:lpstr>Comparative Advantage  with Many Goods</vt:lpstr>
      <vt:lpstr>Comparative Advantage  with Many Goods</vt:lpstr>
      <vt:lpstr>Comparative Advantage  with Many Goods</vt:lpstr>
      <vt:lpstr>How about a 10 min summary from the Khan Academy?</vt:lpstr>
      <vt:lpstr>Recap</vt:lpstr>
      <vt:lpstr>Recap</vt:lpstr>
      <vt:lpstr>Recap</vt:lpstr>
      <vt:lpstr>Recap</vt:lpstr>
      <vt:lpstr>Recap</vt:lpstr>
      <vt:lpstr>Taking the theory to the data</vt:lpstr>
      <vt:lpstr>Does opening-up to trade lead to higher consumption? </vt:lpstr>
      <vt:lpstr>The Jeffersonian Embargo</vt:lpstr>
      <vt:lpstr>The Jeffersonian Embargo</vt:lpstr>
      <vt:lpstr>The Jeffersonian Embargo</vt:lpstr>
      <vt:lpstr>The Jeffersonian Embargo</vt:lpstr>
      <vt:lpstr>Japan’s opening up</vt:lpstr>
      <vt:lpstr>Japan’s opening up</vt:lpstr>
      <vt:lpstr>PowerPoint Presentation</vt:lpstr>
      <vt:lpstr>Japan’s opening up</vt:lpstr>
      <vt:lpstr>Japan’s opening up</vt:lpstr>
      <vt:lpstr>Japan’s opening up</vt:lpstr>
      <vt:lpstr>Japan’s opening up</vt:lpstr>
      <vt:lpstr>The Gaza blockade</vt:lpstr>
      <vt:lpstr>The Gaza blockade</vt:lpstr>
      <vt:lpstr>The Gaza blockade</vt:lpstr>
      <vt:lpstr>The Gaza blockade</vt:lpstr>
      <vt:lpstr>The Gaza blockade</vt:lpstr>
      <vt:lpstr>Recap</vt:lpstr>
      <vt:lpstr>But does the Ricardian model explain world trade patterns?</vt:lpstr>
      <vt:lpstr>But does the Ricardian model explain world trade patterns?</vt:lpstr>
      <vt:lpstr>But does the Ricardian model explain world trade patterns?</vt:lpstr>
      <vt:lpstr>But does the Ricardian model explain world trade patterns?</vt:lpstr>
      <vt:lpstr>PowerPoint Presentation</vt:lpstr>
      <vt:lpstr>But does the Ricardian model explain world trade patterns?</vt:lpstr>
      <vt:lpstr>But does the Ricardian model explain world trade patterns?</vt:lpstr>
      <vt:lpstr>Can good institutions be a source of comparative advantage? </vt:lpstr>
      <vt:lpstr>Can good institutions be a source of comparative advantage? </vt:lpstr>
      <vt:lpstr>Can good institutions be a source of comparative advantage? </vt:lpstr>
      <vt:lpstr>Can good institutions be a source of comparative advantage? </vt:lpstr>
      <vt:lpstr>PowerPoint Presentation</vt:lpstr>
      <vt:lpstr>Can good institutions be a source of comparative advantage? </vt:lpstr>
      <vt:lpstr>But does the Ricardian model explain world trade patterns?</vt:lpstr>
      <vt:lpstr>Trade policy implications</vt:lpstr>
      <vt:lpstr>Comparative advantage: It’s TRUE…</vt:lpstr>
      <vt:lpstr>Flatmates Mike and Steve</vt:lpstr>
      <vt:lpstr>Flatmates Mike and Steve</vt:lpstr>
      <vt:lpstr>Flatmates Mike and Steve</vt:lpstr>
      <vt:lpstr>Comparative advantage: It’s TRUE…</vt:lpstr>
      <vt:lpstr>Comparative advantage: It’s TRUE…</vt:lpstr>
      <vt:lpstr>Comparative advantage: It’s TRUE…</vt:lpstr>
      <vt:lpstr>Trade policy implications</vt:lpstr>
      <vt:lpstr>Trade policy implications</vt:lpstr>
      <vt:lpstr>Trade policy implications</vt:lpstr>
      <vt:lpstr>Trade policy implications</vt:lpstr>
      <vt:lpstr>Trade policy implications</vt:lpstr>
      <vt:lpstr>Bonus material</vt:lpstr>
      <vt:lpstr>The Iowa car crop</vt:lpstr>
      <vt:lpstr>The Iowa car crop</vt:lpstr>
      <vt:lpstr>The Iowa car crop</vt:lpstr>
      <vt:lpstr>The Iowa car crop</vt:lpstr>
      <vt:lpstr>Trade as technological progress</vt:lpstr>
      <vt:lpstr>Trade as technological progress</vt:lpstr>
      <vt:lpstr>Trade as technological progress</vt:lpstr>
      <vt:lpstr>Trade as technological progress</vt:lpstr>
      <vt:lpstr>Trade as technological progress</vt:lpstr>
      <vt:lpstr>Trade as technological progress</vt:lpstr>
      <vt:lpstr>Trade as technological progress</vt:lpstr>
      <vt:lpstr>Recap</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Comparative advantage</dc:title>
  <dc:creator>MRB-USER</dc:creator>
  <cp:lastModifiedBy>MRB-USER</cp:lastModifiedBy>
  <cp:revision>118</cp:revision>
  <dcterms:created xsi:type="dcterms:W3CDTF">2014-09-30T18:14:07Z</dcterms:created>
  <dcterms:modified xsi:type="dcterms:W3CDTF">2014-10-10T07:17:14Z</dcterms:modified>
</cp:coreProperties>
</file>