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55" r:id="rId2"/>
    <p:sldId id="314" r:id="rId3"/>
    <p:sldId id="374" r:id="rId4"/>
    <p:sldId id="373" r:id="rId5"/>
    <p:sldId id="356" r:id="rId6"/>
    <p:sldId id="372" r:id="rId7"/>
    <p:sldId id="315" r:id="rId8"/>
    <p:sldId id="370" r:id="rId9"/>
    <p:sldId id="369" r:id="rId10"/>
    <p:sldId id="371" r:id="rId11"/>
    <p:sldId id="316" r:id="rId12"/>
    <p:sldId id="358" r:id="rId13"/>
    <p:sldId id="375" r:id="rId14"/>
    <p:sldId id="418" r:id="rId15"/>
    <p:sldId id="320" r:id="rId16"/>
    <p:sldId id="321" r:id="rId17"/>
    <p:sldId id="377" r:id="rId18"/>
    <p:sldId id="366" r:id="rId19"/>
    <p:sldId id="376" r:id="rId20"/>
    <p:sldId id="359" r:id="rId21"/>
    <p:sldId id="378" r:id="rId22"/>
    <p:sldId id="324" r:id="rId23"/>
    <p:sldId id="323" r:id="rId24"/>
    <p:sldId id="360" r:id="rId25"/>
    <p:sldId id="420" r:id="rId26"/>
    <p:sldId id="325" r:id="rId27"/>
    <p:sldId id="379" r:id="rId28"/>
    <p:sldId id="380" r:id="rId29"/>
    <p:sldId id="381" r:id="rId30"/>
    <p:sldId id="426" r:id="rId31"/>
    <p:sldId id="427" r:id="rId32"/>
    <p:sldId id="326" r:id="rId33"/>
    <p:sldId id="413" r:id="rId34"/>
    <p:sldId id="415" r:id="rId35"/>
    <p:sldId id="416" r:id="rId36"/>
    <p:sldId id="417" r:id="rId37"/>
    <p:sldId id="382" r:id="rId38"/>
    <p:sldId id="383" r:id="rId39"/>
    <p:sldId id="389" r:id="rId40"/>
    <p:sldId id="390" r:id="rId41"/>
    <p:sldId id="361" r:id="rId42"/>
    <p:sldId id="421" r:id="rId43"/>
    <p:sldId id="422" r:id="rId44"/>
    <p:sldId id="327" r:id="rId45"/>
    <p:sldId id="384" r:id="rId46"/>
    <p:sldId id="329" r:id="rId47"/>
    <p:sldId id="362" r:id="rId48"/>
    <p:sldId id="385" r:id="rId49"/>
    <p:sldId id="386" r:id="rId50"/>
    <p:sldId id="330" r:id="rId51"/>
    <p:sldId id="333" r:id="rId52"/>
    <p:sldId id="387" r:id="rId53"/>
    <p:sldId id="388" r:id="rId54"/>
    <p:sldId id="332" r:id="rId55"/>
    <p:sldId id="334" r:id="rId56"/>
    <p:sldId id="335" r:id="rId57"/>
    <p:sldId id="394" r:id="rId58"/>
    <p:sldId id="337" r:id="rId59"/>
    <p:sldId id="336" r:id="rId60"/>
    <p:sldId id="392" r:id="rId61"/>
    <p:sldId id="395" r:id="rId62"/>
    <p:sldId id="396" r:id="rId63"/>
    <p:sldId id="391" r:id="rId64"/>
    <p:sldId id="338" r:id="rId65"/>
    <p:sldId id="339" r:id="rId66"/>
    <p:sldId id="341" r:id="rId67"/>
    <p:sldId id="397" r:id="rId68"/>
    <p:sldId id="423" r:id="rId69"/>
    <p:sldId id="398" r:id="rId70"/>
    <p:sldId id="340" r:id="rId71"/>
    <p:sldId id="424" r:id="rId72"/>
    <p:sldId id="342" r:id="rId73"/>
    <p:sldId id="343" r:id="rId74"/>
    <p:sldId id="344" r:id="rId75"/>
    <p:sldId id="399" r:id="rId76"/>
    <p:sldId id="400" r:id="rId77"/>
    <p:sldId id="401" r:id="rId78"/>
    <p:sldId id="402" r:id="rId79"/>
    <p:sldId id="345" r:id="rId80"/>
    <p:sldId id="403" r:id="rId81"/>
    <p:sldId id="409" r:id="rId82"/>
    <p:sldId id="410" r:id="rId83"/>
    <p:sldId id="404" r:id="rId84"/>
    <p:sldId id="411" r:id="rId85"/>
    <p:sldId id="412" r:id="rId86"/>
    <p:sldId id="425" r:id="rId87"/>
    <p:sldId id="368" r:id="rId88"/>
    <p:sldId id="346" r:id="rId89"/>
    <p:sldId id="347" r:id="rId90"/>
    <p:sldId id="349" r:id="rId91"/>
    <p:sldId id="419" r:id="rId92"/>
    <p:sldId id="350"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2590" autoAdjust="0"/>
  </p:normalViewPr>
  <p:slideViewPr>
    <p:cSldViewPr>
      <p:cViewPr varScale="1">
        <p:scale>
          <a:sx n="75" d="100"/>
          <a:sy n="75" d="100"/>
        </p:scale>
        <p:origin x="-1824" y="-102"/>
      </p:cViewPr>
      <p:guideLst>
        <p:guide orient="horz" pos="2160"/>
        <p:guide pos="2880"/>
      </p:guideLst>
    </p:cSldViewPr>
  </p:slideViewPr>
  <p:outlineViewPr>
    <p:cViewPr>
      <p:scale>
        <a:sx n="33" d="100"/>
        <a:sy n="33" d="100"/>
      </p:scale>
      <p:origin x="11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135BD-1F40-4C68-855C-20A3C75845DA}" type="datetimeFigureOut">
              <a:rPr lang="en-GB" smtClean="0"/>
              <a:t>27/10/2014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094D0-FBE3-4501-81D2-D1C8EAF8B57A}" type="slidenum">
              <a:rPr lang="en-GB" smtClean="0"/>
              <a:t>‹#›</a:t>
            </a:fld>
            <a:endParaRPr lang="en-GB"/>
          </a:p>
        </p:txBody>
      </p:sp>
    </p:spTree>
    <p:extLst>
      <p:ext uri="{BB962C8B-B14F-4D97-AF65-F5344CB8AC3E}">
        <p14:creationId xmlns:p14="http://schemas.microsoft.com/office/powerpoint/2010/main" val="42812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henille_fabric"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en.wikipedia.org/wiki/Dalton,_Georgia#cite_note-15" TargetMode="External"/><Relationship Id="rId4" Type="http://schemas.openxmlformats.org/officeDocument/2006/relationships/hyperlink" Target="http://en.wikipedia.org/wiki/Dalton,_Georgia#cite_note-14"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Texas_Instrument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en.wikipedia.org/wiki/Silicon_Valley" TargetMode="External"/><Relationship Id="rId4" Type="http://schemas.openxmlformats.org/officeDocument/2006/relationships/hyperlink" Target="http://en.wikipedia.org/wiki/Multinational_corpor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agglomeration of the carpet industry in Dalton can be traced back to a wedding gift given in 1895 by a teenage girl, Catherine Evans Whitener, to her brother, Henry Alexander Evans, and his bride, Elizabeth Cramer. The gift was an unusual tufted bedspread. Copying a quilt pattern, she sewed thick cotton yarns with a running stitch into unbleached muslin, clipped the ends of the yarn so they would fluff out, and finally, washed the spread in hot water to hold the yarns by shrinking the fabric. Interest grew in young Catherine's bedspreads, and in 1900, she made the first sale of a spread for $2.50. Demand became so great for the spreads that by the 1930s, local women had "haulers", who would take the stamped sheeting and yarns to front porch workers. Often entire families worked to hand tuft the spreads for 10 to 25 cents per spread. Nearly 10,000 area cottage "</a:t>
            </a:r>
            <a:r>
              <a:rPr lang="en-GB" sz="1200" b="0" i="0" kern="1200" dirty="0" err="1" smtClean="0">
                <a:solidFill>
                  <a:schemeClr val="tx1"/>
                </a:solidFill>
                <a:effectLst/>
                <a:latin typeface="+mn-lt"/>
                <a:ea typeface="+mn-ea"/>
                <a:cs typeface="+mn-cs"/>
              </a:rPr>
              <a:t>tufters</a:t>
            </a:r>
            <a:r>
              <a:rPr lang="en-GB" sz="1200" b="0" i="0" kern="1200" dirty="0" smtClean="0">
                <a:solidFill>
                  <a:schemeClr val="tx1"/>
                </a:solidFill>
                <a:effectLst/>
                <a:latin typeface="+mn-lt"/>
                <a:ea typeface="+mn-ea"/>
                <a:cs typeface="+mn-cs"/>
              </a:rPr>
              <a:t>"—men, women, and children, were involved in the industry. Income generated by the bedspreads was instrumental in helping many area families survive the depression. </a:t>
            </a:r>
            <a:r>
              <a:rPr lang="en-GB" sz="1200" b="0" i="0" u="none" strike="noStrike" kern="1200" dirty="0" err="1" smtClean="0">
                <a:solidFill>
                  <a:schemeClr val="tx1"/>
                </a:solidFill>
                <a:effectLst/>
                <a:latin typeface="+mn-lt"/>
                <a:ea typeface="+mn-ea"/>
                <a:cs typeface="+mn-cs"/>
                <a:hlinkClick r:id="rId3" tooltip="Chenille fabric"/>
              </a:rPr>
              <a:t>Chenille</a:t>
            </a:r>
            <a:r>
              <a:rPr lang="en-GB" sz="1200" b="0" i="0" kern="1200" dirty="0" err="1" smtClean="0">
                <a:solidFill>
                  <a:schemeClr val="tx1"/>
                </a:solidFill>
                <a:effectLst/>
                <a:latin typeface="+mn-lt"/>
                <a:ea typeface="+mn-ea"/>
                <a:cs typeface="+mn-cs"/>
              </a:rPr>
              <a:t>bedspreads</a:t>
            </a:r>
            <a:r>
              <a:rPr lang="en-GB" sz="1200" b="0" i="0" kern="1200" dirty="0" smtClean="0">
                <a:solidFill>
                  <a:schemeClr val="tx1"/>
                </a:solidFill>
                <a:effectLst/>
                <a:latin typeface="+mn-lt"/>
                <a:ea typeface="+mn-ea"/>
                <a:cs typeface="+mn-cs"/>
              </a:rPr>
              <a:t> became amazingly popular all over the country and provided a new name for Dalton: the Bedspread Capital of the World.</a:t>
            </a:r>
            <a:r>
              <a:rPr lang="en-GB" sz="1200" b="0" i="0" u="none" strike="noStrike" kern="1200" baseline="30000" dirty="0" smtClean="0">
                <a:solidFill>
                  <a:schemeClr val="tx1"/>
                </a:solidFill>
                <a:effectLst/>
                <a:latin typeface="+mn-lt"/>
                <a:ea typeface="+mn-ea"/>
                <a:cs typeface="+mn-cs"/>
                <a:hlinkClick r:id="rId4"/>
              </a:rPr>
              <a:t>[14]</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When a form of mechanized carpet making was developed after World War II, Dalton became the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of the new industry because specialized tufting skills were required and the city had a ready pool of workers with those skills.</a:t>
            </a:r>
            <a:r>
              <a:rPr lang="en-GB" sz="1200" b="0" i="0" u="none" strike="noStrike" kern="1200" baseline="30000" dirty="0" smtClean="0">
                <a:solidFill>
                  <a:schemeClr val="tx1"/>
                </a:solidFill>
                <a:effectLst/>
                <a:latin typeface="+mn-lt"/>
                <a:ea typeface="+mn-ea"/>
                <a:cs typeface="+mn-cs"/>
                <a:hlinkClick r:id="rId5"/>
              </a:rPr>
              <a:t>[15]</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By the 1970s manufacturers had begun to develop techniques to move from plain tufted carpet to sculpted carpet. Improved patterning, stain and wear resistance, and </a:t>
            </a:r>
            <a:r>
              <a:rPr lang="en-GB" sz="1200" b="0" i="0" kern="1200" dirty="0" err="1" smtClean="0">
                <a:solidFill>
                  <a:schemeClr val="tx1"/>
                </a:solidFill>
                <a:effectLst/>
                <a:latin typeface="+mn-lt"/>
                <a:ea typeface="+mn-ea"/>
                <a:cs typeface="+mn-cs"/>
              </a:rPr>
              <a:t>colors</a:t>
            </a:r>
            <a:r>
              <a:rPr lang="en-GB" sz="1200" b="0" i="0" kern="1200" dirty="0" smtClean="0">
                <a:solidFill>
                  <a:schemeClr val="tx1"/>
                </a:solidFill>
                <a:effectLst/>
                <a:latin typeface="+mn-lt"/>
                <a:ea typeface="+mn-ea"/>
                <a:cs typeface="+mn-cs"/>
              </a:rPr>
              <a:t> have made today's tufted carpet the choice for functional carpet for the vast majority of homes and moved woven carpet to a decorative role.</a:t>
            </a:r>
          </a:p>
          <a:p>
            <a:endParaRPr lang="en-GB" dirty="0"/>
          </a:p>
        </p:txBody>
      </p:sp>
      <p:sp>
        <p:nvSpPr>
          <p:cNvPr id="4" name="Slide Number Placeholder 3"/>
          <p:cNvSpPr>
            <a:spLocks noGrp="1"/>
          </p:cNvSpPr>
          <p:nvPr>
            <p:ph type="sldNum" sz="quarter" idx="10"/>
          </p:nvPr>
        </p:nvSpPr>
        <p:spPr/>
        <p:txBody>
          <a:bodyPr/>
          <a:lstStyle/>
          <a:p>
            <a:fld id="{04A094D0-FBE3-4501-81D2-D1C8EAF8B57A}" type="slidenum">
              <a:rPr lang="en-GB" smtClean="0"/>
              <a:t>4</a:t>
            </a:fld>
            <a:endParaRPr lang="en-GB"/>
          </a:p>
        </p:txBody>
      </p:sp>
    </p:spTree>
    <p:extLst>
      <p:ext uri="{BB962C8B-B14F-4D97-AF65-F5344CB8AC3E}">
        <p14:creationId xmlns:p14="http://schemas.microsoft.com/office/powerpoint/2010/main" val="401955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1985,</a:t>
            </a:r>
            <a:r>
              <a:rPr lang="en-GB" sz="1200" b="0" i="0" u="none" strike="noStrike" kern="1200" dirty="0" smtClean="0">
                <a:solidFill>
                  <a:schemeClr val="tx1"/>
                </a:solidFill>
                <a:effectLst/>
                <a:latin typeface="+mn-lt"/>
                <a:ea typeface="+mn-ea"/>
                <a:cs typeface="+mn-cs"/>
                <a:hlinkClick r:id="rId3" tooltip="Texas Instruments"/>
              </a:rPr>
              <a:t>Texas Instruments</a:t>
            </a:r>
            <a:r>
              <a:rPr lang="en-GB" sz="1200" b="0" i="0" kern="1200" dirty="0" smtClean="0">
                <a:solidFill>
                  <a:schemeClr val="tx1"/>
                </a:solidFill>
                <a:effectLst/>
                <a:latin typeface="+mn-lt"/>
                <a:ea typeface="+mn-ea"/>
                <a:cs typeface="+mn-cs"/>
              </a:rPr>
              <a:t> became the first </a:t>
            </a:r>
            <a:r>
              <a:rPr lang="en-GB" sz="1200" b="0" i="0" u="none" strike="noStrike" kern="1200" dirty="0" smtClean="0">
                <a:solidFill>
                  <a:schemeClr val="tx1"/>
                </a:solidFill>
                <a:effectLst/>
                <a:latin typeface="+mn-lt"/>
                <a:ea typeface="+mn-ea"/>
                <a:cs typeface="+mn-cs"/>
                <a:hlinkClick r:id="rId4" tooltip="Multinational corporation"/>
              </a:rPr>
              <a:t>multinational corporation</a:t>
            </a:r>
            <a:r>
              <a:rPr lang="en-GB" sz="1200" b="0" i="0" kern="1200" dirty="0" smtClean="0">
                <a:solidFill>
                  <a:schemeClr val="tx1"/>
                </a:solidFill>
                <a:effectLst/>
                <a:latin typeface="+mn-lt"/>
                <a:ea typeface="+mn-ea"/>
                <a:cs typeface="+mn-cs"/>
              </a:rPr>
              <a:t> to set up base in Bangalore. Other information technology companies followed suit and by the end of the 20th century, Bangalore had established itself as the </a:t>
            </a:r>
            <a:r>
              <a:rPr lang="en-GB" sz="1200" b="0" i="1" u="none" strike="noStrike" kern="1200" dirty="0" smtClean="0">
                <a:solidFill>
                  <a:schemeClr val="tx1"/>
                </a:solidFill>
                <a:effectLst/>
                <a:latin typeface="+mn-lt"/>
                <a:ea typeface="+mn-ea"/>
                <a:cs typeface="+mn-cs"/>
                <a:hlinkClick r:id="rId5" tooltip="Silicon Valley"/>
              </a:rPr>
              <a:t>Silicon Valley</a:t>
            </a:r>
            <a:r>
              <a:rPr lang="en-GB" sz="1200" b="0" i="1" kern="1200" dirty="0" smtClean="0">
                <a:solidFill>
                  <a:schemeClr val="tx1"/>
                </a:solidFill>
                <a:effectLst/>
                <a:latin typeface="+mn-lt"/>
                <a:ea typeface="+mn-ea"/>
                <a:cs typeface="+mn-cs"/>
              </a:rPr>
              <a:t> of India</a:t>
            </a:r>
            <a:endParaRPr lang="en-GB" dirty="0"/>
          </a:p>
        </p:txBody>
      </p:sp>
      <p:sp>
        <p:nvSpPr>
          <p:cNvPr id="4" name="Slide Number Placeholder 3"/>
          <p:cNvSpPr>
            <a:spLocks noGrp="1"/>
          </p:cNvSpPr>
          <p:nvPr>
            <p:ph type="sldNum" sz="quarter" idx="10"/>
          </p:nvPr>
        </p:nvSpPr>
        <p:spPr/>
        <p:txBody>
          <a:bodyPr/>
          <a:lstStyle/>
          <a:p>
            <a:fld id="{04A094D0-FBE3-4501-81D2-D1C8EAF8B57A}" type="slidenum">
              <a:rPr lang="en-GB" smtClean="0"/>
              <a:t>24</a:t>
            </a:fld>
            <a:endParaRPr lang="en-GB"/>
          </a:p>
        </p:txBody>
      </p:sp>
    </p:spTree>
    <p:extLst>
      <p:ext uri="{BB962C8B-B14F-4D97-AF65-F5344CB8AC3E}">
        <p14:creationId xmlns:p14="http://schemas.microsoft.com/office/powerpoint/2010/main" val="75433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If a firm is doing well and needs more workers, it can easily find them.</a:t>
            </a:r>
          </a:p>
          <a:p>
            <a:pPr lvl="1"/>
            <a:r>
              <a:rPr lang="en-GB" dirty="0" smtClean="0"/>
              <a:t>If an employer does not get along with a worker, she can fire him and easily find another one (the employers aren’t prisoners of their employees).</a:t>
            </a:r>
          </a:p>
          <a:p>
            <a:pPr lvl="1"/>
            <a:r>
              <a:rPr lang="en-GB" dirty="0" smtClean="0"/>
              <a:t>If a worker loses a job (the firm isn’t doing well), she can easily find a job without having to change city or region.</a:t>
            </a:r>
          </a:p>
          <a:p>
            <a:pPr lvl="1"/>
            <a:r>
              <a:rPr lang="en-GB" dirty="0" smtClean="0"/>
              <a:t>If a worker doesn’t like the firm environment, she can easily find a job without having to change city or region (the employees aren’t prisoners of their employers).</a:t>
            </a:r>
          </a:p>
          <a:p>
            <a:pPr lvl="1"/>
            <a:endParaRPr lang="en-GB" dirty="0" smtClean="0"/>
          </a:p>
          <a:p>
            <a:endParaRPr lang="en-GB" dirty="0"/>
          </a:p>
        </p:txBody>
      </p:sp>
      <p:sp>
        <p:nvSpPr>
          <p:cNvPr id="4" name="Slide Number Placeholder 3"/>
          <p:cNvSpPr>
            <a:spLocks noGrp="1"/>
          </p:cNvSpPr>
          <p:nvPr>
            <p:ph type="sldNum" sz="quarter" idx="10"/>
          </p:nvPr>
        </p:nvSpPr>
        <p:spPr/>
        <p:txBody>
          <a:bodyPr/>
          <a:lstStyle/>
          <a:p>
            <a:fld id="{04A094D0-FBE3-4501-81D2-D1C8EAF8B57A}" type="slidenum">
              <a:rPr lang="en-GB" smtClean="0"/>
              <a:t>37</a:t>
            </a:fld>
            <a:endParaRPr lang="en-GB"/>
          </a:p>
        </p:txBody>
      </p:sp>
    </p:spTree>
    <p:extLst>
      <p:ext uri="{BB962C8B-B14F-4D97-AF65-F5344CB8AC3E}">
        <p14:creationId xmlns:p14="http://schemas.microsoft.com/office/powerpoint/2010/main" val="4282020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1B7068-1763-4DF3-8768-CEE39F25B0C1}"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1669164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1B7068-1763-4DF3-8768-CEE39F25B0C1}"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373986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1B7068-1763-4DF3-8768-CEE39F25B0C1}"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37341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1B7068-1763-4DF3-8768-CEE39F25B0C1}"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384520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B7068-1763-4DF3-8768-CEE39F25B0C1}"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87248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1B7068-1763-4DF3-8768-CEE39F25B0C1}" type="datetimeFigureOut">
              <a:rPr lang="en-GB" smtClean="0"/>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341660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1B7068-1763-4DF3-8768-CEE39F25B0C1}" type="datetimeFigureOut">
              <a:rPr lang="en-GB" smtClean="0"/>
              <a:t>27/10/2014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216529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1B7068-1763-4DF3-8768-CEE39F25B0C1}" type="datetimeFigureOut">
              <a:rPr lang="en-GB" smtClean="0"/>
              <a:t>27/10/2014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164825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B7068-1763-4DF3-8768-CEE39F25B0C1}" type="datetimeFigureOut">
              <a:rPr lang="en-GB" smtClean="0"/>
              <a:t>27/10/2014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383751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B7068-1763-4DF3-8768-CEE39F25B0C1}" type="datetimeFigureOut">
              <a:rPr lang="en-GB" smtClean="0"/>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218170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B7068-1763-4DF3-8768-CEE39F25B0C1}" type="datetimeFigureOut">
              <a:rPr lang="en-GB" smtClean="0"/>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776B7-3908-4694-903F-0F5E24A4E0DC}" type="slidenum">
              <a:rPr lang="en-GB" smtClean="0"/>
              <a:t>‹#›</a:t>
            </a:fld>
            <a:endParaRPr lang="en-GB"/>
          </a:p>
        </p:txBody>
      </p:sp>
    </p:spTree>
    <p:extLst>
      <p:ext uri="{BB962C8B-B14F-4D97-AF65-F5344CB8AC3E}">
        <p14:creationId xmlns:p14="http://schemas.microsoft.com/office/powerpoint/2010/main" val="390803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B7068-1763-4DF3-8768-CEE39F25B0C1}" type="datetimeFigureOut">
              <a:rPr lang="en-GB" smtClean="0"/>
              <a:t>27/10/2014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776B7-3908-4694-903F-0F5E24A4E0DC}" type="slidenum">
              <a:rPr lang="en-GB" smtClean="0"/>
              <a:t>‹#›</a:t>
            </a:fld>
            <a:endParaRPr lang="en-GB"/>
          </a:p>
        </p:txBody>
      </p:sp>
    </p:spTree>
    <p:extLst>
      <p:ext uri="{BB962C8B-B14F-4D97-AF65-F5344CB8AC3E}">
        <p14:creationId xmlns:p14="http://schemas.microsoft.com/office/powerpoint/2010/main" val="195058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heguardian.com/business/2005/may/25/china.g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b="1" dirty="0" smtClean="0"/>
              <a:t>External Economies </a:t>
            </a:r>
            <a:br>
              <a:rPr lang="en-US" altLang="en-US" b="1" dirty="0" smtClean="0"/>
            </a:br>
            <a:r>
              <a:rPr lang="en-US" altLang="en-US" b="1" dirty="0" smtClean="0"/>
              <a:t>of Scale and Trade</a:t>
            </a:r>
            <a:endParaRPr lang="en-GB" dirty="0"/>
          </a:p>
        </p:txBody>
      </p:sp>
      <p:sp>
        <p:nvSpPr>
          <p:cNvPr id="4" name="Subtitle 3"/>
          <p:cNvSpPr>
            <a:spLocks noGrp="1"/>
          </p:cNvSpPr>
          <p:nvPr>
            <p:ph type="subTitle" idx="1"/>
          </p:nvPr>
        </p:nvSpPr>
        <p:spPr/>
        <p:txBody>
          <a:bodyPr/>
          <a:lstStyle/>
          <a:p>
            <a:r>
              <a:rPr lang="en-GB" dirty="0" smtClean="0"/>
              <a:t>Pierre-Louis Vézina</a:t>
            </a:r>
          </a:p>
          <a:p>
            <a:r>
              <a:rPr lang="en-GB" dirty="0" smtClean="0"/>
              <a:t>p.vezina@bham.ac.uk</a:t>
            </a:r>
            <a:endParaRPr lang="en-GB" dirty="0"/>
          </a:p>
        </p:txBody>
      </p:sp>
    </p:spTree>
    <p:extLst>
      <p:ext uri="{BB962C8B-B14F-4D97-AF65-F5344CB8AC3E}">
        <p14:creationId xmlns:p14="http://schemas.microsoft.com/office/powerpoint/2010/main" val="202765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Introduction</a:t>
            </a:r>
          </a:p>
        </p:txBody>
      </p:sp>
      <p:sp>
        <p:nvSpPr>
          <p:cNvPr id="7171" name="Rectangle 3"/>
          <p:cNvSpPr>
            <a:spLocks noGrp="1" noChangeArrowheads="1"/>
          </p:cNvSpPr>
          <p:nvPr>
            <p:ph type="body" idx="1"/>
          </p:nvPr>
        </p:nvSpPr>
        <p:spPr/>
        <p:txBody>
          <a:bodyPr>
            <a:normAutofit/>
          </a:bodyPr>
          <a:lstStyle/>
          <a:p>
            <a:r>
              <a:rPr lang="en-US" altLang="en-US" dirty="0" smtClean="0"/>
              <a:t>The models thus </a:t>
            </a:r>
            <a:r>
              <a:rPr lang="en-US" altLang="en-US" dirty="0"/>
              <a:t>far assumed </a:t>
            </a:r>
            <a:r>
              <a:rPr lang="en-US" altLang="en-US" b="1" dirty="0"/>
              <a:t>constant returns to scale</a:t>
            </a:r>
            <a:r>
              <a:rPr lang="en-US" altLang="en-US" dirty="0"/>
              <a:t>: </a:t>
            </a:r>
          </a:p>
          <a:p>
            <a:pPr lvl="1"/>
            <a:r>
              <a:rPr lang="en-US" altLang="en-US" dirty="0"/>
              <a:t>When inputs to an industry increase at a certain rate, output increases at the same rate.</a:t>
            </a:r>
          </a:p>
          <a:p>
            <a:pPr lvl="1"/>
            <a:r>
              <a:rPr lang="en-US" altLang="en-US" dirty="0"/>
              <a:t>If inputs were doubled, output would double as well.</a:t>
            </a:r>
          </a:p>
        </p:txBody>
      </p:sp>
    </p:spTree>
    <p:extLst>
      <p:ext uri="{BB962C8B-B14F-4D97-AF65-F5344CB8AC3E}">
        <p14:creationId xmlns:p14="http://schemas.microsoft.com/office/powerpoint/2010/main" val="190110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downRigh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trips(downRight)">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dirty="0" smtClean="0"/>
              <a:t>Introduction</a:t>
            </a:r>
            <a:endParaRPr lang="en-US" altLang="en-US" dirty="0"/>
          </a:p>
        </p:txBody>
      </p:sp>
      <p:sp>
        <p:nvSpPr>
          <p:cNvPr id="152579" name="Rectangle 3"/>
          <p:cNvSpPr>
            <a:spLocks noGrp="1" noChangeArrowheads="1"/>
          </p:cNvSpPr>
          <p:nvPr>
            <p:ph type="body" idx="1"/>
          </p:nvPr>
        </p:nvSpPr>
        <p:spPr/>
        <p:txBody>
          <a:bodyPr/>
          <a:lstStyle/>
          <a:p>
            <a:pPr>
              <a:spcBef>
                <a:spcPct val="50000"/>
              </a:spcBef>
            </a:pPr>
            <a:r>
              <a:rPr lang="en-US" altLang="en-US" dirty="0"/>
              <a:t>But there may be </a:t>
            </a:r>
            <a:r>
              <a:rPr lang="en-US" altLang="en-US" b="1" dirty="0"/>
              <a:t>increasing returns to scale</a:t>
            </a:r>
            <a:r>
              <a:rPr lang="en-US" altLang="en-US" dirty="0"/>
              <a:t> </a:t>
            </a:r>
            <a:r>
              <a:rPr lang="en-US" altLang="en-US" dirty="0" smtClean="0"/>
              <a:t>(or </a:t>
            </a:r>
            <a:r>
              <a:rPr lang="en-US" altLang="en-US" b="1" dirty="0"/>
              <a:t>economies of </a:t>
            </a:r>
            <a:r>
              <a:rPr lang="en-US" altLang="en-US" b="1" dirty="0" smtClean="0"/>
              <a:t>scale)</a:t>
            </a:r>
            <a:endParaRPr lang="en-US" altLang="en-US" b="1" dirty="0"/>
          </a:p>
          <a:p>
            <a:pPr lvl="1">
              <a:spcBef>
                <a:spcPct val="50000"/>
              </a:spcBef>
            </a:pPr>
            <a:r>
              <a:rPr lang="en-US" altLang="en-US" dirty="0"/>
              <a:t>This means that when inputs to an industry increase at a certain rate, output increases at a faster rate.</a:t>
            </a:r>
          </a:p>
          <a:p>
            <a:pPr lvl="1"/>
            <a:r>
              <a:rPr lang="en-US" altLang="en-US" dirty="0"/>
              <a:t>A larger scale is more efficient: the cost per unit of output falls as </a:t>
            </a:r>
            <a:r>
              <a:rPr lang="en-US" altLang="en-US" dirty="0" smtClean="0"/>
              <a:t>an industry increases </a:t>
            </a:r>
            <a:r>
              <a:rPr lang="en-US" altLang="en-US" dirty="0"/>
              <a:t>output.</a:t>
            </a:r>
          </a:p>
        </p:txBody>
      </p:sp>
    </p:spTree>
    <p:extLst>
      <p:ext uri="{BB962C8B-B14F-4D97-AF65-F5344CB8AC3E}">
        <p14:creationId xmlns:p14="http://schemas.microsoft.com/office/powerpoint/2010/main" val="63810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strips(downRight)">
                                      <p:cBhvr>
                                        <p:cTn id="7" dur="500"/>
                                        <p:tgtEl>
                                          <p:spTgt spid="15257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2579">
                                            <p:txEl>
                                              <p:pRg st="1" end="1"/>
                                            </p:txEl>
                                          </p:spTgt>
                                        </p:tgtEl>
                                        <p:attrNameLst>
                                          <p:attrName>style.visibility</p:attrName>
                                        </p:attrNameLst>
                                      </p:cBhvr>
                                      <p:to>
                                        <p:strVal val="visible"/>
                                      </p:to>
                                    </p:set>
                                    <p:animEffect transition="in" filter="strips(downRight)">
                                      <p:cBhvr>
                                        <p:cTn id="10" dur="500"/>
                                        <p:tgtEl>
                                          <p:spTgt spid="1525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animEffect transition="in" filter="strips(downRight)">
                                      <p:cBhvr>
                                        <p:cTn id="15" dur="5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normAutofit/>
          </a:bodyPr>
          <a:lstStyle/>
          <a:p>
            <a:r>
              <a:rPr lang="en-US" altLang="en-US" sz="4800" dirty="0" smtClean="0"/>
              <a:t>Economies of scale</a:t>
            </a:r>
            <a:endParaRPr lang="en-US" altLang="en-US" sz="4800" dirty="0"/>
          </a:p>
        </p:txBody>
      </p:sp>
      <p:pic>
        <p:nvPicPr>
          <p:cNvPr id="122890" name="Picture 10" descr="tbl07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2214563"/>
            <a:ext cx="7235825"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4869160"/>
            <a:ext cx="7434337" cy="954107"/>
          </a:xfrm>
          <a:prstGeom prst="rect">
            <a:avLst/>
          </a:prstGeom>
        </p:spPr>
        <p:txBody>
          <a:bodyPr wrap="square">
            <a:spAutoFit/>
          </a:bodyPr>
          <a:lstStyle/>
          <a:p>
            <a:pPr lvl="1"/>
            <a:r>
              <a:rPr lang="en-US" altLang="en-US" sz="2800" b="1" dirty="0" smtClean="0"/>
              <a:t>Economies of Scale: </a:t>
            </a:r>
            <a:r>
              <a:rPr lang="en-US" altLang="en-US" sz="2800" dirty="0" smtClean="0"/>
              <a:t>Doubling the input of labor more than doubles the industry’s output. </a:t>
            </a:r>
            <a:endParaRPr lang="en-US" altLang="en-US" sz="2800" dirty="0"/>
          </a:p>
        </p:txBody>
      </p:sp>
    </p:spTree>
    <p:extLst>
      <p:ext uri="{BB962C8B-B14F-4D97-AF65-F5344CB8AC3E}">
        <p14:creationId xmlns:p14="http://schemas.microsoft.com/office/powerpoint/2010/main" val="170716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r>
              <a:rPr lang="en-US" altLang="en-US" dirty="0" smtClean="0"/>
              <a:t>Economies of scale</a:t>
            </a:r>
            <a:endParaRPr lang="en-US" altLang="en-US" dirty="0"/>
          </a:p>
        </p:txBody>
      </p:sp>
      <p:sp>
        <p:nvSpPr>
          <p:cNvPr id="8" name="Content Placeholder 7"/>
          <p:cNvSpPr>
            <a:spLocks noGrp="1"/>
          </p:cNvSpPr>
          <p:nvPr>
            <p:ph sz="half" idx="1"/>
          </p:nvPr>
        </p:nvSpPr>
        <p:spPr/>
        <p:txBody>
          <a:bodyPr/>
          <a:lstStyle/>
          <a:p>
            <a:endParaRPr lang="en-GB"/>
          </a:p>
        </p:txBody>
      </p:sp>
      <p:sp>
        <p:nvSpPr>
          <p:cNvPr id="9" name="Content Placeholder 8"/>
          <p:cNvSpPr>
            <a:spLocks noGrp="1"/>
          </p:cNvSpPr>
          <p:nvPr>
            <p:ph sz="half" idx="2"/>
          </p:nvPr>
        </p:nvSpPr>
        <p:spPr>
          <a:xfrm>
            <a:off x="5966916" y="1436010"/>
            <a:ext cx="2832844" cy="4525963"/>
          </a:xfrm>
        </p:spPr>
        <p:txBody>
          <a:bodyPr/>
          <a:lstStyle/>
          <a:p>
            <a:pPr marL="0" lvl="1" indent="0">
              <a:buNone/>
            </a:pPr>
            <a:r>
              <a:rPr lang="en-US" altLang="en-US" sz="2800" dirty="0" smtClean="0"/>
              <a:t>Increasing the size of ships cuts the cost per container</a:t>
            </a:r>
            <a:endParaRPr lang="en-GB" dirty="0"/>
          </a:p>
        </p:txBody>
      </p:sp>
      <p:sp>
        <p:nvSpPr>
          <p:cNvPr id="4" name="Slide Number Placeholder 3"/>
          <p:cNvSpPr>
            <a:spLocks noGrp="1"/>
          </p:cNvSpPr>
          <p:nvPr>
            <p:ph type="sldNum" sz="quarter" idx="12"/>
          </p:nvPr>
        </p:nvSpPr>
        <p:spPr/>
        <p:txBody>
          <a:bodyPr/>
          <a:lstStyle/>
          <a:p>
            <a:r>
              <a:rPr lang="en-US" altLang="en-US" smtClean="0"/>
              <a:t>7-</a:t>
            </a:r>
            <a:fld id="{18E4E2BE-AD94-4B2B-8630-C61AC4580DC1}" type="slidenum">
              <a:rPr lang="en-US" altLang="en-US" smtClean="0"/>
              <a:pPr/>
              <a:t>13</a:t>
            </a:fld>
            <a:endParaRPr lang="en-US" altLang="en-US"/>
          </a:p>
        </p:txBody>
      </p:sp>
      <p:pic>
        <p:nvPicPr>
          <p:cNvPr id="6" name="Picture 4" descr="http://www.agcs.allianz.com/assets/Infographics/ContainerSize-InsuredVesselsGrowth-Info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5544616" cy="506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Economies of scale</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916832"/>
            <a:ext cx="4695403" cy="433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11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en-US" sz="3600" dirty="0" smtClean="0"/>
              <a:t>Different types of Economies </a:t>
            </a:r>
            <a:r>
              <a:rPr lang="en-US" altLang="en-US" sz="3600" dirty="0"/>
              <a:t>of </a:t>
            </a:r>
            <a:r>
              <a:rPr lang="en-US" altLang="en-US" sz="3600" dirty="0" smtClean="0"/>
              <a:t>Scale</a:t>
            </a:r>
            <a:endParaRPr lang="en-US" altLang="en-US" sz="3600" dirty="0"/>
          </a:p>
        </p:txBody>
      </p:sp>
      <p:sp>
        <p:nvSpPr>
          <p:cNvPr id="9219" name="Rectangle 3"/>
          <p:cNvSpPr>
            <a:spLocks noGrp="1" noChangeArrowheads="1"/>
          </p:cNvSpPr>
          <p:nvPr>
            <p:ph type="body" idx="1"/>
          </p:nvPr>
        </p:nvSpPr>
        <p:spPr/>
        <p:txBody>
          <a:bodyPr>
            <a:normAutofit/>
          </a:bodyPr>
          <a:lstStyle/>
          <a:p>
            <a:pPr>
              <a:spcBef>
                <a:spcPct val="50000"/>
              </a:spcBef>
            </a:pPr>
            <a:r>
              <a:rPr lang="en-US" altLang="en-US" sz="2800" dirty="0"/>
              <a:t>Economies of scale could mean either </a:t>
            </a:r>
            <a:r>
              <a:rPr lang="en-US" altLang="en-US" sz="2800" dirty="0" smtClean="0"/>
              <a:t>that </a:t>
            </a:r>
            <a:r>
              <a:rPr lang="en-US" altLang="en-US" sz="2800" b="1" dirty="0"/>
              <a:t>larger firms</a:t>
            </a:r>
            <a:r>
              <a:rPr lang="en-US" altLang="en-US" sz="2800" dirty="0"/>
              <a:t> or a </a:t>
            </a:r>
            <a:r>
              <a:rPr lang="en-US" altLang="en-US" sz="2800" b="1" dirty="0"/>
              <a:t>larger industry </a:t>
            </a:r>
            <a:r>
              <a:rPr lang="en-US" altLang="en-US" sz="2800" dirty="0"/>
              <a:t>would be more efficient.</a:t>
            </a:r>
          </a:p>
          <a:p>
            <a:pPr>
              <a:spcBef>
                <a:spcPct val="50000"/>
              </a:spcBef>
            </a:pPr>
            <a:r>
              <a:rPr lang="en-US" altLang="en-US" sz="2800" b="1" dirty="0"/>
              <a:t>External economies of scale</a:t>
            </a:r>
            <a:r>
              <a:rPr lang="en-US" altLang="en-US" sz="2800" dirty="0"/>
              <a:t> occur when cost per unit of output depends on the </a:t>
            </a:r>
            <a:r>
              <a:rPr lang="en-US" altLang="en-US" sz="2800" i="1" dirty="0"/>
              <a:t>size of the industry</a:t>
            </a:r>
            <a:r>
              <a:rPr lang="en-US" altLang="en-US" sz="2800" dirty="0"/>
              <a:t>.</a:t>
            </a:r>
          </a:p>
          <a:p>
            <a:pPr>
              <a:spcBef>
                <a:spcPct val="50000"/>
              </a:spcBef>
            </a:pPr>
            <a:r>
              <a:rPr lang="en-US" altLang="en-US" sz="2800" b="1" dirty="0"/>
              <a:t>Internal economies of scale</a:t>
            </a:r>
            <a:r>
              <a:rPr lang="en-US" altLang="en-US" sz="2800" dirty="0"/>
              <a:t> occur when the cost per unit of output depends on the </a:t>
            </a:r>
            <a:r>
              <a:rPr lang="en-US" altLang="en-US" sz="2800" i="1" dirty="0"/>
              <a:t>size of a firm</a:t>
            </a:r>
            <a:r>
              <a:rPr lang="en-US" altLang="en-US" sz="2800" dirty="0"/>
              <a:t>.</a:t>
            </a:r>
            <a:endParaRPr lang="en-US" altLang="en-US" sz="2800" b="1" dirty="0"/>
          </a:p>
        </p:txBody>
      </p:sp>
    </p:spTree>
    <p:extLst>
      <p:ext uri="{BB962C8B-B14F-4D97-AF65-F5344CB8AC3E}">
        <p14:creationId xmlns:p14="http://schemas.microsoft.com/office/powerpoint/2010/main" val="188857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Righ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trips(downRigh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3600" dirty="0" smtClean="0"/>
              <a:t>Different types of Economies of Scale</a:t>
            </a:r>
            <a:endParaRPr lang="en-US" altLang="en-US" sz="3600" dirty="0"/>
          </a:p>
        </p:txBody>
      </p:sp>
      <p:sp>
        <p:nvSpPr>
          <p:cNvPr id="10243" name="Rectangle 3"/>
          <p:cNvSpPr>
            <a:spLocks noGrp="1" noChangeArrowheads="1"/>
          </p:cNvSpPr>
          <p:nvPr>
            <p:ph type="body" idx="1"/>
          </p:nvPr>
        </p:nvSpPr>
        <p:spPr>
          <a:xfrm>
            <a:off x="368300" y="1574800"/>
            <a:ext cx="8428038" cy="4749800"/>
          </a:xfrm>
        </p:spPr>
        <p:txBody>
          <a:bodyPr/>
          <a:lstStyle/>
          <a:p>
            <a:r>
              <a:rPr lang="en-US" altLang="en-US" sz="2800" dirty="0" smtClean="0"/>
              <a:t>External </a:t>
            </a:r>
            <a:r>
              <a:rPr lang="en-US" altLang="en-US" sz="2800" dirty="0"/>
              <a:t>and internal economies of scale </a:t>
            </a:r>
            <a:r>
              <a:rPr lang="en-US" altLang="en-US" sz="2800" dirty="0" smtClean="0"/>
              <a:t>have different </a:t>
            </a:r>
            <a:r>
              <a:rPr lang="en-US" altLang="en-US" sz="2800" dirty="0"/>
              <a:t>implications for the structure of industries: </a:t>
            </a:r>
            <a:endParaRPr lang="en-US" altLang="en-US" sz="2800" dirty="0" smtClean="0"/>
          </a:p>
          <a:p>
            <a:pPr lvl="1"/>
            <a:r>
              <a:rPr lang="en-US" altLang="en-US" sz="2400" dirty="0" smtClean="0"/>
              <a:t>An </a:t>
            </a:r>
            <a:r>
              <a:rPr lang="en-US" altLang="en-US" sz="2400" dirty="0"/>
              <a:t>industry where economies of scale are purely external will typically consist of many small firms </a:t>
            </a:r>
            <a:r>
              <a:rPr lang="en-US" altLang="en-US" sz="2400" dirty="0" smtClean="0"/>
              <a:t>perfectly </a:t>
            </a:r>
            <a:r>
              <a:rPr lang="en-US" altLang="en-US" sz="2400" dirty="0"/>
              <a:t>competitive.</a:t>
            </a:r>
          </a:p>
          <a:p>
            <a:pPr lvl="1"/>
            <a:r>
              <a:rPr lang="en-US" altLang="en-US" sz="2400" dirty="0"/>
              <a:t>Internal economies of scale result when large firms have a cost advantage over small firms, causing the industry to become imperfectly competitive. </a:t>
            </a:r>
          </a:p>
        </p:txBody>
      </p:sp>
      <p:sp>
        <p:nvSpPr>
          <p:cNvPr id="10244" name="Rectangle 4"/>
          <p:cNvSpPr>
            <a:spLocks noChangeArrowheads="1"/>
          </p:cNvSpPr>
          <p:nvPr/>
        </p:nvSpPr>
        <p:spPr bwMode="auto">
          <a:xfrm>
            <a:off x="9493250" y="-168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323278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strips(downRight)">
                                      <p:cBhvr>
                                        <p:cTn id="10" dur="500"/>
                                        <p:tgtEl>
                                          <p:spTgt spid="102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strips(downRight)">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3600" dirty="0" smtClean="0"/>
              <a:t>Different types of Economies of Scale</a:t>
            </a:r>
            <a:endParaRPr lang="en-US" altLang="en-US" sz="3600" dirty="0"/>
          </a:p>
        </p:txBody>
      </p:sp>
      <p:sp>
        <p:nvSpPr>
          <p:cNvPr id="10243" name="Rectangle 3"/>
          <p:cNvSpPr>
            <a:spLocks noGrp="1" noChangeArrowheads="1"/>
          </p:cNvSpPr>
          <p:nvPr>
            <p:ph type="body" idx="1"/>
          </p:nvPr>
        </p:nvSpPr>
        <p:spPr>
          <a:xfrm>
            <a:off x="368300" y="1574800"/>
            <a:ext cx="8428038" cy="4749800"/>
          </a:xfrm>
        </p:spPr>
        <p:txBody>
          <a:bodyPr>
            <a:normAutofit/>
          </a:bodyPr>
          <a:lstStyle/>
          <a:p>
            <a:r>
              <a:rPr lang="en-US" altLang="en-US" dirty="0" smtClean="0"/>
              <a:t>We’ll focus on external economies </a:t>
            </a:r>
            <a:r>
              <a:rPr lang="en-US" altLang="en-US" dirty="0"/>
              <a:t>of </a:t>
            </a:r>
            <a:r>
              <a:rPr lang="en-US" altLang="en-US" dirty="0" smtClean="0"/>
              <a:t>scale in this lecture</a:t>
            </a:r>
          </a:p>
          <a:p>
            <a:r>
              <a:rPr lang="en-US" altLang="en-US" dirty="0" smtClean="0"/>
              <a:t>Next time we’ll see how internal economies of scale lead to monopolistic competition and trade</a:t>
            </a:r>
            <a:endParaRPr lang="en-US" altLang="en-US" dirty="0"/>
          </a:p>
        </p:txBody>
      </p:sp>
      <p:sp>
        <p:nvSpPr>
          <p:cNvPr id="10244" name="Rectangle 4"/>
          <p:cNvSpPr>
            <a:spLocks noChangeArrowheads="1"/>
          </p:cNvSpPr>
          <p:nvPr/>
        </p:nvSpPr>
        <p:spPr bwMode="auto">
          <a:xfrm>
            <a:off x="9493250" y="-168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41068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trips(downRight)">
                                      <p:cBhvr>
                                        <p:cTn id="1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The Theory of External Economies</a:t>
            </a:r>
            <a:endParaRPr lang="en-GB" dirty="0"/>
          </a:p>
        </p:txBody>
      </p:sp>
      <p:sp>
        <p:nvSpPr>
          <p:cNvPr id="3" name="Content Placeholder 2"/>
          <p:cNvSpPr>
            <a:spLocks noGrp="1"/>
          </p:cNvSpPr>
          <p:nvPr>
            <p:ph sz="half" idx="1"/>
          </p:nvPr>
        </p:nvSpPr>
        <p:spPr>
          <a:xfrm>
            <a:off x="251520" y="1600200"/>
            <a:ext cx="5040560" cy="4525963"/>
          </a:xfrm>
        </p:spPr>
        <p:txBody>
          <a:bodyPr>
            <a:normAutofit fontScale="62500" lnSpcReduction="20000"/>
          </a:bodyPr>
          <a:lstStyle/>
          <a:p>
            <a:pPr marL="0" indent="0">
              <a:buNone/>
            </a:pPr>
            <a:r>
              <a:rPr lang="en-GB" sz="3300" dirty="0" smtClean="0"/>
              <a:t>When </a:t>
            </a:r>
            <a:r>
              <a:rPr lang="en-GB" sz="3300" dirty="0"/>
              <a:t>an industry has thus chosen a locality for itself, it is likely to stay there long: so great are the advantages which people following the same skilled trade get from near neighbourhood to one another. The mysteries of the trade become no mysteries; but are as it were in the air, and children learn many of them unconsciously. </a:t>
            </a:r>
            <a:endParaRPr lang="en-GB" sz="3300" dirty="0" smtClean="0"/>
          </a:p>
          <a:p>
            <a:pPr marL="0" indent="0">
              <a:buNone/>
            </a:pPr>
            <a:r>
              <a:rPr lang="en-GB" sz="3300" dirty="0" smtClean="0"/>
              <a:t>Good </a:t>
            </a:r>
            <a:r>
              <a:rPr lang="en-GB" sz="3300" dirty="0"/>
              <a:t>work is rightly appreciated, inventions and improvements in machinery, in processes and the general organization of the business have their merits promptly discussed: if one man starts a new idea, it is taken up by others and combined with suggestions of their own; and thus it becomes the source of further new ideas. </a:t>
            </a:r>
          </a:p>
        </p:txBody>
      </p:sp>
      <p:pic>
        <p:nvPicPr>
          <p:cNvPr id="51202" name="Picture 2" descr="http://upload.wikimedia.org/wikipedia/commons/8/82/Alfred_Mars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12776"/>
            <a:ext cx="3316319" cy="4680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96136" y="6237312"/>
            <a:ext cx="2821029" cy="369332"/>
          </a:xfrm>
          <a:prstGeom prst="rect">
            <a:avLst/>
          </a:prstGeom>
        </p:spPr>
        <p:txBody>
          <a:bodyPr wrap="none">
            <a:spAutoFit/>
          </a:bodyPr>
          <a:lstStyle/>
          <a:p>
            <a:r>
              <a:rPr lang="en-GB" dirty="0" smtClean="0"/>
              <a:t>Alfred Marshall (1842-1924)</a:t>
            </a:r>
          </a:p>
        </p:txBody>
      </p:sp>
    </p:spTree>
    <p:extLst>
      <p:ext uri="{BB962C8B-B14F-4D97-AF65-F5344CB8AC3E}">
        <p14:creationId xmlns:p14="http://schemas.microsoft.com/office/powerpoint/2010/main" val="181120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sp>
        <p:nvSpPr>
          <p:cNvPr id="3" name="Content Placeholder 2"/>
          <p:cNvSpPr>
            <a:spLocks noGrp="1"/>
          </p:cNvSpPr>
          <p:nvPr>
            <p:ph idx="1"/>
          </p:nvPr>
        </p:nvSpPr>
        <p:spPr>
          <a:xfrm>
            <a:off x="541140" y="1412776"/>
            <a:ext cx="8229600" cy="4525963"/>
          </a:xfrm>
        </p:spPr>
        <p:txBody>
          <a:bodyPr/>
          <a:lstStyle/>
          <a:p>
            <a:r>
              <a:rPr lang="en-GB" dirty="0" smtClean="0"/>
              <a:t>Industrial clusters:</a:t>
            </a:r>
          </a:p>
          <a:p>
            <a:pPr lvl="1"/>
            <a:r>
              <a:rPr lang="en-GB" dirty="0" smtClean="0"/>
              <a:t>Cutlery manufacturers in Sheffield</a:t>
            </a:r>
          </a:p>
          <a:p>
            <a:pPr lvl="1"/>
            <a:r>
              <a:rPr lang="en-GB" dirty="0" smtClean="0"/>
              <a:t>Shoes in Northampton</a:t>
            </a:r>
            <a:endParaRPr lang="en-GB" dirty="0"/>
          </a:p>
        </p:txBody>
      </p:sp>
      <p:pic>
        <p:nvPicPr>
          <p:cNvPr id="54274" name="Picture 2" descr="http://strazors.com/uploads/images/ch_johnso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420888"/>
            <a:ext cx="2548956"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www.northamptonshirebootandshoe.org.uk/wp-content/uploads/2013/06/107-704x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48" y="3140968"/>
            <a:ext cx="4960237"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9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 descr="http://www.heritageinterp.com/Dalton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976664" cy="433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7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dirty="0"/>
              <a:t>The Theory of External Economies</a:t>
            </a:r>
          </a:p>
        </p:txBody>
      </p:sp>
      <p:sp>
        <p:nvSpPr>
          <p:cNvPr id="107523" name="Rectangle 3"/>
          <p:cNvSpPr>
            <a:spLocks noGrp="1" noChangeArrowheads="1"/>
          </p:cNvSpPr>
          <p:nvPr>
            <p:ph type="body" idx="1"/>
          </p:nvPr>
        </p:nvSpPr>
        <p:spPr>
          <a:xfrm>
            <a:off x="304800" y="1600200"/>
            <a:ext cx="8582025" cy="4572000"/>
          </a:xfrm>
        </p:spPr>
        <p:txBody>
          <a:bodyPr/>
          <a:lstStyle/>
          <a:p>
            <a:r>
              <a:rPr lang="en-US" altLang="en-US" dirty="0" smtClean="0"/>
              <a:t>Many </a:t>
            </a:r>
            <a:r>
              <a:rPr lang="en-US" altLang="en-US" dirty="0"/>
              <a:t>modern examples of industries </a:t>
            </a:r>
            <a:r>
              <a:rPr lang="en-US" altLang="en-US" dirty="0" smtClean="0"/>
              <a:t>seem </a:t>
            </a:r>
            <a:r>
              <a:rPr lang="en-US" altLang="en-US" dirty="0"/>
              <a:t>to be powerful external economies: </a:t>
            </a:r>
          </a:p>
          <a:p>
            <a:pPr lvl="1"/>
            <a:r>
              <a:rPr lang="en-US" altLang="en-US" dirty="0"/>
              <a:t>In the </a:t>
            </a:r>
            <a:r>
              <a:rPr lang="en-US" altLang="en-US" dirty="0" smtClean="0"/>
              <a:t>US, </a:t>
            </a:r>
            <a:r>
              <a:rPr lang="en-US" altLang="en-US" dirty="0"/>
              <a:t>the semiconductor industry is concentrated in Silicon Valley, investment banking in New York, and the entertainment industry in </a:t>
            </a:r>
            <a:r>
              <a:rPr lang="en-US" altLang="en-US" dirty="0" smtClean="0"/>
              <a:t>Hollywood</a:t>
            </a:r>
            <a:endParaRPr lang="en-US" altLang="en-US" dirty="0"/>
          </a:p>
        </p:txBody>
      </p:sp>
    </p:spTree>
    <p:extLst>
      <p:ext uri="{BB962C8B-B14F-4D97-AF65-F5344CB8AC3E}">
        <p14:creationId xmlns:p14="http://schemas.microsoft.com/office/powerpoint/2010/main" val="428936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strips(downRight)">
                                      <p:cBhvr>
                                        <p:cTn id="7" dur="500"/>
                                        <p:tgtEl>
                                          <p:spTgt spid="10752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7523">
                                            <p:txEl>
                                              <p:pRg st="1" end="1"/>
                                            </p:txEl>
                                          </p:spTgt>
                                        </p:tgtEl>
                                        <p:attrNameLst>
                                          <p:attrName>style.visibility</p:attrName>
                                        </p:attrNameLst>
                                      </p:cBhvr>
                                      <p:to>
                                        <p:strVal val="visible"/>
                                      </p:to>
                                    </p:set>
                                    <p:animEffect transition="in" filter="strips(downRight)">
                                      <p:cBhvr>
                                        <p:cTn id="10" dur="5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Theory of External Economies</a:t>
            </a:r>
            <a:endParaRPr lang="en-GB"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altLang="en-US" dirty="0" smtClean="0"/>
              <a:t>In China, external economies are pervasive in manufacturing</a:t>
            </a:r>
          </a:p>
          <a:p>
            <a:pPr lvl="1"/>
            <a:r>
              <a:rPr lang="en-GB" dirty="0" smtClean="0"/>
              <a:t>Toothbrushes in Hang </a:t>
            </a:r>
            <a:r>
              <a:rPr lang="en-GB" dirty="0" err="1" smtClean="0"/>
              <a:t>Ji</a:t>
            </a:r>
            <a:endParaRPr lang="en-GB" dirty="0" smtClean="0"/>
          </a:p>
          <a:p>
            <a:pPr lvl="1"/>
            <a:r>
              <a:rPr lang="en-GB" dirty="0" smtClean="0"/>
              <a:t>Ties in Sheng Zhou</a:t>
            </a:r>
          </a:p>
          <a:p>
            <a:pPr lvl="1"/>
            <a:r>
              <a:rPr lang="en-GB" dirty="0" smtClean="0"/>
              <a:t>Lighters in Zhang Qi</a:t>
            </a:r>
          </a:p>
          <a:p>
            <a:pPr lvl="1"/>
            <a:r>
              <a:rPr lang="en-GB" dirty="0" smtClean="0"/>
              <a:t>Shoes in Wen Ling</a:t>
            </a:r>
          </a:p>
          <a:p>
            <a:pPr lvl="1"/>
            <a:r>
              <a:rPr lang="en-GB" dirty="0" smtClean="0"/>
              <a:t>Socks in </a:t>
            </a:r>
            <a:r>
              <a:rPr lang="en-GB" dirty="0" err="1" smtClean="0"/>
              <a:t>Yiwu</a:t>
            </a:r>
            <a:endParaRPr lang="en-GB" dirty="0" smtClean="0"/>
          </a:p>
        </p:txBody>
      </p:sp>
    </p:spTree>
    <p:extLst>
      <p:ext uri="{BB962C8B-B14F-4D97-AF65-F5344CB8AC3E}">
        <p14:creationId xmlns:p14="http://schemas.microsoft.com/office/powerpoint/2010/main" val="139354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normAutofit/>
          </a:bodyPr>
          <a:lstStyle/>
          <a:p>
            <a:r>
              <a:rPr lang="en-US" altLang="en-US" dirty="0" smtClean="0"/>
              <a:t>Concentrating </a:t>
            </a:r>
            <a:r>
              <a:rPr lang="en-US" altLang="en-US" dirty="0"/>
              <a:t>production of an industry in one </a:t>
            </a:r>
            <a:r>
              <a:rPr lang="en-US" altLang="en-US" dirty="0" smtClean="0"/>
              <a:t>location </a:t>
            </a:r>
            <a:r>
              <a:rPr lang="en-US" altLang="en-US" dirty="0"/>
              <a:t>can reduce the industry’s costs, even if </a:t>
            </a:r>
            <a:r>
              <a:rPr lang="en-US" altLang="en-US" dirty="0" smtClean="0"/>
              <a:t>individual </a:t>
            </a:r>
            <a:r>
              <a:rPr lang="en-US" altLang="en-US" dirty="0"/>
              <a:t>firms </a:t>
            </a:r>
            <a:r>
              <a:rPr lang="en-US" altLang="en-US" dirty="0" smtClean="0"/>
              <a:t>remain </a:t>
            </a:r>
            <a:r>
              <a:rPr lang="en-US" altLang="en-US" dirty="0"/>
              <a:t>small</a:t>
            </a:r>
            <a:r>
              <a:rPr lang="en-US" altLang="en-US" dirty="0" smtClean="0"/>
              <a:t>.</a:t>
            </a:r>
          </a:p>
          <a:p>
            <a:pPr lvl="1"/>
            <a:r>
              <a:rPr lang="en-US" altLang="en-US" dirty="0" smtClean="0"/>
              <a:t>E.g. 990 toothbrush firms</a:t>
            </a:r>
            <a:endParaRPr lang="en-US" altLang="en-US" dirty="0"/>
          </a:p>
        </p:txBody>
      </p:sp>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257671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strips(downRight)">
                                      <p:cBhvr>
                                        <p:cTn id="7" dur="500"/>
                                        <p:tgtEl>
                                          <p:spTgt spid="15667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strips(downRight)">
                                      <p:cBhvr>
                                        <p:cTn id="10" dur="500"/>
                                        <p:tgtEl>
                                          <p:spTgt spid="156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p:txBody>
          <a:bodyPr/>
          <a:lstStyle/>
          <a:p>
            <a:pPr lvl="1"/>
            <a:endParaRPr lang="en-US" altLang="en-US" dirty="0"/>
          </a:p>
        </p:txBody>
      </p:sp>
      <p:sp>
        <p:nvSpPr>
          <p:cNvPr id="2" name="Title 1"/>
          <p:cNvSpPr>
            <a:spLocks noGrp="1"/>
          </p:cNvSpPr>
          <p:nvPr>
            <p:ph type="title"/>
          </p:nvPr>
        </p:nvSpPr>
        <p:spPr/>
        <p:txBody>
          <a:bodyPr/>
          <a:lstStyle/>
          <a:p>
            <a:r>
              <a:rPr lang="en-US" altLang="en-US" dirty="0" smtClean="0"/>
              <a:t>The Theory of External Economies</a:t>
            </a:r>
            <a:endParaRPr lang="en-GB" dirty="0"/>
          </a:p>
        </p:txBody>
      </p:sp>
      <p:pic>
        <p:nvPicPr>
          <p:cNvPr id="38914" name="Picture 2" descr="http://www.chinasourcingblog.org/Industrial%20Clus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04" y="1484783"/>
            <a:ext cx="8888512" cy="518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3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strips(downRight)">
                                      <p:cBhvr>
                                        <p:cTn id="7" dur="500"/>
                                        <p:tgtEl>
                                          <p:spTgt spid="157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p:txBody>
          <a:bodyPr/>
          <a:lstStyle/>
          <a:p>
            <a:pPr lvl="1">
              <a:buFont typeface="Arial" panose="020B0604020202020204" pitchFamily="34" charset="0"/>
              <a:buChar char="•"/>
            </a:pPr>
            <a:r>
              <a:rPr lang="en-US" altLang="en-US" dirty="0" smtClean="0"/>
              <a:t>External </a:t>
            </a:r>
            <a:r>
              <a:rPr lang="en-US" altLang="en-US" dirty="0"/>
              <a:t>economies played a key role in India’s emergence as a major exporter of information </a:t>
            </a:r>
            <a:r>
              <a:rPr lang="en-US" altLang="en-US" dirty="0" smtClean="0"/>
              <a:t>services.</a:t>
            </a:r>
          </a:p>
          <a:p>
            <a:pPr lvl="1">
              <a:buFont typeface="Arial" panose="020B0604020202020204" pitchFamily="34" charset="0"/>
              <a:buChar char="•"/>
            </a:pPr>
            <a:r>
              <a:rPr lang="en-US" altLang="en-US" dirty="0" smtClean="0"/>
              <a:t>Indian IT companies </a:t>
            </a:r>
            <a:r>
              <a:rPr lang="en-US" altLang="en-US" dirty="0"/>
              <a:t>are </a:t>
            </a:r>
            <a:r>
              <a:rPr lang="en-US" altLang="en-US" dirty="0" smtClean="0"/>
              <a:t>clustered </a:t>
            </a:r>
            <a:r>
              <a:rPr lang="en-US" altLang="en-US" dirty="0"/>
              <a:t>in Bangalore</a:t>
            </a:r>
            <a:r>
              <a:rPr lang="en-US" altLang="en-US" dirty="0" smtClean="0"/>
              <a:t>.</a:t>
            </a:r>
          </a:p>
        </p:txBody>
      </p:sp>
      <p:pic>
        <p:nvPicPr>
          <p:cNvPr id="5122" name="Picture 2" descr="http://upload.wikimedia.org/wikipedia/en/d/d9/Bangalore_sky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068" y="3573016"/>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284482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strips(downRight)">
                                      <p:cBhvr>
                                        <p:cTn id="7" dur="500"/>
                                        <p:tgtEl>
                                          <p:spTgt spid="15769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7699">
                                            <p:txEl>
                                              <p:pRg st="1" end="1"/>
                                            </p:txEl>
                                          </p:spTgt>
                                        </p:tgtEl>
                                        <p:attrNameLst>
                                          <p:attrName>style.visibility</p:attrName>
                                        </p:attrNameLst>
                                      </p:cBhvr>
                                      <p:to>
                                        <p:strVal val="visible"/>
                                      </p:to>
                                    </p:set>
                                    <p:animEffect transition="in" filter="strips(downRight)">
                                      <p:cBhvr>
                                        <p:cTn id="10" dur="5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normAutofit/>
          </a:bodyPr>
          <a:lstStyle/>
          <a:p>
            <a:r>
              <a:rPr lang="en-US" altLang="en-US" dirty="0" smtClean="0"/>
              <a:t>External </a:t>
            </a:r>
            <a:r>
              <a:rPr lang="en-US" altLang="en-US" dirty="0"/>
              <a:t>economies may exist for a few reasons</a:t>
            </a:r>
            <a:r>
              <a:rPr lang="en-US" altLang="en-US" dirty="0" smtClean="0"/>
              <a:t>:</a:t>
            </a:r>
          </a:p>
          <a:p>
            <a:pPr lvl="1"/>
            <a:r>
              <a:rPr lang="en-US" altLang="en-US" b="1" dirty="0" smtClean="0"/>
              <a:t>Specialized equipment or services</a:t>
            </a:r>
          </a:p>
          <a:p>
            <a:pPr lvl="1"/>
            <a:r>
              <a:rPr lang="en-US" altLang="en-US" b="1" dirty="0" err="1" smtClean="0"/>
              <a:t>Labour</a:t>
            </a:r>
            <a:r>
              <a:rPr lang="en-US" altLang="en-US" b="1" dirty="0" smtClean="0"/>
              <a:t> pooling</a:t>
            </a:r>
          </a:p>
          <a:p>
            <a:pPr lvl="1"/>
            <a:r>
              <a:rPr lang="en-US" altLang="en-US" b="1" dirty="0" smtClean="0"/>
              <a:t>Knowledge spillovers</a:t>
            </a:r>
            <a:endParaRPr lang="en-US" altLang="en-US" dirty="0"/>
          </a:p>
        </p:txBody>
      </p:sp>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183170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strips(downRight)">
                                      <p:cBhvr>
                                        <p:cTn id="7" dur="500"/>
                                        <p:tgtEl>
                                          <p:spTgt spid="15667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strips(downRight)">
                                      <p:cBhvr>
                                        <p:cTn id="10" dur="500"/>
                                        <p:tgtEl>
                                          <p:spTgt spid="15667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animEffect transition="in" filter="strips(downRight)">
                                      <p:cBhvr>
                                        <p:cTn id="13" dur="500"/>
                                        <p:tgtEl>
                                          <p:spTgt spid="156675">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56675">
                                            <p:txEl>
                                              <p:pRg st="3" end="3"/>
                                            </p:txEl>
                                          </p:spTgt>
                                        </p:tgtEl>
                                        <p:attrNameLst>
                                          <p:attrName>style.visibility</p:attrName>
                                        </p:attrNameLst>
                                      </p:cBhvr>
                                      <p:to>
                                        <p:strVal val="visible"/>
                                      </p:to>
                                    </p:set>
                                    <p:animEffect transition="in" filter="strips(downRight)">
                                      <p:cBhvr>
                                        <p:cTn id="16" dur="500"/>
                                        <p:tgtEl>
                                          <p:spTgt spid="156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lstStyle/>
          <a:p>
            <a:pPr marL="533400" indent="-533400">
              <a:spcBef>
                <a:spcPct val="50000"/>
              </a:spcBef>
              <a:buFont typeface="Times" charset="0"/>
              <a:buAutoNum type="arabicPeriod"/>
            </a:pPr>
            <a:r>
              <a:rPr lang="en-US" altLang="en-US" sz="2400" b="1" dirty="0"/>
              <a:t>Specialized equipment or services</a:t>
            </a:r>
            <a:r>
              <a:rPr lang="en-US" altLang="en-US" sz="2400" dirty="0"/>
              <a:t> may </a:t>
            </a:r>
            <a:br>
              <a:rPr lang="en-US" altLang="en-US" sz="2400" dirty="0"/>
            </a:br>
            <a:r>
              <a:rPr lang="en-US" altLang="en-US" sz="2400" dirty="0"/>
              <a:t>be needed for the industry, but are only supplied by other firms if the industry is large and concentrated.</a:t>
            </a:r>
          </a:p>
          <a:p>
            <a:pPr marL="914400" lvl="1" indent="-457200">
              <a:spcBef>
                <a:spcPct val="50000"/>
              </a:spcBef>
            </a:pPr>
            <a:r>
              <a:rPr lang="en-US" altLang="en-US" sz="2000" dirty="0"/>
              <a:t>For example, Silicon Valley in California has a large concentration of silicon chip companies, which are serviced by companies that make special machines for manufacturing silicon chips.</a:t>
            </a:r>
          </a:p>
          <a:p>
            <a:pPr marL="914400" lvl="1" indent="-457200">
              <a:spcBef>
                <a:spcPct val="50000"/>
              </a:spcBef>
            </a:pPr>
            <a:r>
              <a:rPr lang="en-US" altLang="en-US" sz="2000" dirty="0"/>
              <a:t>These machines are cheaper and more 	</a:t>
            </a:r>
            <a:r>
              <a:rPr lang="en-US" altLang="en-US" sz="2000" dirty="0" smtClean="0"/>
              <a:t>		easily </a:t>
            </a:r>
            <a:r>
              <a:rPr lang="en-US" altLang="en-US" sz="2000" dirty="0"/>
              <a:t>available there than </a:t>
            </a:r>
            <a:r>
              <a:rPr lang="en-US" altLang="en-US" sz="2000" dirty="0" smtClean="0"/>
              <a:t>elsewhere</a:t>
            </a:r>
          </a:p>
        </p:txBody>
      </p:sp>
      <p:pic>
        <p:nvPicPr>
          <p:cNvPr id="36866" name="Picture 2" descr="https://www.crystec.com/kmi-r6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89040"/>
            <a:ext cx="2286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54592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strips(downRight)">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strips(downRight)">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strips(downRight)">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lstStyle/>
          <a:p>
            <a:pPr marL="533400" indent="-533400">
              <a:spcBef>
                <a:spcPct val="50000"/>
              </a:spcBef>
              <a:buFont typeface="Times" charset="0"/>
              <a:buAutoNum type="arabicPeriod"/>
            </a:pPr>
            <a:r>
              <a:rPr lang="en-US" altLang="en-US" sz="2400" b="1" dirty="0"/>
              <a:t>Specialized equipment or </a:t>
            </a:r>
            <a:r>
              <a:rPr lang="en-US" altLang="en-US" sz="2400" b="1" dirty="0" smtClean="0"/>
              <a:t>services</a:t>
            </a:r>
          </a:p>
          <a:p>
            <a:pPr marL="0" indent="0">
              <a:spcBef>
                <a:spcPct val="50000"/>
              </a:spcBef>
              <a:buNone/>
            </a:pPr>
            <a:r>
              <a:rPr lang="en-US" altLang="en-US" sz="2000" dirty="0" smtClean="0"/>
              <a:t>A 1994 study of Silicon Valley:</a:t>
            </a:r>
          </a:p>
          <a:p>
            <a:pPr marL="0" indent="0">
              <a:spcBef>
                <a:spcPct val="50000"/>
              </a:spcBef>
              <a:buNone/>
            </a:pPr>
            <a:r>
              <a:rPr lang="en-US" altLang="en-US" sz="2000" dirty="0" smtClean="0"/>
              <a:t>“engineers left established semiconductor companies to start firms that manufactured capital goods such as diffusion ovens, step-and-repeat cameras, and testers, and material and components such as </a:t>
            </a:r>
            <a:r>
              <a:rPr lang="en-US" altLang="en-US" sz="2000" dirty="0" err="1" smtClean="0"/>
              <a:t>photomask</a:t>
            </a:r>
            <a:r>
              <a:rPr lang="en-US" altLang="en-US" sz="2000" dirty="0" smtClean="0"/>
              <a:t>, testing jigs, and specialized chemicals… the independent equipment sector promoted the continuing formation of semiconductor firms by freeing individual producers from the expense of developing capital equipment internally and by spreading the cost of development. It also reinforced the tendency toward industrial localization, as most of these specialized inputs were not available elsewhere in the country”</a:t>
            </a:r>
            <a:endParaRPr lang="en-US" altLang="en-US" sz="2000" dirty="0"/>
          </a:p>
        </p:txBody>
      </p:sp>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425075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strips(downRight)">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strips(downRight)">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strips(downRight)">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normAutofit/>
          </a:bodyPr>
          <a:lstStyle/>
          <a:p>
            <a:pPr marL="533400" indent="-533400">
              <a:spcBef>
                <a:spcPct val="50000"/>
              </a:spcBef>
              <a:buFont typeface="Times" charset="0"/>
              <a:buAutoNum type="arabicPeriod"/>
            </a:pPr>
            <a:r>
              <a:rPr lang="en-US" altLang="en-US" sz="2400" b="1" dirty="0"/>
              <a:t>Specialized equipment or </a:t>
            </a:r>
            <a:r>
              <a:rPr lang="en-US" altLang="en-US" sz="2400" b="1" dirty="0" smtClean="0"/>
              <a:t>services</a:t>
            </a:r>
          </a:p>
          <a:p>
            <a:r>
              <a:rPr lang="en-GB" sz="2000" dirty="0"/>
              <a:t>If a car manufacturer had to produce all components (tires, airbags, brakes,…) in house, </a:t>
            </a:r>
            <a:r>
              <a:rPr lang="en-GB" sz="2000" dirty="0" smtClean="0"/>
              <a:t>it would </a:t>
            </a:r>
            <a:r>
              <a:rPr lang="en-GB" sz="2000" dirty="0"/>
              <a:t>not be very efficient.</a:t>
            </a:r>
          </a:p>
          <a:p>
            <a:r>
              <a:rPr lang="en-GB" sz="2000" dirty="0" smtClean="0"/>
              <a:t>Specialized </a:t>
            </a:r>
            <a:r>
              <a:rPr lang="en-GB" sz="2000" dirty="0"/>
              <a:t>suppliers increase the efficiency of car manufacturers. </a:t>
            </a:r>
            <a:r>
              <a:rPr lang="en-GB" sz="2000" b="1" dirty="0" smtClean="0"/>
              <a:t>Car manufacturers have </a:t>
            </a:r>
            <a:r>
              <a:rPr lang="en-GB" sz="2000" b="1" dirty="0"/>
              <a:t>an incentive to locate close to specialized suppliers.</a:t>
            </a:r>
          </a:p>
          <a:p>
            <a:r>
              <a:rPr lang="en-GB" sz="2000" dirty="0" smtClean="0"/>
              <a:t>Specialized </a:t>
            </a:r>
            <a:r>
              <a:rPr lang="en-GB" sz="2000" dirty="0"/>
              <a:t>suppliers also need enough customers close to them. </a:t>
            </a:r>
            <a:r>
              <a:rPr lang="en-GB" sz="2000" b="1" dirty="0" smtClean="0"/>
              <a:t>Suppliers specialized in </a:t>
            </a:r>
            <a:r>
              <a:rPr lang="en-GB" sz="2000" b="1" dirty="0"/>
              <a:t>car components have an incentive to locate close to car manufacturers.</a:t>
            </a:r>
          </a:p>
          <a:p>
            <a:r>
              <a:rPr lang="en-GB" sz="2000" dirty="0" smtClean="0"/>
              <a:t>This </a:t>
            </a:r>
            <a:r>
              <a:rPr lang="en-GB" sz="2000" dirty="0"/>
              <a:t>circular causality brings about the </a:t>
            </a:r>
            <a:r>
              <a:rPr lang="en-GB" sz="2000" b="1" dirty="0"/>
              <a:t>geographical concentration of industries.</a:t>
            </a:r>
          </a:p>
          <a:p>
            <a:r>
              <a:rPr lang="en-GB" sz="2000" dirty="0" smtClean="0"/>
              <a:t>The </a:t>
            </a:r>
            <a:r>
              <a:rPr lang="en-GB" sz="2000" dirty="0"/>
              <a:t>greater the concentration of firms in a limited area, the more efficient the </a:t>
            </a:r>
            <a:r>
              <a:rPr lang="en-GB" sz="2000" dirty="0" smtClean="0"/>
              <a:t>industry in that </a:t>
            </a:r>
            <a:r>
              <a:rPr lang="en-GB" sz="2000" dirty="0"/>
              <a:t>area will be. </a:t>
            </a:r>
            <a:endParaRPr lang="en-US" altLang="en-US" sz="2000" dirty="0" smtClean="0"/>
          </a:p>
        </p:txBody>
      </p:sp>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116301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strips(downRight)">
                                      <p:cBhvr>
                                        <p:cTn id="7" dur="500"/>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Theory of External Economies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400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12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mapsofworld.com/location-maps/newimages/usa-dalton-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748" y="620688"/>
            <a:ext cx="6408712" cy="542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1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sp>
        <p:nvSpPr>
          <p:cNvPr id="3" name="Content Placeholder 2"/>
          <p:cNvSpPr>
            <a:spLocks noGrp="1"/>
          </p:cNvSpPr>
          <p:nvPr>
            <p:ph idx="1"/>
          </p:nvPr>
        </p:nvSpPr>
        <p:spPr/>
        <p:txBody>
          <a:bodyPr>
            <a:normAutofit/>
          </a:bodyPr>
          <a:lstStyle/>
          <a:p>
            <a:r>
              <a:rPr lang="en-GB" dirty="0"/>
              <a:t>Sergio </a:t>
            </a:r>
            <a:r>
              <a:rPr lang="en-GB" dirty="0" err="1"/>
              <a:t>Marchionne</a:t>
            </a:r>
            <a:r>
              <a:rPr lang="en-GB" dirty="0"/>
              <a:t>, boss of Fiat-Chrysler, once said that 6m was the minimum production for car firms to be profitable</a:t>
            </a:r>
          </a:p>
          <a:p>
            <a:pPr lvl="1"/>
            <a:r>
              <a:rPr lang="en-GB" dirty="0"/>
              <a:t>Bigger firms have lower average costs (Internal economies of scale)</a:t>
            </a:r>
          </a:p>
          <a:p>
            <a:r>
              <a:rPr lang="en-GB" dirty="0" smtClean="0"/>
              <a:t>In Japan, 5 smaller </a:t>
            </a:r>
            <a:r>
              <a:rPr lang="en-GB" dirty="0"/>
              <a:t>firms continue to prosper alongside 3 giants, Toyota, Nissan, Honda</a:t>
            </a:r>
          </a:p>
          <a:p>
            <a:pPr lvl="1"/>
            <a:r>
              <a:rPr lang="en-GB" dirty="0"/>
              <a:t>Mazda, Mitsubishi, Suzuki, Subaru, </a:t>
            </a:r>
            <a:r>
              <a:rPr lang="en-GB" dirty="0" smtClean="0"/>
              <a:t>Daihatsu</a:t>
            </a:r>
            <a:endParaRPr lang="en-GB" dirty="0"/>
          </a:p>
        </p:txBody>
      </p:sp>
    </p:spTree>
    <p:extLst>
      <p:ext uri="{BB962C8B-B14F-4D97-AF65-F5344CB8AC3E}">
        <p14:creationId xmlns:p14="http://schemas.microsoft.com/office/powerpoint/2010/main" val="83824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sp>
        <p:nvSpPr>
          <p:cNvPr id="3" name="Content Placeholder 2"/>
          <p:cNvSpPr>
            <a:spLocks noGrp="1"/>
          </p:cNvSpPr>
          <p:nvPr>
            <p:ph idx="1"/>
          </p:nvPr>
        </p:nvSpPr>
        <p:spPr/>
        <p:txBody>
          <a:bodyPr/>
          <a:lstStyle/>
          <a:p>
            <a:r>
              <a:rPr lang="en-GB" dirty="0"/>
              <a:t>“Lots of oomph”, The Economist, 25 Oct 2014</a:t>
            </a:r>
          </a:p>
          <a:p>
            <a:pPr lvl="1"/>
            <a:r>
              <a:rPr lang="en-GB" dirty="0" smtClean="0"/>
              <a:t>“The Japanese small-fry are also more profitable than most firms in the industry”</a:t>
            </a:r>
          </a:p>
          <a:p>
            <a:pPr lvl="1"/>
            <a:r>
              <a:rPr lang="en-GB" dirty="0" smtClean="0"/>
              <a:t>“</a:t>
            </a:r>
            <a:r>
              <a:rPr lang="en-GB" dirty="0"/>
              <a:t>Japan’s small car firms are defying the industry’s get-big-or-die imperative”</a:t>
            </a:r>
          </a:p>
          <a:p>
            <a:r>
              <a:rPr lang="en-GB" dirty="0" smtClean="0"/>
              <a:t>A possible explanation?</a:t>
            </a:r>
          </a:p>
          <a:p>
            <a:pPr lvl="1"/>
            <a:r>
              <a:rPr lang="en-GB" dirty="0" smtClean="0"/>
              <a:t>A big industry </a:t>
            </a:r>
            <a:r>
              <a:rPr lang="en-GB" dirty="0" smtClean="0">
                <a:sym typeface="Wingdings" panose="05000000000000000000" pitchFamily="2" charset="2"/>
              </a:rPr>
              <a:t> external economies of scale</a:t>
            </a:r>
            <a:endParaRPr lang="en-GB" dirty="0"/>
          </a:p>
        </p:txBody>
      </p:sp>
    </p:spTree>
    <p:extLst>
      <p:ext uri="{BB962C8B-B14F-4D97-AF65-F5344CB8AC3E}">
        <p14:creationId xmlns:p14="http://schemas.microsoft.com/office/powerpoint/2010/main" val="112327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marL="609600" indent="-609600">
              <a:spcBef>
                <a:spcPct val="50000"/>
              </a:spcBef>
              <a:buFont typeface="Times" charset="0"/>
              <a:buAutoNum type="arabicPeriod" startAt="2"/>
            </a:pPr>
            <a:r>
              <a:rPr lang="en-US" altLang="en-US" sz="2400" b="1" dirty="0" err="1" smtClean="0"/>
              <a:t>Labour</a:t>
            </a:r>
            <a:r>
              <a:rPr lang="en-US" altLang="en-US" sz="2400" b="1" dirty="0" smtClean="0"/>
              <a:t> pooling (or a specialized </a:t>
            </a:r>
            <a:r>
              <a:rPr lang="en-US" altLang="en-US" sz="2400" b="1" dirty="0" err="1" smtClean="0"/>
              <a:t>labour</a:t>
            </a:r>
            <a:r>
              <a:rPr lang="en-US" altLang="en-US" sz="2400" b="1" dirty="0" smtClean="0"/>
              <a:t> market)</a:t>
            </a:r>
            <a:r>
              <a:rPr lang="en-US" altLang="en-US" sz="2400" dirty="0" smtClean="0"/>
              <a:t>: </a:t>
            </a:r>
            <a:r>
              <a:rPr lang="en-US" altLang="en-US" sz="2400" dirty="0"/>
              <a:t>a large and concentrated industry may attract a pool of workers, reducing employee search and hiring costs for each firm</a:t>
            </a:r>
            <a:r>
              <a:rPr lang="en-US" altLang="en-US" sz="2400" dirty="0" smtClean="0"/>
              <a:t>.</a:t>
            </a:r>
          </a:p>
        </p:txBody>
      </p:sp>
      <p:sp>
        <p:nvSpPr>
          <p:cNvPr id="2" name="Title 1"/>
          <p:cNvSpPr>
            <a:spLocks noGrp="1"/>
          </p:cNvSpPr>
          <p:nvPr>
            <p:ph type="title"/>
          </p:nvPr>
        </p:nvSpPr>
        <p:spPr/>
        <p:txBody>
          <a:bodyPr/>
          <a:lstStyle/>
          <a:p>
            <a:r>
              <a:rPr lang="en-US" altLang="en-US" dirty="0" smtClean="0"/>
              <a:t>The Theory of External Economies</a:t>
            </a:r>
            <a:endParaRPr lang="en-GB" dirty="0"/>
          </a:p>
        </p:txBody>
      </p:sp>
    </p:spTree>
    <p:extLst>
      <p:ext uri="{BB962C8B-B14F-4D97-AF65-F5344CB8AC3E}">
        <p14:creationId xmlns:p14="http://schemas.microsoft.com/office/powerpoint/2010/main" val="380778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trips(downRight)">
                                      <p:cBhvr>
                                        <p:cTn id="7" dur="500"/>
                                        <p:tgtEl>
                                          <p:spTgt spid="109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sp>
        <p:nvSpPr>
          <p:cNvPr id="3" name="Content Placeholder 2"/>
          <p:cNvSpPr>
            <a:spLocks noGrp="1"/>
          </p:cNvSpPr>
          <p:nvPr>
            <p:ph idx="1"/>
          </p:nvPr>
        </p:nvSpPr>
        <p:spPr/>
        <p:txBody>
          <a:bodyPr>
            <a:normAutofit lnSpcReduction="10000"/>
          </a:bodyPr>
          <a:lstStyle/>
          <a:p>
            <a:r>
              <a:rPr lang="en-GB" dirty="0"/>
              <a:t>2 </a:t>
            </a:r>
            <a:r>
              <a:rPr lang="en-GB" dirty="0" smtClean="0"/>
              <a:t>studios need experts in computer animation</a:t>
            </a:r>
            <a:endParaRPr lang="en-GB" dirty="0"/>
          </a:p>
          <a:p>
            <a:r>
              <a:rPr lang="en-GB" dirty="0" smtClean="0"/>
              <a:t>With </a:t>
            </a:r>
            <a:r>
              <a:rPr lang="en-GB" dirty="0"/>
              <a:t>probability ½, a </a:t>
            </a:r>
            <a:r>
              <a:rPr lang="en-GB" dirty="0" smtClean="0"/>
              <a:t>studio does </a:t>
            </a:r>
            <a:r>
              <a:rPr lang="en-GB" dirty="0"/>
              <a:t>well and wants to hire 150 workers, and with probability ½ </a:t>
            </a:r>
            <a:r>
              <a:rPr lang="en-GB" dirty="0" smtClean="0"/>
              <a:t>a firm </a:t>
            </a:r>
            <a:r>
              <a:rPr lang="en-GB" dirty="0"/>
              <a:t>doesn’t do that well and wants to hire only 50 workers. </a:t>
            </a:r>
            <a:endParaRPr lang="en-GB" dirty="0" smtClean="0"/>
          </a:p>
          <a:p>
            <a:r>
              <a:rPr lang="en-GB" dirty="0" smtClean="0"/>
              <a:t>There are 200 </a:t>
            </a:r>
            <a:r>
              <a:rPr lang="en-GB" dirty="0"/>
              <a:t>experts in computer animation </a:t>
            </a:r>
            <a:endParaRPr lang="en-GB" dirty="0" smtClean="0"/>
          </a:p>
          <a:p>
            <a:pPr lvl="1"/>
            <a:r>
              <a:rPr lang="en-GB" dirty="0" smtClean="0"/>
              <a:t>Case </a:t>
            </a:r>
            <a:r>
              <a:rPr lang="en-GB" dirty="0"/>
              <a:t>1, two </a:t>
            </a:r>
            <a:r>
              <a:rPr lang="en-GB" dirty="0" smtClean="0"/>
              <a:t>cities (each with </a:t>
            </a:r>
            <a:r>
              <a:rPr lang="en-GB" dirty="0"/>
              <a:t>100 </a:t>
            </a:r>
            <a:r>
              <a:rPr lang="en-GB" dirty="0" smtClean="0"/>
              <a:t>workers and </a:t>
            </a:r>
            <a:r>
              <a:rPr lang="en-GB" dirty="0"/>
              <a:t>one </a:t>
            </a:r>
            <a:r>
              <a:rPr lang="en-GB" dirty="0" smtClean="0"/>
              <a:t>studio)</a:t>
            </a:r>
          </a:p>
          <a:p>
            <a:pPr lvl="1"/>
            <a:r>
              <a:rPr lang="en-GB" dirty="0" smtClean="0"/>
              <a:t>Case </a:t>
            </a:r>
            <a:r>
              <a:rPr lang="en-GB" dirty="0"/>
              <a:t>2, one </a:t>
            </a:r>
            <a:r>
              <a:rPr lang="en-GB" dirty="0" smtClean="0"/>
              <a:t>city, (200 </a:t>
            </a:r>
            <a:r>
              <a:rPr lang="en-GB" dirty="0"/>
              <a:t>workers and </a:t>
            </a:r>
            <a:r>
              <a:rPr lang="en-GB" dirty="0" smtClean="0"/>
              <a:t>2 studios).</a:t>
            </a:r>
            <a:endParaRPr lang="en-GB" dirty="0"/>
          </a:p>
        </p:txBody>
      </p:sp>
    </p:spTree>
    <p:extLst>
      <p:ext uri="{BB962C8B-B14F-4D97-AF65-F5344CB8AC3E}">
        <p14:creationId xmlns:p14="http://schemas.microsoft.com/office/powerpoint/2010/main" val="53597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0" y="1782108"/>
            <a:ext cx="838924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1441252"/>
            <a:ext cx="309007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Case 1 (identical in the 2 cities)</a:t>
            </a:r>
            <a:endParaRPr lang="en-GB" dirty="0"/>
          </a:p>
        </p:txBody>
      </p:sp>
      <p:sp>
        <p:nvSpPr>
          <p:cNvPr id="6" name="Rectangle 5"/>
          <p:cNvSpPr/>
          <p:nvPr/>
        </p:nvSpPr>
        <p:spPr>
          <a:xfrm>
            <a:off x="6873676" y="1412776"/>
            <a:ext cx="79380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Case 2</a:t>
            </a:r>
            <a:endParaRPr lang="en-GB" dirty="0"/>
          </a:p>
        </p:txBody>
      </p:sp>
    </p:spTree>
    <p:extLst>
      <p:ext uri="{BB962C8B-B14F-4D97-AF65-F5344CB8AC3E}">
        <p14:creationId xmlns:p14="http://schemas.microsoft.com/office/powerpoint/2010/main" val="8391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0" y="1782108"/>
            <a:ext cx="838924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55650" y="1428552"/>
            <a:ext cx="309007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Case 1 (identical in the 2 cities)</a:t>
            </a:r>
            <a:endParaRPr lang="en-GB" dirty="0"/>
          </a:p>
        </p:txBody>
      </p:sp>
      <p:sp>
        <p:nvSpPr>
          <p:cNvPr id="6" name="Rectangle 5"/>
          <p:cNvSpPr/>
          <p:nvPr/>
        </p:nvSpPr>
        <p:spPr>
          <a:xfrm>
            <a:off x="6873676" y="1412776"/>
            <a:ext cx="79380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Case 2</a:t>
            </a:r>
            <a:endParaRPr lang="en-GB" dirty="0"/>
          </a:p>
        </p:txBody>
      </p:sp>
      <p:sp>
        <p:nvSpPr>
          <p:cNvPr id="7" name="Rectangle 6"/>
          <p:cNvSpPr/>
          <p:nvPr/>
        </p:nvSpPr>
        <p:spPr>
          <a:xfrm>
            <a:off x="1909423" y="5090368"/>
            <a:ext cx="27363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Each firm can expect 16.7% vacancy on average and each worker can expect 25% unemployment.</a:t>
            </a:r>
          </a:p>
        </p:txBody>
      </p:sp>
    </p:spTree>
    <p:extLst>
      <p:ext uri="{BB962C8B-B14F-4D97-AF65-F5344CB8AC3E}">
        <p14:creationId xmlns:p14="http://schemas.microsoft.com/office/powerpoint/2010/main" val="64182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0" y="1782108"/>
            <a:ext cx="838924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1412776"/>
            <a:ext cx="309007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a:t>Case 1 (identical in the 2 cities)</a:t>
            </a:r>
            <a:endParaRPr lang="en-GB" dirty="0"/>
          </a:p>
        </p:txBody>
      </p:sp>
      <p:sp>
        <p:nvSpPr>
          <p:cNvPr id="6" name="Rectangle 5"/>
          <p:cNvSpPr/>
          <p:nvPr/>
        </p:nvSpPr>
        <p:spPr>
          <a:xfrm>
            <a:off x="6873676" y="1412776"/>
            <a:ext cx="79380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altLang="en-US" dirty="0" smtClean="0"/>
              <a:t>Case 2</a:t>
            </a:r>
            <a:endParaRPr lang="en-GB" dirty="0"/>
          </a:p>
        </p:txBody>
      </p:sp>
      <p:sp>
        <p:nvSpPr>
          <p:cNvPr id="7" name="Rectangle 6"/>
          <p:cNvSpPr/>
          <p:nvPr/>
        </p:nvSpPr>
        <p:spPr>
          <a:xfrm>
            <a:off x="1909423" y="5090368"/>
            <a:ext cx="27363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Each firm can expect 16.7% vacancy on average and each worker can expect 25% unemployment.</a:t>
            </a:r>
          </a:p>
        </p:txBody>
      </p:sp>
      <p:sp>
        <p:nvSpPr>
          <p:cNvPr id="8" name="Rectangle 7"/>
          <p:cNvSpPr/>
          <p:nvPr/>
        </p:nvSpPr>
        <p:spPr>
          <a:xfrm>
            <a:off x="5796136" y="5090367"/>
            <a:ext cx="273630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Each firm can expect 8.3% vacancy on average and each worker can expect 12.5% unemployment.</a:t>
            </a:r>
          </a:p>
        </p:txBody>
      </p:sp>
    </p:spTree>
    <p:extLst>
      <p:ext uri="{BB962C8B-B14F-4D97-AF65-F5344CB8AC3E}">
        <p14:creationId xmlns:p14="http://schemas.microsoft.com/office/powerpoint/2010/main" val="40035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Theory of External Economies</a:t>
            </a:r>
            <a:endParaRPr lang="en-GB" dirty="0"/>
          </a:p>
        </p:txBody>
      </p:sp>
      <p:sp>
        <p:nvSpPr>
          <p:cNvPr id="3" name="Content Placeholder 2"/>
          <p:cNvSpPr>
            <a:spLocks noGrp="1"/>
          </p:cNvSpPr>
          <p:nvPr>
            <p:ph idx="1"/>
          </p:nvPr>
        </p:nvSpPr>
        <p:spPr/>
        <p:txBody>
          <a:bodyPr>
            <a:normAutofit/>
          </a:bodyPr>
          <a:lstStyle/>
          <a:p>
            <a:r>
              <a:rPr lang="en-GB" dirty="0" smtClean="0"/>
              <a:t>Firms </a:t>
            </a:r>
            <a:r>
              <a:rPr lang="en-GB" dirty="0"/>
              <a:t>that need specialized workers want to locate where there is a large supply of </a:t>
            </a:r>
            <a:r>
              <a:rPr lang="en-GB" dirty="0" smtClean="0"/>
              <a:t>these workers</a:t>
            </a:r>
            <a:r>
              <a:rPr lang="en-GB" dirty="0"/>
              <a:t>.</a:t>
            </a:r>
          </a:p>
          <a:p>
            <a:r>
              <a:rPr lang="en-GB" dirty="0" smtClean="0"/>
              <a:t>Specialized </a:t>
            </a:r>
            <a:r>
              <a:rPr lang="en-GB" dirty="0"/>
              <a:t>workers want to be where there are a lot firms that need their skills.</a:t>
            </a:r>
          </a:p>
          <a:p>
            <a:r>
              <a:rPr lang="en-GB" dirty="0" smtClean="0"/>
              <a:t>As </a:t>
            </a:r>
            <a:r>
              <a:rPr lang="en-GB" dirty="0"/>
              <a:t>before, circular causality brings about the </a:t>
            </a:r>
            <a:r>
              <a:rPr lang="en-GB" b="1" dirty="0"/>
              <a:t>geographical concentration of industries</a:t>
            </a:r>
            <a:r>
              <a:rPr lang="en-GB" b="1" dirty="0" smtClean="0"/>
              <a:t>.</a:t>
            </a:r>
            <a:endParaRPr lang="en-GB" b="1" dirty="0"/>
          </a:p>
        </p:txBody>
      </p:sp>
    </p:spTree>
    <p:extLst>
      <p:ext uri="{BB962C8B-B14F-4D97-AF65-F5344CB8AC3E}">
        <p14:creationId xmlns:p14="http://schemas.microsoft.com/office/powerpoint/2010/main" val="186394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marL="609600" indent="-609600">
              <a:spcBef>
                <a:spcPct val="50000"/>
              </a:spcBef>
              <a:buFont typeface="Times" charset="0"/>
              <a:buAutoNum type="arabicPeriod" startAt="2"/>
            </a:pPr>
            <a:r>
              <a:rPr lang="en-US" altLang="en-US" sz="2400" b="1" dirty="0" err="1" smtClean="0"/>
              <a:t>Labour</a:t>
            </a:r>
            <a:r>
              <a:rPr lang="en-US" altLang="en-US" sz="2400" b="1" dirty="0" smtClean="0"/>
              <a:t> pooling</a:t>
            </a:r>
          </a:p>
          <a:p>
            <a:pPr>
              <a:spcBef>
                <a:spcPct val="50000"/>
              </a:spcBef>
            </a:pPr>
            <a:r>
              <a:rPr lang="en-US" altLang="en-US" sz="2400" dirty="0" smtClean="0"/>
              <a:t>If you are an aspiring actor, you probably need to go live in Hollywood</a:t>
            </a:r>
          </a:p>
        </p:txBody>
      </p:sp>
      <p:pic>
        <p:nvPicPr>
          <p:cNvPr id="55298" name="Picture 2" descr="http://p1cdn01.thewrap.com/images/2013/10/hollywood.sign_1-618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73016"/>
            <a:ext cx="4005085"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dirty="0" smtClean="0"/>
              <a:t>The Theory of External Economies</a:t>
            </a:r>
            <a:endParaRPr lang="en-GB" dirty="0"/>
          </a:p>
        </p:txBody>
      </p:sp>
      <p:pic>
        <p:nvPicPr>
          <p:cNvPr id="6" name="Picture 2" descr="http://0707c778e0f1481535fe-36b693bb9065cd15445b260c56542cbf.r55.cf2.rackcdn.com/assets/f3d1cbde-2bb6-11e3-a1a1-bc764e10b52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79" y="2780928"/>
            <a:ext cx="2527567" cy="379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18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trips(downRight)">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strips(downRight)">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marL="609600" indent="-609600">
              <a:spcBef>
                <a:spcPct val="50000"/>
              </a:spcBef>
              <a:buFont typeface="Times" charset="0"/>
              <a:buAutoNum type="arabicPeriod" startAt="2"/>
            </a:pPr>
            <a:r>
              <a:rPr lang="en-US" altLang="en-US" sz="2400" b="1" dirty="0" err="1" smtClean="0"/>
              <a:t>Labour</a:t>
            </a:r>
            <a:r>
              <a:rPr lang="en-US" altLang="en-US" sz="2400" b="1" dirty="0" smtClean="0"/>
              <a:t> pooling</a:t>
            </a:r>
          </a:p>
          <a:p>
            <a:pPr>
              <a:spcBef>
                <a:spcPct val="50000"/>
              </a:spcBef>
            </a:pPr>
            <a:r>
              <a:rPr lang="en-US" altLang="en-US" sz="2400" dirty="0"/>
              <a:t>If you are an aspiring actor, you probably need to go live in </a:t>
            </a:r>
            <a:r>
              <a:rPr lang="en-US" altLang="en-US" sz="2400" dirty="0" smtClean="0"/>
              <a:t>Hollywood… or Bollywood</a:t>
            </a:r>
          </a:p>
          <a:p>
            <a:pPr>
              <a:spcBef>
                <a:spcPct val="50000"/>
              </a:spcBef>
            </a:pPr>
            <a:endParaRPr lang="en-US" altLang="en-US" sz="2400" dirty="0" smtClean="0"/>
          </a:p>
        </p:txBody>
      </p:sp>
      <p:sp>
        <p:nvSpPr>
          <p:cNvPr id="2" name="Title 1"/>
          <p:cNvSpPr>
            <a:spLocks noGrp="1"/>
          </p:cNvSpPr>
          <p:nvPr>
            <p:ph type="title"/>
          </p:nvPr>
        </p:nvSpPr>
        <p:spPr/>
        <p:txBody>
          <a:bodyPr/>
          <a:lstStyle/>
          <a:p>
            <a:r>
              <a:rPr lang="en-US" altLang="en-US" dirty="0" smtClean="0"/>
              <a:t>The Theory of External Economies</a:t>
            </a:r>
            <a:endParaRPr lang="en-GB" dirty="0"/>
          </a:p>
        </p:txBody>
      </p:sp>
      <p:pic>
        <p:nvPicPr>
          <p:cNvPr id="2050" name="Picture 2" descr="http://chandrakantha.com/articles/indian_music/nritya/nritya_media/bollywood_dan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696" y="3356992"/>
            <a:ext cx="428625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4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trips(downRight)">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strips(downRight)">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carpet capital of the world</a:t>
            </a:r>
            <a:endParaRPr lang="en-GB" dirty="0"/>
          </a:p>
        </p:txBody>
      </p:sp>
      <p:sp>
        <p:nvSpPr>
          <p:cNvPr id="3" name="Content Placeholder 2"/>
          <p:cNvSpPr>
            <a:spLocks noGrp="1"/>
          </p:cNvSpPr>
          <p:nvPr>
            <p:ph idx="1"/>
          </p:nvPr>
        </p:nvSpPr>
        <p:spPr/>
        <p:txBody>
          <a:bodyPr/>
          <a:lstStyle/>
          <a:p>
            <a:r>
              <a:rPr lang="en-GB" dirty="0" smtClean="0"/>
              <a:t>Dalton is the </a:t>
            </a:r>
            <a:r>
              <a:rPr lang="en-GB" dirty="0"/>
              <a:t>"Carpet Capital of the World", home to 150+ carpet </a:t>
            </a:r>
            <a:r>
              <a:rPr lang="en-GB" dirty="0" smtClean="0"/>
              <a:t>plants</a:t>
            </a:r>
          </a:p>
          <a:p>
            <a:r>
              <a:rPr lang="en-GB" dirty="0" smtClean="0"/>
              <a:t>More </a:t>
            </a:r>
            <a:r>
              <a:rPr lang="en-GB" dirty="0"/>
              <a:t>than 90% of the functional carpet produced in the world today is made within a 65-mile </a:t>
            </a:r>
            <a:r>
              <a:rPr lang="en-GB" dirty="0" smtClean="0"/>
              <a:t>radius </a:t>
            </a:r>
            <a:r>
              <a:rPr lang="en-GB" dirty="0"/>
              <a:t>of the city</a:t>
            </a:r>
          </a:p>
        </p:txBody>
      </p:sp>
    </p:spTree>
    <p:extLst>
      <p:ext uri="{BB962C8B-B14F-4D97-AF65-F5344CB8AC3E}">
        <p14:creationId xmlns:p14="http://schemas.microsoft.com/office/powerpoint/2010/main" val="415913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marL="609600" indent="-609600">
              <a:spcBef>
                <a:spcPct val="50000"/>
              </a:spcBef>
              <a:buFont typeface="Times" charset="0"/>
              <a:buAutoNum type="arabicPeriod" startAt="2"/>
            </a:pPr>
            <a:r>
              <a:rPr lang="en-US" altLang="en-US" sz="2400" b="1" dirty="0" err="1" smtClean="0"/>
              <a:t>Labour</a:t>
            </a:r>
            <a:r>
              <a:rPr lang="en-US" altLang="en-US" sz="2400" b="1" dirty="0" smtClean="0"/>
              <a:t> pooling</a:t>
            </a:r>
          </a:p>
          <a:p>
            <a:pPr>
              <a:spcBef>
                <a:spcPct val="50000"/>
              </a:spcBef>
            </a:pPr>
            <a:r>
              <a:rPr lang="en-US" altLang="en-US" sz="2400" dirty="0"/>
              <a:t>If you are an aspiring actor, you probably need to go live in </a:t>
            </a:r>
            <a:r>
              <a:rPr lang="en-US" altLang="en-US" sz="2400" dirty="0" smtClean="0"/>
              <a:t>Hollywood… or Bollywood… or Nollywood</a:t>
            </a:r>
          </a:p>
          <a:p>
            <a:pPr>
              <a:spcBef>
                <a:spcPct val="50000"/>
              </a:spcBef>
            </a:pPr>
            <a:endParaRPr lang="en-US" altLang="en-US" sz="2400" dirty="0" smtClean="0"/>
          </a:p>
        </p:txBody>
      </p:sp>
      <p:sp>
        <p:nvSpPr>
          <p:cNvPr id="2" name="Title 1"/>
          <p:cNvSpPr>
            <a:spLocks noGrp="1"/>
          </p:cNvSpPr>
          <p:nvPr>
            <p:ph type="title"/>
          </p:nvPr>
        </p:nvSpPr>
        <p:spPr/>
        <p:txBody>
          <a:bodyPr/>
          <a:lstStyle/>
          <a:p>
            <a:r>
              <a:rPr lang="en-US" altLang="en-US" dirty="0" smtClean="0"/>
              <a:t>The Theory of External Economies</a:t>
            </a:r>
            <a:endParaRPr lang="en-GB" dirty="0"/>
          </a:p>
        </p:txBody>
      </p:sp>
      <p:pic>
        <p:nvPicPr>
          <p:cNvPr id="3074" name="Picture 2" descr="https://encrypted-tbn1.gstatic.com/images?q=tbn:ANd9GcQHvOcqvFc4EAxDaA_IAOxZInlf2Km8qgIKknkEL8YFbQp3je4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12976"/>
            <a:ext cx="3888432" cy="340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6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trips(downRight)">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strips(downRight)">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marL="0" indent="0">
              <a:spcBef>
                <a:spcPct val="50000"/>
              </a:spcBef>
              <a:buNone/>
            </a:pPr>
            <a:r>
              <a:rPr lang="en-US" altLang="en-US" sz="2400" b="1" dirty="0" smtClean="0"/>
              <a:t>3. Knowledge </a:t>
            </a:r>
            <a:r>
              <a:rPr lang="en-US" altLang="en-US" sz="2400" b="1" dirty="0"/>
              <a:t>spillovers</a:t>
            </a:r>
            <a:r>
              <a:rPr lang="en-US" altLang="en-US" sz="2400" dirty="0"/>
              <a:t>: workers from different firms may more easily share ideas that benefit each firm when a large and concentrated industry exists (Remember Marshall’s </a:t>
            </a:r>
            <a:r>
              <a:rPr lang="en-US" altLang="en-US" sz="2400" dirty="0" smtClean="0"/>
              <a:t>quote</a:t>
            </a:r>
            <a:r>
              <a:rPr lang="en-US" altLang="en-US" sz="2400" dirty="0"/>
              <a:t>)</a:t>
            </a:r>
            <a:r>
              <a:rPr lang="en-US" altLang="en-US" sz="2400" dirty="0" smtClean="0"/>
              <a:t> </a:t>
            </a:r>
          </a:p>
          <a:p>
            <a:pPr marL="0" indent="0">
              <a:spcBef>
                <a:spcPct val="50000"/>
              </a:spcBef>
              <a:buNone/>
            </a:pPr>
            <a:endParaRPr lang="en-US" altLang="en-US" sz="2400" dirty="0"/>
          </a:p>
          <a:p>
            <a:pPr marL="0" indent="0">
              <a:spcBef>
                <a:spcPct val="50000"/>
              </a:spcBef>
              <a:buNone/>
            </a:pPr>
            <a:endParaRPr lang="en-US" altLang="en-US" sz="2400" dirty="0"/>
          </a:p>
        </p:txBody>
      </p:sp>
      <p:sp>
        <p:nvSpPr>
          <p:cNvPr id="2" name="Title 1"/>
          <p:cNvSpPr>
            <a:spLocks noGrp="1"/>
          </p:cNvSpPr>
          <p:nvPr>
            <p:ph type="title"/>
          </p:nvPr>
        </p:nvSpPr>
        <p:spPr/>
        <p:txBody>
          <a:bodyPr/>
          <a:lstStyle/>
          <a:p>
            <a:r>
              <a:rPr lang="en-US" altLang="en-US" dirty="0" smtClean="0"/>
              <a:t>The Theory of External Economies</a:t>
            </a:r>
            <a:endParaRPr lang="en-GB" dirty="0"/>
          </a:p>
        </p:txBody>
      </p:sp>
      <p:pic>
        <p:nvPicPr>
          <p:cNvPr id="3076" name="Picture 4" descr="http://www.sulsa.ac.uk/sites/sbsweb2.bio.ed.ac.uk.sulsa/files/styles/article-header/public/pictures/KE_for_website.jpg?itok=MrglaoZ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59100"/>
            <a:ext cx="5148572" cy="343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2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trips(downRight)">
                                      <p:cBhvr>
                                        <p:cTn id="7" dur="500"/>
                                        <p:tgtEl>
                                          <p:spTgt spid="1095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Or this quote about workers in Silicon Valley in 1983:</a:t>
            </a:r>
          </a:p>
          <a:p>
            <a:r>
              <a:rPr lang="en-GB" dirty="0" smtClean="0"/>
              <a:t>“Every </a:t>
            </a:r>
            <a:r>
              <a:rPr lang="en-GB" dirty="0"/>
              <a:t>year there was some place, the Wagon Wheel, Chez Yvonne, Rickey's, the Roundhouse, where members of this esoteric fraternity, the young men and women of the semiconductor industry, would head after work to have a drink and gossip and brag and trade war stories about phase jitters, phantom circuits, bubble memories, pulse trains, </a:t>
            </a:r>
            <a:r>
              <a:rPr lang="en-GB" dirty="0" err="1"/>
              <a:t>bounceless</a:t>
            </a:r>
            <a:r>
              <a:rPr lang="en-GB" dirty="0"/>
              <a:t> contacts, burst modes, leapfrog tests, p-n junctions, sleeping-sickness modes, slow-death episodes, RAMs, NAKs, </a:t>
            </a:r>
            <a:r>
              <a:rPr lang="en-GB" dirty="0" err="1"/>
              <a:t>MOSes</a:t>
            </a:r>
            <a:r>
              <a:rPr lang="en-GB" dirty="0"/>
              <a:t>, PCMs, PROMs, PROM blowers, PROM burners, PROM blasters, and </a:t>
            </a:r>
            <a:r>
              <a:rPr lang="en-GB" dirty="0" err="1" smtClean="0"/>
              <a:t>teramagnitudes</a:t>
            </a:r>
            <a:r>
              <a:rPr lang="en-GB" dirty="0" smtClean="0"/>
              <a:t>”</a:t>
            </a:r>
            <a:endParaRPr lang="en-GB" dirty="0"/>
          </a:p>
        </p:txBody>
      </p:sp>
    </p:spTree>
    <p:extLst>
      <p:ext uri="{BB962C8B-B14F-4D97-AF65-F5344CB8AC3E}">
        <p14:creationId xmlns:p14="http://schemas.microsoft.com/office/powerpoint/2010/main" val="211387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Theory of External Economies</a:t>
            </a:r>
            <a:endParaRPr lang="en-GB" dirty="0"/>
          </a:p>
        </p:txBody>
      </p:sp>
      <p:pic>
        <p:nvPicPr>
          <p:cNvPr id="2050" name="Picture 2" descr="http://icc.oxfordjournals.org/content/18/6/1161/F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56892"/>
            <a:ext cx="516698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ranchtech.tk/wp-content/uploads/2014/09/Knowledge-ex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48879"/>
            <a:ext cx="3200400"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3784" y="6021288"/>
            <a:ext cx="5773825" cy="369332"/>
          </a:xfrm>
          <a:prstGeom prst="rect">
            <a:avLst/>
          </a:prstGeom>
        </p:spPr>
        <p:txBody>
          <a:bodyPr wrap="none">
            <a:spAutoFit/>
          </a:bodyPr>
          <a:lstStyle/>
          <a:p>
            <a:r>
              <a:rPr lang="en-US" altLang="en-US" dirty="0" smtClean="0"/>
              <a:t>Firms don’t need to spend money on reinventing the wheel!</a:t>
            </a:r>
            <a:endParaRPr lang="en-GB" dirty="0"/>
          </a:p>
        </p:txBody>
      </p:sp>
    </p:spTree>
    <p:extLst>
      <p:ext uri="{BB962C8B-B14F-4D97-AF65-F5344CB8AC3E}">
        <p14:creationId xmlns:p14="http://schemas.microsoft.com/office/powerpoint/2010/main" val="331024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pPr marL="609600" indent="-609600">
              <a:lnSpc>
                <a:spcPct val="90000"/>
              </a:lnSpc>
              <a:spcBef>
                <a:spcPct val="50000"/>
              </a:spcBef>
            </a:pPr>
            <a:r>
              <a:rPr lang="en-US" altLang="en-US" dirty="0" smtClean="0"/>
              <a:t>The </a:t>
            </a:r>
            <a:r>
              <a:rPr lang="en-US" altLang="en-US" dirty="0"/>
              <a:t>larger the industry, the lower the industry’s costs. </a:t>
            </a:r>
          </a:p>
          <a:p>
            <a:pPr marL="609600" indent="-609600">
              <a:lnSpc>
                <a:spcPct val="90000"/>
              </a:lnSpc>
            </a:pPr>
            <a:r>
              <a:rPr lang="en-US" altLang="en-US" dirty="0" smtClean="0">
                <a:sym typeface="Wingdings" panose="05000000000000000000" pitchFamily="2" charset="2"/>
              </a:rPr>
              <a:t> </a:t>
            </a:r>
            <a:r>
              <a:rPr lang="en-US" altLang="en-US" dirty="0" smtClean="0"/>
              <a:t>There </a:t>
            </a:r>
            <a:r>
              <a:rPr lang="en-US" altLang="en-US" dirty="0"/>
              <a:t>is a </a:t>
            </a:r>
            <a:r>
              <a:rPr lang="en-US" altLang="en-US" b="1" dirty="0"/>
              <a:t>forward-falling supply curve: </a:t>
            </a:r>
            <a:r>
              <a:rPr lang="en-US" altLang="en-US" dirty="0"/>
              <a:t>the larger the industry’s output, the lower the price at which firms are willing to sell</a:t>
            </a:r>
            <a:r>
              <a:rPr lang="en-US" altLang="en-US" dirty="0" smtClean="0"/>
              <a:t>.</a:t>
            </a:r>
            <a:endParaRPr lang="en-US" altLang="en-US" dirty="0"/>
          </a:p>
        </p:txBody>
      </p:sp>
      <p:sp>
        <p:nvSpPr>
          <p:cNvPr id="2" name="Title 1"/>
          <p:cNvSpPr>
            <a:spLocks noGrp="1"/>
          </p:cNvSpPr>
          <p:nvPr>
            <p:ph type="title"/>
          </p:nvPr>
        </p:nvSpPr>
        <p:spPr/>
        <p:txBody>
          <a:bodyPr/>
          <a:lstStyle/>
          <a:p>
            <a:r>
              <a:rPr lang="en-US" altLang="en-US" dirty="0"/>
              <a:t>The Theory of External Economies</a:t>
            </a:r>
            <a:endParaRPr lang="en-GB" dirty="0"/>
          </a:p>
        </p:txBody>
      </p:sp>
    </p:spTree>
    <p:extLst>
      <p:ext uri="{BB962C8B-B14F-4D97-AF65-F5344CB8AC3E}">
        <p14:creationId xmlns:p14="http://schemas.microsoft.com/office/powerpoint/2010/main" val="108599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strips(downRight)">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strips(downRight)">
                                      <p:cBhvr>
                                        <p:cTn id="12" dur="500"/>
                                        <p:tgtEl>
                                          <p:spTgt spid="158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External Economies Before Trade</a:t>
            </a:r>
            <a:endParaRPr lang="en-GB" dirty="0"/>
          </a:p>
        </p:txBody>
      </p:sp>
      <p:sp>
        <p:nvSpPr>
          <p:cNvPr id="3" name="Content Placeholder 2"/>
          <p:cNvSpPr>
            <a:spLocks noGrp="1"/>
          </p:cNvSpPr>
          <p:nvPr>
            <p:ph idx="1"/>
          </p:nvPr>
        </p:nvSpPr>
        <p:spPr/>
        <p:txBody>
          <a:bodyPr/>
          <a:lstStyle/>
          <a:p>
            <a:r>
              <a:rPr lang="en-GB" dirty="0" smtClean="0"/>
              <a:t>Example: The button market</a:t>
            </a:r>
          </a:p>
          <a:p>
            <a:pPr lvl="1"/>
            <a:r>
              <a:rPr lang="en-GB" dirty="0" smtClean="0"/>
              <a:t>In </a:t>
            </a:r>
            <a:r>
              <a:rPr lang="en-GB" dirty="0"/>
              <a:t>1980, three brothers in </a:t>
            </a:r>
            <a:r>
              <a:rPr lang="en-GB" dirty="0" err="1"/>
              <a:t>Qiaotou</a:t>
            </a:r>
            <a:r>
              <a:rPr lang="en-GB" dirty="0"/>
              <a:t> started up a business by picking buttons off the </a:t>
            </a:r>
            <a:r>
              <a:rPr lang="en-GB" dirty="0" smtClean="0"/>
              <a:t>street.</a:t>
            </a:r>
          </a:p>
          <a:p>
            <a:pPr lvl="1"/>
            <a:r>
              <a:rPr lang="en-GB" dirty="0" smtClean="0"/>
              <a:t>Today, it produces 60</a:t>
            </a:r>
            <a:r>
              <a:rPr lang="en-GB" dirty="0"/>
              <a:t>% of world’s </a:t>
            </a:r>
            <a:r>
              <a:rPr lang="en-GB" dirty="0" smtClean="0"/>
              <a:t>buttons</a:t>
            </a:r>
          </a:p>
          <a:p>
            <a:pPr lvl="2"/>
            <a:r>
              <a:rPr lang="en-GB" dirty="0" smtClean="0"/>
              <a:t>External economies of scale in buttons</a:t>
            </a:r>
          </a:p>
          <a:p>
            <a:pPr lvl="1"/>
            <a:r>
              <a:rPr lang="en-GB" dirty="0" smtClean="0"/>
              <a:t>Read more in The Guardian’s “</a:t>
            </a:r>
            <a:r>
              <a:rPr lang="en-GB" dirty="0" smtClean="0">
                <a:hlinkClick r:id="rId2"/>
              </a:rPr>
              <a:t>The </a:t>
            </a:r>
            <a:r>
              <a:rPr lang="en-GB" dirty="0">
                <a:hlinkClick r:id="rId2"/>
              </a:rPr>
              <a:t>tiger's </a:t>
            </a:r>
            <a:r>
              <a:rPr lang="en-GB" dirty="0" smtClean="0">
                <a:hlinkClick r:id="rId2"/>
              </a:rPr>
              <a:t>teeth</a:t>
            </a:r>
            <a:r>
              <a:rPr lang="en-GB" dirty="0" smtClean="0"/>
              <a:t>”, 25 May 2005</a:t>
            </a:r>
            <a:endParaRPr lang="en-GB" dirty="0"/>
          </a:p>
          <a:p>
            <a:pPr marL="0" indent="0">
              <a:buNone/>
            </a:pPr>
            <a:endParaRPr lang="en-GB" dirty="0"/>
          </a:p>
          <a:p>
            <a:endParaRPr lang="en-GB" dirty="0" smtClean="0"/>
          </a:p>
          <a:p>
            <a:endParaRPr lang="en-GB" dirty="0"/>
          </a:p>
        </p:txBody>
      </p:sp>
      <p:pic>
        <p:nvPicPr>
          <p:cNvPr id="1026" name="Picture 2" descr="http://economists-pick-research.hktdc.com/resources/MI_Portal/Article/imn/2003/09/26159/fashionacc01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725144"/>
            <a:ext cx="1714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0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altLang="en-US" dirty="0" smtClean="0"/>
              <a:t>External </a:t>
            </a:r>
            <a:r>
              <a:rPr lang="en-US" altLang="en-US" dirty="0"/>
              <a:t>Economies Before Trade</a:t>
            </a:r>
          </a:p>
        </p:txBody>
      </p:sp>
      <p:pic>
        <p:nvPicPr>
          <p:cNvPr id="111626" name="Picture 10" descr="fig0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790700"/>
            <a:ext cx="7405687"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4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altLang="en-US" dirty="0" smtClean="0"/>
              <a:t>External </a:t>
            </a:r>
            <a:r>
              <a:rPr lang="en-US" altLang="en-US" dirty="0"/>
              <a:t>Economies Before Trade</a:t>
            </a:r>
          </a:p>
        </p:txBody>
      </p:sp>
      <p:pic>
        <p:nvPicPr>
          <p:cNvPr id="111626" name="Picture 10" descr="fig0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790700"/>
            <a:ext cx="7405687" cy="41243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563888" y="393305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3815916" y="3140968"/>
            <a:ext cx="0" cy="7118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8901" y="2665918"/>
            <a:ext cx="137403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dirty="0" smtClean="0"/>
              <a:t>Average cost</a:t>
            </a:r>
            <a:endParaRPr lang="en-GB" dirty="0"/>
          </a:p>
        </p:txBody>
      </p:sp>
    </p:spTree>
    <p:extLst>
      <p:ext uri="{BB962C8B-B14F-4D97-AF65-F5344CB8AC3E}">
        <p14:creationId xmlns:p14="http://schemas.microsoft.com/office/powerpoint/2010/main" val="362683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altLang="en-US" dirty="0" smtClean="0"/>
              <a:t>External </a:t>
            </a:r>
            <a:r>
              <a:rPr lang="en-US" altLang="en-US" dirty="0"/>
              <a:t>Economies Before Trade</a:t>
            </a:r>
          </a:p>
        </p:txBody>
      </p:sp>
      <p:pic>
        <p:nvPicPr>
          <p:cNvPr id="111626" name="Picture 10" descr="fig0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790700"/>
            <a:ext cx="7405687" cy="41243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563888" y="393305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3815916" y="3140968"/>
            <a:ext cx="0" cy="7118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8901" y="2665918"/>
            <a:ext cx="137403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dirty="0" smtClean="0"/>
              <a:t>Average cost</a:t>
            </a:r>
            <a:endParaRPr lang="en-GB" dirty="0"/>
          </a:p>
        </p:txBody>
      </p:sp>
      <p:sp>
        <p:nvSpPr>
          <p:cNvPr id="6" name="Rectangle 5"/>
          <p:cNvSpPr/>
          <p:nvPr/>
        </p:nvSpPr>
        <p:spPr>
          <a:xfrm>
            <a:off x="107504" y="2850584"/>
            <a:ext cx="183569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b="1" dirty="0"/>
              <a:t>forward-falling supply curve</a:t>
            </a:r>
            <a:endParaRPr lang="en-GB" dirty="0"/>
          </a:p>
        </p:txBody>
      </p:sp>
      <p:cxnSp>
        <p:nvCxnSpPr>
          <p:cNvPr id="8" name="Straight Arrow Connector 7"/>
          <p:cNvCxnSpPr/>
          <p:nvPr/>
        </p:nvCxnSpPr>
        <p:spPr>
          <a:xfrm>
            <a:off x="1943200" y="3645024"/>
            <a:ext cx="180528"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54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altLang="en-US" dirty="0" smtClean="0"/>
              <a:t>External </a:t>
            </a:r>
            <a:r>
              <a:rPr lang="en-US" altLang="en-US" dirty="0"/>
              <a:t>Economies Before Trade</a:t>
            </a:r>
          </a:p>
        </p:txBody>
      </p:sp>
      <p:pic>
        <p:nvPicPr>
          <p:cNvPr id="111626" name="Picture 10" descr="fig0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790700"/>
            <a:ext cx="7405687" cy="41243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755576" y="4185084"/>
            <a:ext cx="936104" cy="61206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Oval 9"/>
          <p:cNvSpPr/>
          <p:nvPr/>
        </p:nvSpPr>
        <p:spPr>
          <a:xfrm>
            <a:off x="4518211" y="3573016"/>
            <a:ext cx="936104" cy="61206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9" name="Straight Arrow Connector 8"/>
          <p:cNvCxnSpPr/>
          <p:nvPr/>
        </p:nvCxnSpPr>
        <p:spPr>
          <a:xfrm>
            <a:off x="1331640" y="5157192"/>
            <a:ext cx="122413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571206" y="4437112"/>
            <a:ext cx="576858"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46040" y="6058162"/>
            <a:ext cx="183569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smtClean="0"/>
              <a:t>The price is lower in China</a:t>
            </a:r>
            <a:endParaRPr lang="en-GB" dirty="0"/>
          </a:p>
        </p:txBody>
      </p:sp>
    </p:spTree>
    <p:extLst>
      <p:ext uri="{BB962C8B-B14F-4D97-AF65-F5344CB8AC3E}">
        <p14:creationId xmlns:p14="http://schemas.microsoft.com/office/powerpoint/2010/main" val="121850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toothbrush capital of the world</a:t>
            </a:r>
            <a:endParaRPr lang="en-GB" dirty="0"/>
          </a:p>
        </p:txBody>
      </p:sp>
      <p:sp>
        <p:nvSpPr>
          <p:cNvPr id="3" name="Content Placeholder 2"/>
          <p:cNvSpPr>
            <a:spLocks noGrp="1"/>
          </p:cNvSpPr>
          <p:nvPr>
            <p:ph idx="1"/>
          </p:nvPr>
        </p:nvSpPr>
        <p:spPr/>
        <p:txBody>
          <a:bodyPr/>
          <a:lstStyle/>
          <a:p>
            <a:r>
              <a:rPr lang="en-GB" dirty="0" err="1" smtClean="0"/>
              <a:t>Hangji</a:t>
            </a:r>
            <a:r>
              <a:rPr lang="en-GB" dirty="0" smtClean="0"/>
              <a:t>, China</a:t>
            </a:r>
          </a:p>
          <a:p>
            <a:r>
              <a:rPr lang="en-GB" dirty="0" smtClean="0"/>
              <a:t>Pop: 36,000</a:t>
            </a:r>
          </a:p>
          <a:p>
            <a:r>
              <a:rPr lang="en-GB" dirty="0" smtClean="0"/>
              <a:t>Toothbrush production: </a:t>
            </a:r>
          </a:p>
          <a:p>
            <a:pPr lvl="1"/>
            <a:r>
              <a:rPr lang="en-GB" dirty="0" smtClean="0"/>
              <a:t>3 billion / year</a:t>
            </a:r>
          </a:p>
          <a:p>
            <a:pPr lvl="1"/>
            <a:r>
              <a:rPr lang="en-GB" dirty="0" smtClean="0"/>
              <a:t>990 toothbrush manufacturers</a:t>
            </a:r>
          </a:p>
          <a:p>
            <a:pPr lvl="1"/>
            <a:r>
              <a:rPr lang="en-GB" dirty="0" smtClean="0"/>
              <a:t>80% of China’s production</a:t>
            </a:r>
          </a:p>
          <a:p>
            <a:pPr lvl="1"/>
            <a:r>
              <a:rPr lang="en-GB" dirty="0" smtClean="0"/>
              <a:t>Started in 1827</a:t>
            </a:r>
          </a:p>
          <a:p>
            <a:pPr lvl="1"/>
            <a:endParaRPr lang="en-GB" dirty="0"/>
          </a:p>
        </p:txBody>
      </p:sp>
      <p:pic>
        <p:nvPicPr>
          <p:cNvPr id="50178" name="Picture 2" descr="http://image.ec21.com/image/yzlidajun/oimg_GC02075991_CA02510456/Toothbrush_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700808"/>
            <a:ext cx="2051720" cy="435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6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sz="2800" dirty="0"/>
              <a:t>External Economies and International </a:t>
            </a:r>
            <a:r>
              <a:rPr lang="en-US" altLang="en-US" sz="2800" dirty="0" smtClean="0"/>
              <a:t>Trade</a:t>
            </a:r>
            <a:endParaRPr lang="en-US" altLang="en-US" sz="2800" dirty="0"/>
          </a:p>
        </p:txBody>
      </p:sp>
      <p:sp>
        <p:nvSpPr>
          <p:cNvPr id="161795" name="Rectangle 3"/>
          <p:cNvSpPr>
            <a:spLocks noGrp="1" noChangeArrowheads="1"/>
          </p:cNvSpPr>
          <p:nvPr>
            <p:ph type="body" idx="1"/>
          </p:nvPr>
        </p:nvSpPr>
        <p:spPr/>
        <p:txBody>
          <a:bodyPr/>
          <a:lstStyle/>
          <a:p>
            <a:r>
              <a:rPr lang="en-US" altLang="en-US" dirty="0"/>
              <a:t>What </a:t>
            </a:r>
            <a:r>
              <a:rPr lang="en-US" altLang="en-US" dirty="0" smtClean="0"/>
              <a:t>happens </a:t>
            </a:r>
            <a:r>
              <a:rPr lang="en-US" altLang="en-US" dirty="0"/>
              <a:t>when the countries open up </a:t>
            </a:r>
            <a:r>
              <a:rPr lang="en-US" altLang="en-US" dirty="0" smtClean="0"/>
              <a:t>trade </a:t>
            </a:r>
            <a:r>
              <a:rPr lang="en-US" altLang="en-US" dirty="0"/>
              <a:t>in buttons?</a:t>
            </a:r>
          </a:p>
          <a:p>
            <a:pPr lvl="1"/>
            <a:r>
              <a:rPr lang="en-US" altLang="en-US" sz="2400" dirty="0" smtClean="0"/>
              <a:t>China’s buttons are cheaper </a:t>
            </a:r>
            <a:r>
              <a:rPr lang="en-US" altLang="en-US" sz="2400" dirty="0" smtClean="0">
                <a:sym typeface="Wingdings" panose="05000000000000000000" pitchFamily="2" charset="2"/>
              </a:rPr>
              <a:t> </a:t>
            </a:r>
            <a:r>
              <a:rPr lang="en-US" altLang="en-US" sz="2400" dirty="0" smtClean="0"/>
              <a:t>The </a:t>
            </a:r>
            <a:r>
              <a:rPr lang="en-US" altLang="en-US" sz="2400" dirty="0"/>
              <a:t>Chinese button industry will expand, while the </a:t>
            </a:r>
            <a:r>
              <a:rPr lang="en-US" altLang="en-US" sz="2400" dirty="0" smtClean="0"/>
              <a:t>US </a:t>
            </a:r>
            <a:r>
              <a:rPr lang="en-US" altLang="en-US" sz="2400" dirty="0"/>
              <a:t>button industry will contract. </a:t>
            </a:r>
          </a:p>
          <a:p>
            <a:pPr lvl="1"/>
            <a:r>
              <a:rPr lang="en-US" altLang="en-US" sz="2400" dirty="0"/>
              <a:t>This process feeds on itself: </a:t>
            </a:r>
            <a:r>
              <a:rPr lang="en-US" altLang="en-US" sz="2400" dirty="0" smtClean="0"/>
              <a:t>In </a:t>
            </a:r>
            <a:r>
              <a:rPr lang="en-US" altLang="en-US" sz="2400" dirty="0"/>
              <a:t>the end, all button production will be in China.</a:t>
            </a:r>
          </a:p>
        </p:txBody>
      </p:sp>
    </p:spTree>
    <p:extLst>
      <p:ext uri="{BB962C8B-B14F-4D97-AF65-F5344CB8AC3E}">
        <p14:creationId xmlns:p14="http://schemas.microsoft.com/office/powerpoint/2010/main" val="382835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strips(downRight)">
                                      <p:cBhvr>
                                        <p:cTn id="7" dur="500"/>
                                        <p:tgtEl>
                                          <p:spTgt spid="1617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61795">
                                            <p:txEl>
                                              <p:pRg st="1" end="1"/>
                                            </p:txEl>
                                          </p:spTgt>
                                        </p:tgtEl>
                                        <p:attrNameLst>
                                          <p:attrName>style.visibility</p:attrName>
                                        </p:attrNameLst>
                                      </p:cBhvr>
                                      <p:to>
                                        <p:strVal val="visible"/>
                                      </p:to>
                                    </p:set>
                                    <p:animEffect transition="in" filter="strips(downRight)">
                                      <p:cBhvr>
                                        <p:cTn id="10" dur="500"/>
                                        <p:tgtEl>
                                          <p:spTgt spid="16179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61795">
                                            <p:txEl>
                                              <p:pRg st="2" end="2"/>
                                            </p:txEl>
                                          </p:spTgt>
                                        </p:tgtEl>
                                        <p:attrNameLst>
                                          <p:attrName>style.visibility</p:attrName>
                                        </p:attrNameLst>
                                      </p:cBhvr>
                                      <p:to>
                                        <p:strVal val="visible"/>
                                      </p:to>
                                    </p:set>
                                    <p:animEffect transition="in" filter="strips(downRight)">
                                      <p:cBhvr>
                                        <p:cTn id="13"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dirty="0" smtClean="0"/>
              <a:t>Trade </a:t>
            </a:r>
            <a:r>
              <a:rPr lang="en-US" altLang="en-US" dirty="0"/>
              <a:t>and Prices</a:t>
            </a:r>
          </a:p>
        </p:txBody>
      </p:sp>
      <p:pic>
        <p:nvPicPr>
          <p:cNvPr id="162821" name="Picture 5" descr="fig07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1633538"/>
            <a:ext cx="4973638"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1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dirty="0" smtClean="0"/>
              <a:t>Trade </a:t>
            </a:r>
            <a:r>
              <a:rPr lang="en-US" altLang="en-US" dirty="0"/>
              <a:t>and Prices</a:t>
            </a:r>
          </a:p>
        </p:txBody>
      </p:sp>
      <p:pic>
        <p:nvPicPr>
          <p:cNvPr id="162821" name="Picture 5" descr="fig07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1633538"/>
            <a:ext cx="4973638" cy="4819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1772816"/>
            <a:ext cx="374441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increased production as a result of trade leads to a button price that is lower than the price before </a:t>
            </a:r>
            <a:r>
              <a:rPr lang="en-US" altLang="en-US" dirty="0" smtClean="0"/>
              <a:t>trade</a:t>
            </a:r>
            <a:endParaRPr lang="en-GB" dirty="0"/>
          </a:p>
        </p:txBody>
      </p:sp>
      <p:cxnSp>
        <p:nvCxnSpPr>
          <p:cNvPr id="4" name="Straight Arrow Connector 3"/>
          <p:cNvCxnSpPr/>
          <p:nvPr/>
        </p:nvCxnSpPr>
        <p:spPr>
          <a:xfrm>
            <a:off x="1619672" y="3861048"/>
            <a:ext cx="0"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3491880" y="2924944"/>
            <a:ext cx="6480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67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dirty="0" smtClean="0"/>
              <a:t>Trade </a:t>
            </a:r>
            <a:r>
              <a:rPr lang="en-US" altLang="en-US" dirty="0"/>
              <a:t>and Prices</a:t>
            </a:r>
          </a:p>
        </p:txBody>
      </p:sp>
      <p:pic>
        <p:nvPicPr>
          <p:cNvPr id="162821" name="Picture 5" descr="fig07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1633538"/>
            <a:ext cx="4973638" cy="4819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1772816"/>
            <a:ext cx="374441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a:t>increased production as a result of trade leads to a button price that is lower than the price before </a:t>
            </a:r>
            <a:r>
              <a:rPr lang="en-US" altLang="en-US" dirty="0" smtClean="0"/>
              <a:t>trade</a:t>
            </a:r>
            <a:endParaRPr lang="en-GB" dirty="0"/>
          </a:p>
        </p:txBody>
      </p:sp>
      <p:cxnSp>
        <p:nvCxnSpPr>
          <p:cNvPr id="4" name="Straight Arrow Connector 3"/>
          <p:cNvCxnSpPr/>
          <p:nvPr/>
        </p:nvCxnSpPr>
        <p:spPr>
          <a:xfrm>
            <a:off x="1619672" y="3861048"/>
            <a:ext cx="0"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3491880" y="2924944"/>
            <a:ext cx="6480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220072" y="2944753"/>
            <a:ext cx="3508424"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en-US" b="1" i="1" dirty="0"/>
              <a:t>Trade leads to prices that are lower than the prices in either country before trade!</a:t>
            </a:r>
          </a:p>
        </p:txBody>
      </p:sp>
    </p:spTree>
    <p:extLst>
      <p:ext uri="{BB962C8B-B14F-4D97-AF65-F5344CB8AC3E}">
        <p14:creationId xmlns:p14="http://schemas.microsoft.com/office/powerpoint/2010/main" val="375096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sz="2800" dirty="0"/>
              <a:t>External Economies and International </a:t>
            </a:r>
            <a:r>
              <a:rPr lang="en-US" altLang="en-US" sz="2800" dirty="0" smtClean="0"/>
              <a:t>Trade</a:t>
            </a:r>
            <a:endParaRPr lang="en-US" altLang="en-US" sz="2800" dirty="0"/>
          </a:p>
        </p:txBody>
      </p:sp>
      <p:sp>
        <p:nvSpPr>
          <p:cNvPr id="164867" name="Rectangle 3"/>
          <p:cNvSpPr>
            <a:spLocks noGrp="1" noChangeArrowheads="1"/>
          </p:cNvSpPr>
          <p:nvPr>
            <p:ph type="body" idx="1"/>
          </p:nvPr>
        </p:nvSpPr>
        <p:spPr/>
        <p:txBody>
          <a:bodyPr/>
          <a:lstStyle/>
          <a:p>
            <a:r>
              <a:rPr lang="en-US" altLang="en-US" sz="2400" dirty="0" smtClean="0"/>
              <a:t>In </a:t>
            </a:r>
            <a:r>
              <a:rPr lang="en-US" altLang="en-US" sz="2400" dirty="0"/>
              <a:t>the </a:t>
            </a:r>
            <a:r>
              <a:rPr lang="en-US" altLang="en-US" sz="2400" dirty="0" smtClean="0"/>
              <a:t>previous trade models </a:t>
            </a:r>
            <a:r>
              <a:rPr lang="en-US" altLang="en-US" sz="2400" dirty="0"/>
              <a:t>relative prices converge as a result of trade. </a:t>
            </a:r>
          </a:p>
          <a:p>
            <a:r>
              <a:rPr lang="en-US" altLang="en-US" sz="2400" dirty="0"/>
              <a:t>If cloth is relatively cheap in the home country and relatively expensive in the foreign country before trade opens, the effect of trade was to raise cloth prices in Home and reduce them in Foreign.</a:t>
            </a:r>
          </a:p>
          <a:p>
            <a:r>
              <a:rPr lang="en-US" altLang="en-US" sz="2400" b="1" i="1" dirty="0"/>
              <a:t>With external economies, by contrast, the effect of trade is to reduce prices everywhere.</a:t>
            </a:r>
          </a:p>
        </p:txBody>
      </p:sp>
    </p:spTree>
    <p:extLst>
      <p:ext uri="{BB962C8B-B14F-4D97-AF65-F5344CB8AC3E}">
        <p14:creationId xmlns:p14="http://schemas.microsoft.com/office/powerpoint/2010/main" val="305399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strips(downRight)">
                                      <p:cBhvr>
                                        <p:cTn id="7" dur="500"/>
                                        <p:tgtEl>
                                          <p:spTgt spid="164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strips(downRight)">
                                      <p:cBhvr>
                                        <p:cTn id="12" dur="500"/>
                                        <p:tgtEl>
                                          <p:spTgt spid="16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strips(downRight)">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dirty="0"/>
              <a:t>External Economies and International </a:t>
            </a:r>
            <a:r>
              <a:rPr lang="en-US" altLang="en-US" sz="2800" dirty="0" smtClean="0"/>
              <a:t>Trade</a:t>
            </a:r>
            <a:endParaRPr lang="en-US" altLang="en-US" sz="2800" dirty="0"/>
          </a:p>
        </p:txBody>
      </p:sp>
      <p:sp>
        <p:nvSpPr>
          <p:cNvPr id="110595" name="Rectangle 3"/>
          <p:cNvSpPr>
            <a:spLocks noGrp="1" noChangeArrowheads="1"/>
          </p:cNvSpPr>
          <p:nvPr>
            <p:ph type="body" idx="1"/>
          </p:nvPr>
        </p:nvSpPr>
        <p:spPr/>
        <p:txBody>
          <a:bodyPr/>
          <a:lstStyle/>
          <a:p>
            <a:r>
              <a:rPr lang="en-US" altLang="en-US" sz="2400" dirty="0"/>
              <a:t>What might cause one country to have an initial advantage from having a lower price?</a:t>
            </a:r>
          </a:p>
          <a:p>
            <a:pPr lvl="1"/>
            <a:r>
              <a:rPr lang="en-US" altLang="en-US" dirty="0"/>
              <a:t>One possibility is </a:t>
            </a:r>
            <a:r>
              <a:rPr lang="en-US" altLang="en-US" b="1" dirty="0"/>
              <a:t>comparative advantage due to underlying differences in technology and resources. </a:t>
            </a:r>
          </a:p>
          <a:p>
            <a:pPr lvl="1"/>
            <a:r>
              <a:rPr lang="en-US" altLang="en-US" b="1" dirty="0" smtClean="0"/>
              <a:t>But it can also be historical </a:t>
            </a:r>
            <a:r>
              <a:rPr lang="en-US" altLang="en-US" b="1" dirty="0"/>
              <a:t>accidents</a:t>
            </a:r>
            <a:r>
              <a:rPr lang="en-US" altLang="en-US" b="1" dirty="0" smtClean="0"/>
              <a:t>: </a:t>
            </a:r>
            <a:r>
              <a:rPr lang="en-US" altLang="en-US" dirty="0" smtClean="0"/>
              <a:t>Countries </a:t>
            </a:r>
            <a:r>
              <a:rPr lang="en-US" altLang="en-US" dirty="0"/>
              <a:t>that start as large producers in certain industries tend to remain large producers even if another country could potentially produce more cheaply</a:t>
            </a:r>
            <a:r>
              <a:rPr lang="en-US" altLang="en-US" dirty="0" smtClean="0"/>
              <a:t>.</a:t>
            </a:r>
          </a:p>
        </p:txBody>
      </p:sp>
    </p:spTree>
    <p:extLst>
      <p:ext uri="{BB962C8B-B14F-4D97-AF65-F5344CB8AC3E}">
        <p14:creationId xmlns:p14="http://schemas.microsoft.com/office/powerpoint/2010/main" val="311170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strips(downRight)">
                                      <p:cBhvr>
                                        <p:cTn id="7" dur="500"/>
                                        <p:tgtEl>
                                          <p:spTgt spid="1105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0595">
                                            <p:txEl>
                                              <p:pRg st="1" end="1"/>
                                            </p:txEl>
                                          </p:spTgt>
                                        </p:tgtEl>
                                        <p:attrNameLst>
                                          <p:attrName>style.visibility</p:attrName>
                                        </p:attrNameLst>
                                      </p:cBhvr>
                                      <p:to>
                                        <p:strVal val="visible"/>
                                      </p:to>
                                    </p:set>
                                    <p:animEffect transition="in" filter="strips(downRight)">
                                      <p:cBhvr>
                                        <p:cTn id="10" dur="500"/>
                                        <p:tgtEl>
                                          <p:spTgt spid="11059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animEffect transition="in" filter="strips(downRight)">
                                      <p:cBhvr>
                                        <p:cTn id="13" dur="5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sz="2800" dirty="0"/>
              <a:t>External Economies and International </a:t>
            </a:r>
            <a:r>
              <a:rPr lang="en-US" altLang="en-US" sz="2800" dirty="0" smtClean="0"/>
              <a:t>Trade</a:t>
            </a:r>
            <a:endParaRPr lang="en-US" altLang="en-US" sz="2800" dirty="0"/>
          </a:p>
        </p:txBody>
      </p:sp>
      <p:sp>
        <p:nvSpPr>
          <p:cNvPr id="165891" name="Rectangle 3"/>
          <p:cNvSpPr>
            <a:spLocks noGrp="1" noChangeArrowheads="1"/>
          </p:cNvSpPr>
          <p:nvPr>
            <p:ph type="body" idx="1"/>
          </p:nvPr>
        </p:nvSpPr>
        <p:spPr/>
        <p:txBody>
          <a:bodyPr/>
          <a:lstStyle/>
          <a:p>
            <a:r>
              <a:rPr lang="en-US" altLang="en-US" sz="2400" b="1" dirty="0" smtClean="0"/>
              <a:t>Historical </a:t>
            </a:r>
            <a:r>
              <a:rPr lang="en-US" altLang="en-US" sz="2400" b="1" dirty="0"/>
              <a:t>accidents </a:t>
            </a:r>
            <a:endParaRPr lang="en-US" altLang="en-US" sz="2400" b="1" dirty="0" smtClean="0"/>
          </a:p>
          <a:p>
            <a:r>
              <a:rPr lang="en-US" altLang="en-US" sz="2400" dirty="0" smtClean="0"/>
              <a:t>A </a:t>
            </a:r>
            <a:r>
              <a:rPr lang="en-US" altLang="en-US" sz="2400" dirty="0"/>
              <a:t>tufted blanket, crafted as a wedding gift by a 19th-century teenager, gave rise to the cluster of carpet manufacturers around Dalton, Georgia. </a:t>
            </a:r>
          </a:p>
          <a:p>
            <a:r>
              <a:rPr lang="en-US" altLang="en-US" sz="2400" dirty="0" smtClean="0"/>
              <a:t>Silicon </a:t>
            </a:r>
            <a:r>
              <a:rPr lang="en-US" altLang="en-US" sz="2400" dirty="0"/>
              <a:t>Valley may owe its existence to two Stanford graduates named Hewlett and Packard who started a business in a garage </a:t>
            </a:r>
            <a:r>
              <a:rPr lang="en-US" altLang="en-US" sz="2400" dirty="0" smtClean="0"/>
              <a:t>there.</a:t>
            </a:r>
          </a:p>
          <a:p>
            <a:r>
              <a:rPr lang="en-US" altLang="en-US" sz="2400" b="1" dirty="0" smtClean="0">
                <a:solidFill>
                  <a:srgbClr val="FF0000"/>
                </a:solidFill>
              </a:rPr>
              <a:t>This suggests that production may not always end up in the ideal location</a:t>
            </a:r>
            <a:endParaRPr lang="en-US" altLang="en-US" sz="2400" b="1" dirty="0">
              <a:solidFill>
                <a:srgbClr val="FF0000"/>
              </a:solidFill>
            </a:endParaRPr>
          </a:p>
        </p:txBody>
      </p:sp>
    </p:spTree>
    <p:extLst>
      <p:ext uri="{BB962C8B-B14F-4D97-AF65-F5344CB8AC3E}">
        <p14:creationId xmlns:p14="http://schemas.microsoft.com/office/powerpoint/2010/main" val="424677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strips(downRigh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strips(downRight)">
                                      <p:cBhvr>
                                        <p:cTn id="12" dur="500"/>
                                        <p:tgtEl>
                                          <p:spTgt spid="16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strips(downRight)">
                                      <p:cBhvr>
                                        <p:cTn id="17" dur="500"/>
                                        <p:tgtEl>
                                          <p:spTgt spid="165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strips(downRight)">
                                      <p:cBhvr>
                                        <p:cTn id="22" dur="5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r>
              <a:rPr lang="en-US" altLang="en-US" sz="3600" dirty="0"/>
              <a:t>The Importance of Established Advantage</a:t>
            </a:r>
          </a:p>
        </p:txBody>
      </p:sp>
      <p:sp>
        <p:nvSpPr>
          <p:cNvPr id="166915" name="Rectangle 3"/>
          <p:cNvSpPr>
            <a:spLocks noGrp="1" noChangeArrowheads="1"/>
          </p:cNvSpPr>
          <p:nvPr>
            <p:ph type="body" idx="1"/>
          </p:nvPr>
        </p:nvSpPr>
        <p:spPr/>
        <p:txBody>
          <a:bodyPr/>
          <a:lstStyle/>
          <a:p>
            <a:pPr>
              <a:lnSpc>
                <a:spcPct val="90000"/>
              </a:lnSpc>
            </a:pPr>
            <a:r>
              <a:rPr lang="en-US" altLang="en-US" sz="2400" dirty="0"/>
              <a:t>Assume that the Vietnamese cost curve lies below the Chinese curve because Vietnamese wages are lower than Chinese wages. </a:t>
            </a:r>
          </a:p>
          <a:p>
            <a:pPr>
              <a:lnSpc>
                <a:spcPct val="90000"/>
              </a:lnSpc>
            </a:pPr>
            <a:r>
              <a:rPr lang="en-US" altLang="en-US" sz="2400" dirty="0"/>
              <a:t>At any given level of production, Vietnam could manufacture buttons more cheaply than China. </a:t>
            </a:r>
          </a:p>
        </p:txBody>
      </p:sp>
    </p:spTree>
    <p:extLst>
      <p:ext uri="{BB962C8B-B14F-4D97-AF65-F5344CB8AC3E}">
        <p14:creationId xmlns:p14="http://schemas.microsoft.com/office/powerpoint/2010/main" val="361776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strips(downRight)">
                                      <p:cBhvr>
                                        <p:cTn id="7" dur="5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strips(downRight)">
                                      <p:cBhvr>
                                        <p:cTn id="12" dur="500"/>
                                        <p:tgtEl>
                                          <p:spTgt spid="166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dirty="0" smtClean="0"/>
              <a:t>The </a:t>
            </a:r>
            <a:r>
              <a:rPr lang="en-US" altLang="en-US" sz="2800" dirty="0"/>
              <a:t>Importance of Established Advantage</a:t>
            </a:r>
          </a:p>
        </p:txBody>
      </p:sp>
      <p:pic>
        <p:nvPicPr>
          <p:cNvPr id="113673" name="Picture 9" descr="fig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651000"/>
            <a:ext cx="5434013" cy="4706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2060848"/>
            <a:ext cx="3456384" cy="8402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en-US" altLang="en-US" dirty="0"/>
              <a:t>At any given level of production, Vietnam could manufacture buttons more cheaply than China. </a:t>
            </a:r>
          </a:p>
        </p:txBody>
      </p:sp>
      <p:cxnSp>
        <p:nvCxnSpPr>
          <p:cNvPr id="4" name="Straight Arrow Connector 3"/>
          <p:cNvCxnSpPr/>
          <p:nvPr/>
        </p:nvCxnSpPr>
        <p:spPr>
          <a:xfrm flipH="1">
            <a:off x="6660232" y="3212976"/>
            <a:ext cx="627981" cy="7914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 name="Straight Arrow Connector 5"/>
          <p:cNvCxnSpPr/>
          <p:nvPr/>
        </p:nvCxnSpPr>
        <p:spPr>
          <a:xfrm flipH="1">
            <a:off x="7380312" y="3212976"/>
            <a:ext cx="720080" cy="16561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9239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sz="2800" dirty="0"/>
              <a:t>The Importance of Established Advantage</a:t>
            </a:r>
          </a:p>
        </p:txBody>
      </p:sp>
      <p:sp>
        <p:nvSpPr>
          <p:cNvPr id="166915" name="Rectangle 3"/>
          <p:cNvSpPr>
            <a:spLocks noGrp="1" noChangeArrowheads="1"/>
          </p:cNvSpPr>
          <p:nvPr>
            <p:ph type="body" idx="1"/>
          </p:nvPr>
        </p:nvSpPr>
        <p:spPr/>
        <p:txBody>
          <a:bodyPr/>
          <a:lstStyle/>
          <a:p>
            <a:pPr>
              <a:lnSpc>
                <a:spcPct val="90000"/>
              </a:lnSpc>
            </a:pPr>
            <a:r>
              <a:rPr lang="en-US" altLang="en-US" sz="2400" dirty="0"/>
              <a:t>One might hope that this would always imply that Vietnam will in fact supply the world market</a:t>
            </a:r>
            <a:r>
              <a:rPr lang="en-US" altLang="en-US" sz="2400" dirty="0" smtClean="0"/>
              <a:t>.</a:t>
            </a:r>
          </a:p>
          <a:p>
            <a:pPr marL="0" indent="0">
              <a:lnSpc>
                <a:spcPct val="90000"/>
              </a:lnSpc>
              <a:buNone/>
            </a:pPr>
            <a:endParaRPr lang="en-US" altLang="en-US" sz="2400" dirty="0"/>
          </a:p>
          <a:p>
            <a:pPr>
              <a:lnSpc>
                <a:spcPct val="90000"/>
              </a:lnSpc>
            </a:pPr>
            <a:r>
              <a:rPr lang="en-US" altLang="en-US" sz="2400" dirty="0"/>
              <a:t>But this need not always be the case if China has enough of a head start</a:t>
            </a:r>
          </a:p>
        </p:txBody>
      </p:sp>
    </p:spTree>
    <p:extLst>
      <p:ext uri="{BB962C8B-B14F-4D97-AF65-F5344CB8AC3E}">
        <p14:creationId xmlns:p14="http://schemas.microsoft.com/office/powerpoint/2010/main" val="2945274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strips(downRight)">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6915">
                                            <p:txEl>
                                              <p:pRg st="2" end="2"/>
                                            </p:txEl>
                                          </p:spTgt>
                                        </p:tgtEl>
                                        <p:attrNameLst>
                                          <p:attrName>style.visibility</p:attrName>
                                        </p:attrNameLst>
                                      </p:cBhvr>
                                      <p:to>
                                        <p:strVal val="visible"/>
                                      </p:to>
                                    </p:set>
                                    <p:animEffect transition="in" filter="strips(downRight)">
                                      <p:cBhvr>
                                        <p:cTn id="12" dur="500"/>
                                        <p:tgtEl>
                                          <p:spTgt spid="166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Introduction</a:t>
            </a:r>
            <a:endParaRPr lang="en-GB" dirty="0"/>
          </a:p>
        </p:txBody>
      </p:sp>
      <p:sp>
        <p:nvSpPr>
          <p:cNvPr id="3" name="Content Placeholder 2"/>
          <p:cNvSpPr>
            <a:spLocks noGrp="1"/>
          </p:cNvSpPr>
          <p:nvPr>
            <p:ph idx="1"/>
          </p:nvPr>
        </p:nvSpPr>
        <p:spPr/>
        <p:txBody>
          <a:bodyPr/>
          <a:lstStyle/>
          <a:p>
            <a:r>
              <a:rPr lang="en-GB" dirty="0" smtClean="0"/>
              <a:t>Why do industries cluster?</a:t>
            </a:r>
          </a:p>
          <a:p>
            <a:r>
              <a:rPr lang="en-GB" dirty="0" smtClean="0"/>
              <a:t>Understanding industrial clusters is key to understanding world trade</a:t>
            </a:r>
          </a:p>
          <a:p>
            <a:pPr marL="0" indent="0">
              <a:buNone/>
            </a:pPr>
            <a:endParaRPr lang="en-GB" dirty="0"/>
          </a:p>
        </p:txBody>
      </p:sp>
    </p:spTree>
    <p:extLst>
      <p:ext uri="{BB962C8B-B14F-4D97-AF65-F5344CB8AC3E}">
        <p14:creationId xmlns:p14="http://schemas.microsoft.com/office/powerpoint/2010/main" val="232344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dirty="0" smtClean="0"/>
              <a:t>The </a:t>
            </a:r>
            <a:r>
              <a:rPr lang="en-US" altLang="en-US" sz="2800" dirty="0"/>
              <a:t>Importance of Established Advantage</a:t>
            </a:r>
          </a:p>
        </p:txBody>
      </p:sp>
      <p:pic>
        <p:nvPicPr>
          <p:cNvPr id="113673" name="Picture 9" descr="fig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651000"/>
            <a:ext cx="5434013" cy="47069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5251586" y="3212976"/>
            <a:ext cx="976598"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475722" y="2096515"/>
            <a:ext cx="1636093" cy="8402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pPr>
            <a:r>
              <a:rPr lang="en-US" altLang="en-US" b="1" dirty="0" smtClean="0"/>
              <a:t>Point 2 would be the ideal location</a:t>
            </a:r>
            <a:endParaRPr lang="en-US" altLang="en-US" b="1" dirty="0"/>
          </a:p>
        </p:txBody>
      </p:sp>
    </p:spTree>
    <p:extLst>
      <p:ext uri="{BB962C8B-B14F-4D97-AF65-F5344CB8AC3E}">
        <p14:creationId xmlns:p14="http://schemas.microsoft.com/office/powerpoint/2010/main" val="345456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dirty="0" smtClean="0"/>
              <a:t>The </a:t>
            </a:r>
            <a:r>
              <a:rPr lang="en-US" altLang="en-US" sz="2800" dirty="0"/>
              <a:t>Importance of Established Advantage</a:t>
            </a:r>
          </a:p>
        </p:txBody>
      </p:sp>
      <p:pic>
        <p:nvPicPr>
          <p:cNvPr id="113673" name="Picture 9" descr="fig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651000"/>
            <a:ext cx="5434013" cy="47069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5251586" y="3212976"/>
            <a:ext cx="976598"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475722" y="2096515"/>
            <a:ext cx="1636093" cy="8402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pPr>
            <a:r>
              <a:rPr lang="en-US" altLang="en-US" b="1" dirty="0" smtClean="0"/>
              <a:t>Point 2 would be the ideal location</a:t>
            </a:r>
            <a:endParaRPr lang="en-US" altLang="en-US" b="1" dirty="0"/>
          </a:p>
        </p:txBody>
      </p:sp>
      <p:cxnSp>
        <p:nvCxnSpPr>
          <p:cNvPr id="7" name="Straight Arrow Connector 6"/>
          <p:cNvCxnSpPr/>
          <p:nvPr/>
        </p:nvCxnSpPr>
        <p:spPr>
          <a:xfrm flipV="1">
            <a:off x="4630772" y="2276872"/>
            <a:ext cx="778274"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4630772" y="1106235"/>
            <a:ext cx="1636093" cy="10895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en-US" altLang="en-US" b="1" dirty="0" smtClean="0"/>
              <a:t>Yet in reality  China produces the buttons</a:t>
            </a:r>
            <a:endParaRPr lang="en-US" altLang="en-US" b="1" dirty="0"/>
          </a:p>
        </p:txBody>
      </p:sp>
    </p:spTree>
    <p:extLst>
      <p:ext uri="{BB962C8B-B14F-4D97-AF65-F5344CB8AC3E}">
        <p14:creationId xmlns:p14="http://schemas.microsoft.com/office/powerpoint/2010/main" val="304432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dirty="0" smtClean="0"/>
              <a:t>The </a:t>
            </a:r>
            <a:r>
              <a:rPr lang="en-US" altLang="en-US" sz="2800" dirty="0"/>
              <a:t>Importance of Established Advantage</a:t>
            </a:r>
          </a:p>
        </p:txBody>
      </p:sp>
      <p:pic>
        <p:nvPicPr>
          <p:cNvPr id="113673" name="Picture 9" descr="fig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651000"/>
            <a:ext cx="5434013" cy="47069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5251586" y="3212976"/>
            <a:ext cx="976598"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475722" y="2096515"/>
            <a:ext cx="1636093" cy="8402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90000"/>
              </a:lnSpc>
            </a:pPr>
            <a:r>
              <a:rPr lang="en-US" altLang="en-US" b="1" dirty="0" smtClean="0"/>
              <a:t>Point 2 would be the ideal location</a:t>
            </a:r>
            <a:endParaRPr lang="en-US" altLang="en-US" b="1" dirty="0"/>
          </a:p>
        </p:txBody>
      </p:sp>
      <p:cxnSp>
        <p:nvCxnSpPr>
          <p:cNvPr id="7" name="Straight Arrow Connector 6"/>
          <p:cNvCxnSpPr/>
          <p:nvPr/>
        </p:nvCxnSpPr>
        <p:spPr>
          <a:xfrm flipV="1">
            <a:off x="4630772" y="2276872"/>
            <a:ext cx="778274"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4630772" y="1106235"/>
            <a:ext cx="1636093" cy="10895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en-US" altLang="en-US" b="1" dirty="0" smtClean="0"/>
              <a:t>Yet in reality  China produces the buttons</a:t>
            </a:r>
            <a:endParaRPr lang="en-US" altLang="en-US" b="1" dirty="0"/>
          </a:p>
        </p:txBody>
      </p:sp>
      <p:sp>
        <p:nvSpPr>
          <p:cNvPr id="9" name="Rectangle 8"/>
          <p:cNvSpPr/>
          <p:nvPr/>
        </p:nvSpPr>
        <p:spPr>
          <a:xfrm>
            <a:off x="218106" y="4149080"/>
            <a:ext cx="1636093" cy="13388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pPr>
            <a:r>
              <a:rPr lang="en-US" altLang="en-US" b="1" dirty="0" smtClean="0"/>
              <a:t>At the current price, Vietnam could not start production at a lower cost</a:t>
            </a:r>
            <a:endParaRPr lang="en-US" altLang="en-US" b="1" dirty="0"/>
          </a:p>
        </p:txBody>
      </p:sp>
      <p:cxnSp>
        <p:nvCxnSpPr>
          <p:cNvPr id="4" name="Straight Arrow Connector 3"/>
          <p:cNvCxnSpPr/>
          <p:nvPr/>
        </p:nvCxnSpPr>
        <p:spPr>
          <a:xfrm flipV="1">
            <a:off x="1259632" y="3356992"/>
            <a:ext cx="594567"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6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dirty="0" smtClean="0"/>
              <a:t>The </a:t>
            </a:r>
            <a:r>
              <a:rPr lang="en-US" altLang="en-US" sz="2800" dirty="0"/>
              <a:t>Importance of Established Advantage</a:t>
            </a:r>
          </a:p>
        </p:txBody>
      </p:sp>
      <p:pic>
        <p:nvPicPr>
          <p:cNvPr id="113673" name="Picture 9" descr="fig07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00" y="1651000"/>
            <a:ext cx="5434013" cy="47069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2080" y="1651000"/>
            <a:ext cx="3168352" cy="1089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pPr>
            <a:r>
              <a:rPr lang="en-US" altLang="en-US" b="1" i="1" dirty="0" smtClean="0"/>
              <a:t>No </a:t>
            </a:r>
            <a:r>
              <a:rPr lang="en-US" altLang="en-US" b="1" i="1" dirty="0"/>
              <a:t>guarantee that the right country will produce a good that is subject to external economies.</a:t>
            </a:r>
          </a:p>
        </p:txBody>
      </p:sp>
    </p:spTree>
    <p:extLst>
      <p:ext uri="{BB962C8B-B14F-4D97-AF65-F5344CB8AC3E}">
        <p14:creationId xmlns:p14="http://schemas.microsoft.com/office/powerpoint/2010/main" val="345456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2800" dirty="0"/>
              <a:t>External Economies and Losses from Trade</a:t>
            </a:r>
          </a:p>
        </p:txBody>
      </p:sp>
      <p:sp>
        <p:nvSpPr>
          <p:cNvPr id="112643" name="Rectangle 3"/>
          <p:cNvSpPr>
            <a:spLocks noGrp="1" noChangeArrowheads="1"/>
          </p:cNvSpPr>
          <p:nvPr>
            <p:ph type="body" idx="1"/>
          </p:nvPr>
        </p:nvSpPr>
        <p:spPr/>
        <p:txBody>
          <a:bodyPr/>
          <a:lstStyle/>
          <a:p>
            <a:pPr>
              <a:lnSpc>
                <a:spcPct val="90000"/>
              </a:lnSpc>
              <a:spcBef>
                <a:spcPct val="50000"/>
              </a:spcBef>
            </a:pPr>
            <a:r>
              <a:rPr lang="en-US" altLang="en-US" dirty="0"/>
              <a:t>Trade based on external economies has an ambiguous effect on national welfare.</a:t>
            </a:r>
          </a:p>
          <a:p>
            <a:pPr lvl="1">
              <a:lnSpc>
                <a:spcPct val="90000"/>
              </a:lnSpc>
              <a:spcBef>
                <a:spcPct val="50000"/>
              </a:spcBef>
            </a:pPr>
            <a:r>
              <a:rPr lang="en-US" altLang="en-US" sz="2400" dirty="0"/>
              <a:t>There will be gains to the world economy by concentrating production of industries with </a:t>
            </a:r>
            <a:r>
              <a:rPr lang="en-US" altLang="en-US" sz="2400" dirty="0" smtClean="0"/>
              <a:t>external </a:t>
            </a:r>
            <a:r>
              <a:rPr lang="en-US" altLang="en-US" sz="2400" dirty="0"/>
              <a:t>economies.</a:t>
            </a:r>
          </a:p>
          <a:p>
            <a:pPr lvl="1">
              <a:lnSpc>
                <a:spcPct val="90000"/>
              </a:lnSpc>
              <a:spcBef>
                <a:spcPct val="50000"/>
              </a:spcBef>
            </a:pPr>
            <a:r>
              <a:rPr lang="en-US" altLang="en-US" sz="2400" b="1" i="1" dirty="0"/>
              <a:t>It’s possible that a country is worse off with trade </a:t>
            </a:r>
            <a:r>
              <a:rPr lang="en-US" altLang="en-US" sz="2400" b="1" i="1" dirty="0" smtClean="0"/>
              <a:t>than </a:t>
            </a:r>
            <a:r>
              <a:rPr lang="en-US" altLang="en-US" sz="2400" b="1" i="1" dirty="0"/>
              <a:t>it would have been without </a:t>
            </a:r>
            <a:r>
              <a:rPr lang="en-US" altLang="en-US" sz="2400" b="1" i="1" dirty="0" smtClean="0"/>
              <a:t>trade</a:t>
            </a:r>
            <a:endParaRPr lang="en-US" altLang="en-US" sz="2400" b="1" dirty="0"/>
          </a:p>
        </p:txBody>
      </p:sp>
    </p:spTree>
    <p:extLst>
      <p:ext uri="{BB962C8B-B14F-4D97-AF65-F5344CB8AC3E}">
        <p14:creationId xmlns:p14="http://schemas.microsoft.com/office/powerpoint/2010/main" val="255599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strips(downRight)">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strips(downRight)">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strips(downRight)">
                                      <p:cBhvr>
                                        <p:cTn id="17" dur="500"/>
                                        <p:tgtEl>
                                          <p:spTgt spid="112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r>
              <a:rPr lang="en-GB" altLang="en-US" sz="3600" dirty="0"/>
              <a:t>External Economies and Losses from Trade</a:t>
            </a:r>
            <a:endParaRPr lang="en-US" altLang="en-US" sz="3600" dirty="0"/>
          </a:p>
        </p:txBody>
      </p:sp>
      <p:sp>
        <p:nvSpPr>
          <p:cNvPr id="169987" name="Rectangle 3"/>
          <p:cNvSpPr>
            <a:spLocks noGrp="1" noChangeArrowheads="1"/>
          </p:cNvSpPr>
          <p:nvPr>
            <p:ph type="body" idx="1"/>
          </p:nvPr>
        </p:nvSpPr>
        <p:spPr/>
        <p:txBody>
          <a:bodyPr>
            <a:normAutofit/>
          </a:bodyPr>
          <a:lstStyle/>
          <a:p>
            <a:r>
              <a:rPr lang="en-US" altLang="en-US" dirty="0"/>
              <a:t>Imagine </a:t>
            </a:r>
            <a:r>
              <a:rPr lang="en-US" altLang="en-US" dirty="0" smtClean="0"/>
              <a:t>Thailand </a:t>
            </a:r>
            <a:r>
              <a:rPr lang="en-US" altLang="en-US" dirty="0"/>
              <a:t>could make watches more cheaply, but Switzerland got there first.</a:t>
            </a:r>
          </a:p>
          <a:p>
            <a:r>
              <a:rPr lang="en-US" altLang="en-US" dirty="0"/>
              <a:t>The price of watches could be </a:t>
            </a:r>
            <a:r>
              <a:rPr lang="en-US" altLang="en-US" b="1" dirty="0"/>
              <a:t>lower</a:t>
            </a:r>
            <a:r>
              <a:rPr lang="en-US" altLang="en-US" dirty="0"/>
              <a:t> in Thailand with no trade. </a:t>
            </a:r>
          </a:p>
        </p:txBody>
      </p:sp>
    </p:spTree>
    <p:extLst>
      <p:ext uri="{BB962C8B-B14F-4D97-AF65-F5344CB8AC3E}">
        <p14:creationId xmlns:p14="http://schemas.microsoft.com/office/powerpoint/2010/main" val="273949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strips(downRight)">
                                      <p:cBhvr>
                                        <p:cTn id="7" dur="500"/>
                                        <p:tgtEl>
                                          <p:spTgt spid="16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strips(downRight)">
                                      <p:cBhvr>
                                        <p:cTn id="12" dur="500"/>
                                        <p:tgtEl>
                                          <p:spTgt spid="169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sz="2800" dirty="0" smtClean="0"/>
              <a:t>External </a:t>
            </a:r>
            <a:r>
              <a:rPr lang="en-US" altLang="en-US" sz="2800" dirty="0"/>
              <a:t>Economies and Losses from Trade</a:t>
            </a:r>
          </a:p>
        </p:txBody>
      </p:sp>
      <p:pic>
        <p:nvPicPr>
          <p:cNvPr id="168965" name="Picture 5" descr="fig07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627188"/>
            <a:ext cx="5387975" cy="461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45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sz="2800" dirty="0" smtClean="0"/>
              <a:t>External </a:t>
            </a:r>
            <a:r>
              <a:rPr lang="en-US" altLang="en-US" sz="2800" dirty="0"/>
              <a:t>Economies and Losses from Trade</a:t>
            </a:r>
          </a:p>
        </p:txBody>
      </p:sp>
      <p:pic>
        <p:nvPicPr>
          <p:cNvPr id="168965" name="Picture 5" descr="fig07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627188"/>
            <a:ext cx="5387975" cy="4618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5061" y="1653144"/>
            <a:ext cx="208930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smtClean="0"/>
              <a:t>Thais buy Swiss watches at price P</a:t>
            </a:r>
            <a:r>
              <a:rPr lang="en-US" altLang="en-US" baseline="-25000" dirty="0" smtClean="0"/>
              <a:t>1</a:t>
            </a:r>
            <a:endParaRPr lang="en-GB" baseline="-25000" dirty="0"/>
          </a:p>
        </p:txBody>
      </p:sp>
    </p:spTree>
    <p:extLst>
      <p:ext uri="{BB962C8B-B14F-4D97-AF65-F5344CB8AC3E}">
        <p14:creationId xmlns:p14="http://schemas.microsoft.com/office/powerpoint/2010/main" val="378779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sz="2800" dirty="0" smtClean="0"/>
              <a:t>External </a:t>
            </a:r>
            <a:r>
              <a:rPr lang="en-US" altLang="en-US" sz="2800" dirty="0"/>
              <a:t>Economies and Losses from Trade</a:t>
            </a:r>
          </a:p>
        </p:txBody>
      </p:sp>
      <p:pic>
        <p:nvPicPr>
          <p:cNvPr id="168965" name="Picture 5" descr="fig07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627188"/>
            <a:ext cx="5387975" cy="4618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5061" y="1653144"/>
            <a:ext cx="2089307" cy="1477328"/>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t>For the world, the best would be for Thailand to produce watches and export them </a:t>
            </a:r>
            <a:endParaRPr lang="en-GB" baseline="-25000" dirty="0"/>
          </a:p>
        </p:txBody>
      </p:sp>
      <p:sp>
        <p:nvSpPr>
          <p:cNvPr id="2" name="Oval 1"/>
          <p:cNvSpPr/>
          <p:nvPr/>
        </p:nvSpPr>
        <p:spPr>
          <a:xfrm>
            <a:off x="4860032" y="4293096"/>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30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sz="2800" dirty="0" smtClean="0"/>
              <a:t>External </a:t>
            </a:r>
            <a:r>
              <a:rPr lang="en-US" altLang="en-US" sz="2800" dirty="0"/>
              <a:t>Economies and Losses from Trade</a:t>
            </a:r>
          </a:p>
        </p:txBody>
      </p:sp>
      <p:pic>
        <p:nvPicPr>
          <p:cNvPr id="168965" name="Picture 5" descr="fig07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627188"/>
            <a:ext cx="5387975" cy="4618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5061" y="1653144"/>
            <a:ext cx="2089307" cy="1477328"/>
          </a:xfrm>
          <a:prstGeom prst="rect">
            <a:avLst/>
          </a:prstGeom>
          <a:ln w="57150"/>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Even without trade, </a:t>
            </a:r>
            <a:r>
              <a:rPr lang="en-US" dirty="0" smtClean="0"/>
              <a:t>Thais would be better off by buying Thai watches at price P</a:t>
            </a:r>
            <a:r>
              <a:rPr lang="en-US" baseline="-25000" dirty="0" smtClean="0"/>
              <a:t>2</a:t>
            </a:r>
            <a:endParaRPr lang="en-GB" baseline="-25000" dirty="0"/>
          </a:p>
        </p:txBody>
      </p:sp>
    </p:spTree>
    <p:extLst>
      <p:ext uri="{BB962C8B-B14F-4D97-AF65-F5344CB8AC3E}">
        <p14:creationId xmlns:p14="http://schemas.microsoft.com/office/powerpoint/2010/main" val="378779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Introduction</a:t>
            </a:r>
          </a:p>
        </p:txBody>
      </p:sp>
      <p:sp>
        <p:nvSpPr>
          <p:cNvPr id="7171" name="Rectangle 3"/>
          <p:cNvSpPr>
            <a:spLocks noGrp="1" noChangeArrowheads="1"/>
          </p:cNvSpPr>
          <p:nvPr>
            <p:ph type="body" idx="1"/>
          </p:nvPr>
        </p:nvSpPr>
        <p:spPr/>
        <p:txBody>
          <a:bodyPr>
            <a:normAutofit/>
          </a:bodyPr>
          <a:lstStyle/>
          <a:p>
            <a:r>
              <a:rPr lang="en-US" altLang="en-US" dirty="0" smtClean="0"/>
              <a:t>According to the models we’ve seen so far, countries trade because they are different in technologies or endowments</a:t>
            </a:r>
          </a:p>
          <a:p>
            <a:r>
              <a:rPr lang="en-US" altLang="en-US" dirty="0" smtClean="0"/>
              <a:t>Ricardo and </a:t>
            </a:r>
            <a:r>
              <a:rPr lang="en-US" altLang="en-US" dirty="0" err="1" smtClean="0"/>
              <a:t>Hecksher</a:t>
            </a:r>
            <a:r>
              <a:rPr lang="en-US" altLang="en-US" dirty="0" smtClean="0"/>
              <a:t>-Ohlin predict countries that are most different should trade more</a:t>
            </a:r>
          </a:p>
          <a:p>
            <a:r>
              <a:rPr lang="en-US" altLang="en-US" dirty="0" smtClean="0"/>
              <a:t>Yet a lot of world trade is between similar countries</a:t>
            </a:r>
          </a:p>
        </p:txBody>
      </p:sp>
    </p:spTree>
    <p:extLst>
      <p:ext uri="{BB962C8B-B14F-4D97-AF65-F5344CB8AC3E}">
        <p14:creationId xmlns:p14="http://schemas.microsoft.com/office/powerpoint/2010/main" val="22903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downRigh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trips(downRight)">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p:txBody>
          <a:bodyPr/>
          <a:lstStyle/>
          <a:p>
            <a:r>
              <a:rPr lang="en-US" altLang="en-US" sz="2400" dirty="0" smtClean="0"/>
              <a:t>Overall</a:t>
            </a:r>
            <a:r>
              <a:rPr lang="en-US" altLang="en-US" sz="2400" dirty="0"/>
              <a:t>, it’s better for the world that each industry with external economies be concentrated </a:t>
            </a:r>
            <a:r>
              <a:rPr lang="en-US" altLang="en-US" sz="2400" i="1" dirty="0"/>
              <a:t>somewhere</a:t>
            </a:r>
            <a:r>
              <a:rPr lang="en-US" altLang="en-US" sz="2400" dirty="0" smtClean="0"/>
              <a:t>.</a:t>
            </a:r>
          </a:p>
          <a:p>
            <a:r>
              <a:rPr lang="en-US" altLang="en-US" sz="2400" dirty="0" smtClean="0"/>
              <a:t>In the watch case, it’d be better if they were produced in Thailand</a:t>
            </a:r>
          </a:p>
          <a:p>
            <a:r>
              <a:rPr lang="en-US" altLang="en-US" sz="2400" dirty="0" smtClean="0"/>
              <a:t>But due to a historical accident, they are produced in Switzerland</a:t>
            </a:r>
            <a:endParaRPr lang="en-US" altLang="en-US" sz="2400" dirty="0"/>
          </a:p>
        </p:txBody>
      </p:sp>
      <p:sp>
        <p:nvSpPr>
          <p:cNvPr id="2" name="Title 1"/>
          <p:cNvSpPr>
            <a:spLocks noGrp="1"/>
          </p:cNvSpPr>
          <p:nvPr>
            <p:ph type="title"/>
          </p:nvPr>
        </p:nvSpPr>
        <p:spPr/>
        <p:txBody>
          <a:bodyPr>
            <a:normAutofit/>
          </a:bodyPr>
          <a:lstStyle/>
          <a:p>
            <a:r>
              <a:rPr lang="en-US" altLang="en-US" sz="3600" dirty="0"/>
              <a:t>External Economies and Losses from Trade</a:t>
            </a:r>
            <a:endParaRPr lang="en-GB" sz="3600" dirty="0"/>
          </a:p>
        </p:txBody>
      </p:sp>
    </p:spTree>
    <p:extLst>
      <p:ext uri="{BB962C8B-B14F-4D97-AF65-F5344CB8AC3E}">
        <p14:creationId xmlns:p14="http://schemas.microsoft.com/office/powerpoint/2010/main" val="21088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strips(downRight)">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strips(downRight)">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strips(downRight)">
                                      <p:cBhvr>
                                        <p:cTn id="17" dur="5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p:txBody>
          <a:bodyPr/>
          <a:lstStyle/>
          <a:p>
            <a:r>
              <a:rPr lang="en-US" altLang="en-US" sz="2400" dirty="0"/>
              <a:t>Trade </a:t>
            </a:r>
            <a:r>
              <a:rPr lang="en-US" altLang="en-US" sz="2400" dirty="0" smtClean="0"/>
              <a:t>makes </a:t>
            </a:r>
            <a:r>
              <a:rPr lang="en-US" altLang="en-US" sz="2400" dirty="0"/>
              <a:t>Thailand worse off, creating an incentive to protect its potential watch industry from foreign competition.</a:t>
            </a:r>
          </a:p>
          <a:p>
            <a:r>
              <a:rPr lang="en-US" altLang="en-US" sz="2400" dirty="0" smtClean="0"/>
              <a:t>Should Thailand protect its watch industry?</a:t>
            </a:r>
          </a:p>
        </p:txBody>
      </p:sp>
      <p:sp>
        <p:nvSpPr>
          <p:cNvPr id="2" name="Title 1"/>
          <p:cNvSpPr>
            <a:spLocks noGrp="1"/>
          </p:cNvSpPr>
          <p:nvPr>
            <p:ph type="title"/>
          </p:nvPr>
        </p:nvSpPr>
        <p:spPr/>
        <p:txBody>
          <a:bodyPr/>
          <a:lstStyle/>
          <a:p>
            <a:r>
              <a:rPr lang="en-US" altLang="en-US" dirty="0"/>
              <a:t>Dynamic Increasing Returns</a:t>
            </a:r>
            <a:endParaRPr lang="en-GB" dirty="0"/>
          </a:p>
        </p:txBody>
      </p:sp>
    </p:spTree>
    <p:extLst>
      <p:ext uri="{BB962C8B-B14F-4D97-AF65-F5344CB8AC3E}">
        <p14:creationId xmlns:p14="http://schemas.microsoft.com/office/powerpoint/2010/main" val="42625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strips(downRight)">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strips(downRight)">
                                      <p:cBhvr>
                                        <p:cTn id="12"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dirty="0"/>
              <a:t>Dynamic Increasing Returns</a:t>
            </a:r>
          </a:p>
        </p:txBody>
      </p:sp>
      <p:sp>
        <p:nvSpPr>
          <p:cNvPr id="114691" name="Rectangle 3"/>
          <p:cNvSpPr>
            <a:spLocks noGrp="1" noChangeArrowheads="1"/>
          </p:cNvSpPr>
          <p:nvPr>
            <p:ph type="body" idx="1"/>
          </p:nvPr>
        </p:nvSpPr>
        <p:spPr/>
        <p:txBody>
          <a:bodyPr/>
          <a:lstStyle/>
          <a:p>
            <a:pPr>
              <a:spcBef>
                <a:spcPct val="50000"/>
              </a:spcBef>
            </a:pPr>
            <a:r>
              <a:rPr lang="en-US" altLang="en-US" sz="2400" dirty="0" smtClean="0"/>
              <a:t>Maybe there is an argument for Thailand to start producing  watches, or Vietnam buttons</a:t>
            </a:r>
          </a:p>
          <a:p>
            <a:pPr>
              <a:spcBef>
                <a:spcPct val="50000"/>
              </a:spcBef>
            </a:pPr>
            <a:r>
              <a:rPr lang="en-US" altLang="en-US" sz="2400" dirty="0" smtClean="0"/>
              <a:t>External </a:t>
            </a:r>
            <a:r>
              <a:rPr lang="en-US" altLang="en-US" sz="2400" dirty="0"/>
              <a:t>economies may </a:t>
            </a:r>
            <a:r>
              <a:rPr lang="en-US" altLang="en-US" sz="2400" dirty="0" smtClean="0"/>
              <a:t>depend </a:t>
            </a:r>
            <a:r>
              <a:rPr lang="en-US" altLang="en-US" sz="2400" dirty="0"/>
              <a:t>on the amount of </a:t>
            </a:r>
            <a:r>
              <a:rPr lang="en-US" altLang="en-US" sz="2400" i="1" dirty="0"/>
              <a:t>cumulative output over time</a:t>
            </a:r>
            <a:r>
              <a:rPr lang="en-US" altLang="en-US" sz="2400" dirty="0"/>
              <a:t>.</a:t>
            </a:r>
          </a:p>
          <a:p>
            <a:pPr>
              <a:spcBef>
                <a:spcPct val="50000"/>
              </a:spcBef>
            </a:pPr>
            <a:r>
              <a:rPr lang="en-US" altLang="en-US" sz="2400" b="1" dirty="0"/>
              <a:t>Dynamic increasing returns to scale </a:t>
            </a:r>
            <a:r>
              <a:rPr lang="en-US" altLang="en-US" sz="2400" dirty="0"/>
              <a:t>exist if average costs fall as cumulative output over time rises</a:t>
            </a:r>
            <a:r>
              <a:rPr lang="en-US" altLang="en-US" sz="2400" dirty="0" smtClean="0"/>
              <a:t>.</a:t>
            </a:r>
          </a:p>
          <a:p>
            <a:pPr lvl="1">
              <a:spcBef>
                <a:spcPct val="50000"/>
              </a:spcBef>
            </a:pPr>
            <a:r>
              <a:rPr lang="en-US" altLang="en-US" sz="2000" dirty="0" smtClean="0"/>
              <a:t>It’s not how big the industry, it’s how long it’s been producing !</a:t>
            </a:r>
            <a:endParaRPr lang="en-US" altLang="en-US" sz="2000" dirty="0"/>
          </a:p>
        </p:txBody>
      </p:sp>
    </p:spTree>
    <p:extLst>
      <p:ext uri="{BB962C8B-B14F-4D97-AF65-F5344CB8AC3E}">
        <p14:creationId xmlns:p14="http://schemas.microsoft.com/office/powerpoint/2010/main" val="92734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strips(downRight)">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strips(downRight)">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strips(downRight)">
                                      <p:cBhvr>
                                        <p:cTn id="17" dur="500"/>
                                        <p:tgtEl>
                                          <p:spTgt spid="114691">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14691">
                                            <p:txEl>
                                              <p:pRg st="3" end="3"/>
                                            </p:txEl>
                                          </p:spTgt>
                                        </p:tgtEl>
                                        <p:attrNameLst>
                                          <p:attrName>style.visibility</p:attrName>
                                        </p:attrNameLst>
                                      </p:cBhvr>
                                      <p:to>
                                        <p:strVal val="visible"/>
                                      </p:to>
                                    </p:set>
                                    <p:animEffect transition="in" filter="strips(downRight)">
                                      <p:cBhvr>
                                        <p:cTn id="20"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a:t>Dynamic Increasing </a:t>
            </a:r>
            <a:r>
              <a:rPr lang="en-US" altLang="en-US" dirty="0" smtClean="0"/>
              <a:t>Returns</a:t>
            </a:r>
            <a:endParaRPr lang="en-US" altLang="en-US" dirty="0"/>
          </a:p>
        </p:txBody>
      </p:sp>
      <p:sp>
        <p:nvSpPr>
          <p:cNvPr id="115715" name="Rectangle 3"/>
          <p:cNvSpPr>
            <a:spLocks noGrp="1" noChangeArrowheads="1"/>
          </p:cNvSpPr>
          <p:nvPr>
            <p:ph type="body" idx="1"/>
          </p:nvPr>
        </p:nvSpPr>
        <p:spPr/>
        <p:txBody>
          <a:bodyPr/>
          <a:lstStyle/>
          <a:p>
            <a:pPr>
              <a:spcBef>
                <a:spcPct val="50000"/>
              </a:spcBef>
            </a:pPr>
            <a:r>
              <a:rPr lang="en-US" altLang="en-US" sz="2400" dirty="0"/>
              <a:t>Dynamic increasing returns to scale could </a:t>
            </a:r>
            <a:r>
              <a:rPr lang="en-US" altLang="en-US" sz="2400" dirty="0" smtClean="0"/>
              <a:t>arise if </a:t>
            </a:r>
            <a:r>
              <a:rPr lang="en-US" altLang="en-US" sz="2400" dirty="0"/>
              <a:t>the cost of production depends on the accumulation of knowledge and </a:t>
            </a:r>
            <a:r>
              <a:rPr lang="en-US" altLang="en-US" sz="2400" dirty="0" smtClean="0"/>
              <a:t>experience</a:t>
            </a:r>
          </a:p>
          <a:p>
            <a:pPr>
              <a:spcBef>
                <a:spcPct val="50000"/>
              </a:spcBef>
            </a:pPr>
            <a:r>
              <a:rPr lang="en-US" altLang="en-US" sz="2400" dirty="0" smtClean="0"/>
              <a:t>A </a:t>
            </a:r>
            <a:r>
              <a:rPr lang="en-US" altLang="en-US" sz="2400" dirty="0"/>
              <a:t>graphical representation of dynamic increasing returns to scale is called a </a:t>
            </a:r>
            <a:r>
              <a:rPr lang="en-US" altLang="en-US" sz="2400" b="1" dirty="0"/>
              <a:t>learning curve</a:t>
            </a:r>
            <a:r>
              <a:rPr lang="en-US" altLang="en-US" sz="2400" dirty="0"/>
              <a:t>.</a:t>
            </a:r>
          </a:p>
        </p:txBody>
      </p:sp>
    </p:spTree>
    <p:extLst>
      <p:ext uri="{BB962C8B-B14F-4D97-AF65-F5344CB8AC3E}">
        <p14:creationId xmlns:p14="http://schemas.microsoft.com/office/powerpoint/2010/main" val="270161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strips(downRight)">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strips(downRight)">
                                      <p:cBhvr>
                                        <p:cTn id="12" dur="500"/>
                                        <p:tgtEl>
                                          <p:spTgt spid="115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smtClean="0"/>
              <a:t>The </a:t>
            </a:r>
            <a:r>
              <a:rPr lang="en-US" altLang="en-US" dirty="0"/>
              <a:t>Learning Curve</a:t>
            </a:r>
          </a:p>
        </p:txBody>
      </p:sp>
      <p:pic>
        <p:nvPicPr>
          <p:cNvPr id="116745" name="Picture 9" descr="fig0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811338"/>
            <a:ext cx="5041900" cy="435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57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smtClean="0"/>
              <a:t>The </a:t>
            </a:r>
            <a:r>
              <a:rPr lang="en-US" altLang="en-US" dirty="0"/>
              <a:t>Learning Curve</a:t>
            </a:r>
          </a:p>
        </p:txBody>
      </p:sp>
      <p:pic>
        <p:nvPicPr>
          <p:cNvPr id="116745" name="Picture 9" descr="fig0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811338"/>
            <a:ext cx="5041900" cy="4357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45968" y="4149080"/>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6045968" y="4731892"/>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4" name="Straight Arrow Connector 3"/>
          <p:cNvCxnSpPr/>
          <p:nvPr/>
        </p:nvCxnSpPr>
        <p:spPr>
          <a:xfrm>
            <a:off x="6732240" y="4596012"/>
            <a:ext cx="368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47699" y="4337528"/>
            <a:ext cx="135674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smtClean="0"/>
              <a:t>Home and Foreign</a:t>
            </a:r>
            <a:endParaRPr lang="en-GB" dirty="0"/>
          </a:p>
        </p:txBody>
      </p:sp>
    </p:spTree>
    <p:extLst>
      <p:ext uri="{BB962C8B-B14F-4D97-AF65-F5344CB8AC3E}">
        <p14:creationId xmlns:p14="http://schemas.microsoft.com/office/powerpoint/2010/main" val="402166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smtClean="0"/>
              <a:t>The </a:t>
            </a:r>
            <a:r>
              <a:rPr lang="en-US" altLang="en-US" dirty="0"/>
              <a:t>Learning Curve</a:t>
            </a:r>
          </a:p>
        </p:txBody>
      </p:sp>
      <p:pic>
        <p:nvPicPr>
          <p:cNvPr id="116745" name="Picture 9" descr="fig0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811338"/>
            <a:ext cx="5041900" cy="4357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45968" y="4149080"/>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6045968" y="4731892"/>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4" name="Straight Arrow Connector 3"/>
          <p:cNvCxnSpPr/>
          <p:nvPr/>
        </p:nvCxnSpPr>
        <p:spPr>
          <a:xfrm>
            <a:off x="6732240" y="4596012"/>
            <a:ext cx="368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47699" y="4337528"/>
            <a:ext cx="135674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smtClean="0"/>
              <a:t>Home and Foreign</a:t>
            </a:r>
            <a:endParaRPr lang="en-GB" dirty="0"/>
          </a:p>
        </p:txBody>
      </p:sp>
      <p:sp>
        <p:nvSpPr>
          <p:cNvPr id="3" name="Oval 2"/>
          <p:cNvSpPr/>
          <p:nvPr/>
        </p:nvSpPr>
        <p:spPr>
          <a:xfrm>
            <a:off x="4139952" y="5661247"/>
            <a:ext cx="648072" cy="50777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8" name="Straight Arrow Connector 7"/>
          <p:cNvCxnSpPr/>
          <p:nvPr/>
        </p:nvCxnSpPr>
        <p:spPr>
          <a:xfrm flipH="1">
            <a:off x="3275856" y="6169024"/>
            <a:ext cx="648072" cy="1402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838920" y="5847655"/>
            <a:ext cx="208823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dirty="0" smtClean="0"/>
              <a:t>Home has experience. It’s produced Q</a:t>
            </a:r>
            <a:r>
              <a:rPr lang="en-US" altLang="en-US" baseline="-25000" dirty="0" smtClean="0"/>
              <a:t>L</a:t>
            </a:r>
            <a:endParaRPr lang="en-GB" baseline="-25000" dirty="0"/>
          </a:p>
        </p:txBody>
      </p:sp>
    </p:spTree>
    <p:extLst>
      <p:ext uri="{BB962C8B-B14F-4D97-AF65-F5344CB8AC3E}">
        <p14:creationId xmlns:p14="http://schemas.microsoft.com/office/powerpoint/2010/main" val="378050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smtClean="0"/>
              <a:t>The </a:t>
            </a:r>
            <a:r>
              <a:rPr lang="en-US" altLang="en-US" dirty="0"/>
              <a:t>Learning Curve</a:t>
            </a:r>
          </a:p>
        </p:txBody>
      </p:sp>
      <p:pic>
        <p:nvPicPr>
          <p:cNvPr id="116745" name="Picture 9" descr="fig0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811338"/>
            <a:ext cx="5041900" cy="4357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45968" y="4149080"/>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6045968" y="4731892"/>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4" name="Straight Arrow Connector 3"/>
          <p:cNvCxnSpPr/>
          <p:nvPr/>
        </p:nvCxnSpPr>
        <p:spPr>
          <a:xfrm>
            <a:off x="6732240" y="4596012"/>
            <a:ext cx="368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47699" y="4337528"/>
            <a:ext cx="135674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smtClean="0"/>
              <a:t>Home and Foreign</a:t>
            </a:r>
            <a:endParaRPr lang="en-GB" dirty="0"/>
          </a:p>
        </p:txBody>
      </p:sp>
      <p:sp>
        <p:nvSpPr>
          <p:cNvPr id="3" name="Oval 2"/>
          <p:cNvSpPr/>
          <p:nvPr/>
        </p:nvSpPr>
        <p:spPr>
          <a:xfrm>
            <a:off x="4139952" y="5661247"/>
            <a:ext cx="648072" cy="50777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8" name="Straight Arrow Connector 7"/>
          <p:cNvCxnSpPr/>
          <p:nvPr/>
        </p:nvCxnSpPr>
        <p:spPr>
          <a:xfrm flipH="1">
            <a:off x="3275856" y="6169024"/>
            <a:ext cx="648072" cy="1402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838920" y="5847655"/>
            <a:ext cx="208823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dirty="0" smtClean="0"/>
              <a:t>Home has experience. It’s produced Q</a:t>
            </a:r>
            <a:r>
              <a:rPr lang="en-US" altLang="en-US" baseline="-25000" dirty="0" smtClean="0"/>
              <a:t>L</a:t>
            </a:r>
            <a:endParaRPr lang="en-GB" baseline="-25000" dirty="0"/>
          </a:p>
        </p:txBody>
      </p:sp>
      <p:sp>
        <p:nvSpPr>
          <p:cNvPr id="12" name="Oval 11"/>
          <p:cNvSpPr/>
          <p:nvPr/>
        </p:nvSpPr>
        <p:spPr>
          <a:xfrm>
            <a:off x="1883036" y="3449959"/>
            <a:ext cx="648072" cy="50777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0" name="Straight Arrow Connector 9"/>
          <p:cNvCxnSpPr/>
          <p:nvPr/>
        </p:nvCxnSpPr>
        <p:spPr>
          <a:xfrm flipV="1">
            <a:off x="1883036" y="4337528"/>
            <a:ext cx="175952" cy="11076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5840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dirty="0" smtClean="0"/>
              <a:t>The </a:t>
            </a:r>
            <a:r>
              <a:rPr lang="en-US" altLang="en-US" dirty="0"/>
              <a:t>Learning Curve</a:t>
            </a:r>
          </a:p>
        </p:txBody>
      </p:sp>
      <p:pic>
        <p:nvPicPr>
          <p:cNvPr id="116745" name="Picture 9" descr="fig0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811338"/>
            <a:ext cx="5041900" cy="4357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45968" y="4149080"/>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6045968" y="4731892"/>
            <a:ext cx="432048" cy="4469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4" name="Straight Arrow Connector 3"/>
          <p:cNvCxnSpPr/>
          <p:nvPr/>
        </p:nvCxnSpPr>
        <p:spPr>
          <a:xfrm>
            <a:off x="6732240" y="4596012"/>
            <a:ext cx="3686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47699" y="4337528"/>
            <a:ext cx="135674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smtClean="0"/>
              <a:t>Home and Foreign</a:t>
            </a:r>
            <a:endParaRPr lang="en-GB" dirty="0"/>
          </a:p>
        </p:txBody>
      </p:sp>
      <p:sp>
        <p:nvSpPr>
          <p:cNvPr id="3" name="Oval 2"/>
          <p:cNvSpPr/>
          <p:nvPr/>
        </p:nvSpPr>
        <p:spPr>
          <a:xfrm>
            <a:off x="4139952" y="5661247"/>
            <a:ext cx="648072" cy="50777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8" name="Straight Arrow Connector 7"/>
          <p:cNvCxnSpPr/>
          <p:nvPr/>
        </p:nvCxnSpPr>
        <p:spPr>
          <a:xfrm flipH="1">
            <a:off x="3275856" y="6169024"/>
            <a:ext cx="648072" cy="1402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838920" y="5847655"/>
            <a:ext cx="208823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dirty="0" smtClean="0"/>
              <a:t>Home has experience. It’s produced Q</a:t>
            </a:r>
            <a:r>
              <a:rPr lang="en-US" altLang="en-US" baseline="-25000" dirty="0" smtClean="0"/>
              <a:t>L</a:t>
            </a:r>
            <a:endParaRPr lang="en-GB" baseline="-25000" dirty="0"/>
          </a:p>
        </p:txBody>
      </p:sp>
      <p:sp>
        <p:nvSpPr>
          <p:cNvPr id="12" name="Oval 11"/>
          <p:cNvSpPr/>
          <p:nvPr/>
        </p:nvSpPr>
        <p:spPr>
          <a:xfrm>
            <a:off x="1883036" y="3449959"/>
            <a:ext cx="648072" cy="50777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10" name="Straight Arrow Connector 9"/>
          <p:cNvCxnSpPr/>
          <p:nvPr/>
        </p:nvCxnSpPr>
        <p:spPr>
          <a:xfrm flipV="1">
            <a:off x="1883036" y="4337528"/>
            <a:ext cx="175952" cy="11076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Oval 12"/>
          <p:cNvSpPr/>
          <p:nvPr/>
        </p:nvSpPr>
        <p:spPr>
          <a:xfrm>
            <a:off x="1936720" y="2874464"/>
            <a:ext cx="648072" cy="507777"/>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9" name="Straight Arrow Connector 8"/>
          <p:cNvCxnSpPr/>
          <p:nvPr/>
        </p:nvCxnSpPr>
        <p:spPr>
          <a:xfrm flipV="1">
            <a:off x="2927152" y="2276872"/>
            <a:ext cx="1536836" cy="597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89219" y="1793876"/>
            <a:ext cx="255848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dirty="0" smtClean="0"/>
              <a:t>Foreign has no experience. Its unit cost is higher than Home’s despite its lower wages</a:t>
            </a:r>
          </a:p>
        </p:txBody>
      </p:sp>
    </p:spTree>
    <p:extLst>
      <p:ext uri="{BB962C8B-B14F-4D97-AF65-F5344CB8AC3E}">
        <p14:creationId xmlns:p14="http://schemas.microsoft.com/office/powerpoint/2010/main" val="75426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a:t>Dynamic Increasing </a:t>
            </a:r>
            <a:r>
              <a:rPr lang="en-US" altLang="en-US" dirty="0" smtClean="0"/>
              <a:t>Returns</a:t>
            </a:r>
            <a:endParaRPr lang="en-US" altLang="en-US" dirty="0"/>
          </a:p>
        </p:txBody>
      </p:sp>
      <p:sp>
        <p:nvSpPr>
          <p:cNvPr id="117763" name="Rectangle 3"/>
          <p:cNvSpPr>
            <a:spLocks noGrp="1" noChangeArrowheads="1"/>
          </p:cNvSpPr>
          <p:nvPr>
            <p:ph type="body" idx="1"/>
          </p:nvPr>
        </p:nvSpPr>
        <p:spPr/>
        <p:txBody>
          <a:bodyPr/>
          <a:lstStyle/>
          <a:p>
            <a:pPr>
              <a:spcBef>
                <a:spcPct val="50000"/>
              </a:spcBef>
            </a:pPr>
            <a:r>
              <a:rPr lang="en-US" altLang="en-US" sz="2400" dirty="0"/>
              <a:t>Like external economies of scale at a point in time, dynamic increasing returns to scale can lock in an initial advantage or a head start in an industry.</a:t>
            </a:r>
          </a:p>
          <a:p>
            <a:pPr>
              <a:spcBef>
                <a:spcPct val="50000"/>
              </a:spcBef>
            </a:pPr>
            <a:r>
              <a:rPr lang="en-US" altLang="en-US" sz="2400" dirty="0" smtClean="0"/>
              <a:t>They can be </a:t>
            </a:r>
            <a:r>
              <a:rPr lang="en-US" altLang="en-US" sz="2400" dirty="0"/>
              <a:t>used to justify protectionism.</a:t>
            </a:r>
          </a:p>
          <a:p>
            <a:pPr lvl="1">
              <a:spcBef>
                <a:spcPct val="50000"/>
              </a:spcBef>
            </a:pPr>
            <a:r>
              <a:rPr lang="en-US" altLang="en-US" sz="2000" dirty="0"/>
              <a:t>Temporary protection of industries enables them to gain experience: </a:t>
            </a:r>
            <a:r>
              <a:rPr lang="en-US" altLang="en-US" sz="2000" b="1" dirty="0"/>
              <a:t>infant industry argument</a:t>
            </a:r>
            <a:r>
              <a:rPr lang="en-US" altLang="en-US" sz="2000" dirty="0"/>
              <a:t>.</a:t>
            </a:r>
          </a:p>
          <a:p>
            <a:pPr lvl="1">
              <a:spcBef>
                <a:spcPct val="50000"/>
              </a:spcBef>
            </a:pPr>
            <a:r>
              <a:rPr lang="en-US" altLang="en-US" sz="2000" dirty="0"/>
              <a:t>But temporary is often for a long time, and it is hard to identify when external economies of scale really exist.</a:t>
            </a:r>
          </a:p>
        </p:txBody>
      </p:sp>
    </p:spTree>
    <p:extLst>
      <p:ext uri="{BB962C8B-B14F-4D97-AF65-F5344CB8AC3E}">
        <p14:creationId xmlns:p14="http://schemas.microsoft.com/office/powerpoint/2010/main" val="411696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strips(downRight)">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strips(downRight)">
                                      <p:cBhvr>
                                        <p:cTn id="12" dur="500"/>
                                        <p:tgtEl>
                                          <p:spTgt spid="1177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strips(downRight)">
                                      <p:cBhvr>
                                        <p:cTn id="17" dur="500"/>
                                        <p:tgtEl>
                                          <p:spTgt spid="1177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strips(downRight)">
                                      <p:cBhvr>
                                        <p:cTn id="22"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Introduction</a:t>
            </a:r>
            <a:endParaRPr lang="en-GB" dirty="0"/>
          </a:p>
        </p:txBody>
      </p:sp>
      <p:pic>
        <p:nvPicPr>
          <p:cNvPr id="1026" name="Picture 2" descr="http://drtwanalsparks.org/wp-content/plugins/rss-poster/cache/36907__67456832_uk_imports_exports_6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115" y="1700808"/>
            <a:ext cx="6984776" cy="463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1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Infant </a:t>
            </a:r>
            <a:r>
              <a:rPr lang="en-US" altLang="en-US" b="1" dirty="0"/>
              <a:t>industry argument</a:t>
            </a:r>
            <a:endParaRPr lang="en-GB" dirty="0"/>
          </a:p>
        </p:txBody>
      </p:sp>
      <p:sp>
        <p:nvSpPr>
          <p:cNvPr id="4" name="Rectangle 3"/>
          <p:cNvSpPr/>
          <p:nvPr/>
        </p:nvSpPr>
        <p:spPr>
          <a:xfrm>
            <a:off x="5508104" y="1628800"/>
            <a:ext cx="1152128" cy="25698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p:cNvSpPr/>
          <p:nvPr/>
        </p:nvSpPr>
        <p:spPr>
          <a:xfrm>
            <a:off x="4374232" y="1371109"/>
            <a:ext cx="4572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a:t>Consider two countries: US and Brazil and the airplane industry</a:t>
            </a:r>
          </a:p>
        </p:txBody>
      </p:sp>
      <p:pic>
        <p:nvPicPr>
          <p:cNvPr id="5124" name="Picture 4" descr="http://www.boeing.co.uk/BoeingUK/media/BoeingUK/Header%20Navigation%20Menu/header_nav_menu_products.jpg?width=474&amp;height=292&amp;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07990"/>
            <a:ext cx="45148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46958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08104" y="1628800"/>
            <a:ext cx="1152128" cy="25698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p:cNvSpPr/>
          <p:nvPr/>
        </p:nvSpPr>
        <p:spPr>
          <a:xfrm>
            <a:off x="4374232" y="1371109"/>
            <a:ext cx="4572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a:t>Consider two countries: US and Brazil and the airplane industry</a:t>
            </a:r>
          </a:p>
        </p:txBody>
      </p:sp>
    </p:spTree>
    <p:extLst>
      <p:ext uri="{BB962C8B-B14F-4D97-AF65-F5344CB8AC3E}">
        <p14:creationId xmlns:p14="http://schemas.microsoft.com/office/powerpoint/2010/main" val="115184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46958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08104" y="1628800"/>
            <a:ext cx="1152128" cy="25698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p:cNvSpPr/>
          <p:nvPr/>
        </p:nvSpPr>
        <p:spPr>
          <a:xfrm>
            <a:off x="4374232" y="1371109"/>
            <a:ext cx="4572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a:t>Consider two countries: US and Brazil and the airplane industry</a:t>
            </a:r>
          </a:p>
        </p:txBody>
      </p:sp>
      <p:sp>
        <p:nvSpPr>
          <p:cNvPr id="6" name="Rectangle 5"/>
          <p:cNvSpPr/>
          <p:nvPr/>
        </p:nvSpPr>
        <p:spPr>
          <a:xfrm>
            <a:off x="4374232" y="2313555"/>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dirty="0"/>
              <a:t>If the US and Brazil had produced the same accumulated quantity (had the same experience), Brazil would be the most efficient producer </a:t>
            </a:r>
          </a:p>
        </p:txBody>
      </p:sp>
    </p:spTree>
    <p:extLst>
      <p:ext uri="{BB962C8B-B14F-4D97-AF65-F5344CB8AC3E}">
        <p14:creationId xmlns:p14="http://schemas.microsoft.com/office/powerpoint/2010/main" val="115184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46958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08104" y="1628800"/>
            <a:ext cx="1152128" cy="25698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p:cNvSpPr/>
          <p:nvPr/>
        </p:nvSpPr>
        <p:spPr>
          <a:xfrm>
            <a:off x="4572000" y="1988840"/>
            <a:ext cx="324036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smtClean="0"/>
              <a:t>Since Brazil is at Point 2, Brazilian </a:t>
            </a:r>
            <a:r>
              <a:rPr lang="en-GB" dirty="0"/>
              <a:t>producers do not have any incentive to produce</a:t>
            </a:r>
          </a:p>
        </p:txBody>
      </p:sp>
    </p:spTree>
    <p:extLst>
      <p:ext uri="{BB962C8B-B14F-4D97-AF65-F5344CB8AC3E}">
        <p14:creationId xmlns:p14="http://schemas.microsoft.com/office/powerpoint/2010/main" val="294955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sp>
        <p:nvSpPr>
          <p:cNvPr id="3" name="Content Placeholder 2"/>
          <p:cNvSpPr>
            <a:spLocks noGrp="1"/>
          </p:cNvSpPr>
          <p:nvPr>
            <p:ph idx="1"/>
          </p:nvPr>
        </p:nvSpPr>
        <p:spPr/>
        <p:txBody>
          <a:bodyPr>
            <a:normAutofit/>
          </a:bodyPr>
          <a:lstStyle/>
          <a:p>
            <a:r>
              <a:rPr lang="en-GB" dirty="0" smtClean="0"/>
              <a:t>Brazil </a:t>
            </a:r>
            <a:r>
              <a:rPr lang="en-GB" dirty="0"/>
              <a:t>can use protectionist measures (a tariff larger than the cost difference) or </a:t>
            </a:r>
            <a:r>
              <a:rPr lang="en-GB" dirty="0" smtClean="0"/>
              <a:t>subsidies (</a:t>
            </a:r>
            <a:r>
              <a:rPr lang="en-GB" dirty="0"/>
              <a:t>which cover at least the cost difference) to incentivize the creation of a local </a:t>
            </a:r>
            <a:r>
              <a:rPr lang="en-GB" dirty="0" smtClean="0"/>
              <a:t>industry</a:t>
            </a:r>
            <a:r>
              <a:rPr lang="en-GB" dirty="0"/>
              <a:t>.</a:t>
            </a:r>
          </a:p>
          <a:p>
            <a:r>
              <a:rPr lang="en-GB" dirty="0" smtClean="0"/>
              <a:t>Once </a:t>
            </a:r>
            <a:r>
              <a:rPr lang="en-GB" dirty="0"/>
              <a:t>Brazil has </a:t>
            </a:r>
            <a:r>
              <a:rPr lang="en-GB" dirty="0" smtClean="0"/>
              <a:t>learned, </a:t>
            </a:r>
            <a:r>
              <a:rPr lang="en-GB" dirty="0"/>
              <a:t>it would attain a cost lower than the US. At that point</a:t>
            </a:r>
            <a:r>
              <a:rPr lang="en-GB" dirty="0" smtClean="0"/>
              <a:t>, Brazil can </a:t>
            </a:r>
            <a:r>
              <a:rPr lang="en-GB" dirty="0"/>
              <a:t>then open up to trade and become the </a:t>
            </a:r>
            <a:r>
              <a:rPr lang="en-GB" dirty="0" smtClean="0"/>
              <a:t>world producer.</a:t>
            </a:r>
            <a:endParaRPr lang="en-GB" dirty="0"/>
          </a:p>
        </p:txBody>
      </p:sp>
      <p:pic>
        <p:nvPicPr>
          <p:cNvPr id="14338" name="Picture 2" descr="http://img2.findthebest.com/sites/default/files/1617/media/images/Embraer_195_521500_i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188396"/>
            <a:ext cx="3456384" cy="145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sp>
        <p:nvSpPr>
          <p:cNvPr id="3" name="Content Placeholder 2"/>
          <p:cNvSpPr>
            <a:spLocks noGrp="1"/>
          </p:cNvSpPr>
          <p:nvPr>
            <p:ph idx="1"/>
          </p:nvPr>
        </p:nvSpPr>
        <p:spPr/>
        <p:txBody>
          <a:bodyPr>
            <a:noAutofit/>
          </a:bodyPr>
          <a:lstStyle/>
          <a:p>
            <a:r>
              <a:rPr lang="en-GB" dirty="0" smtClean="0"/>
              <a:t>This </a:t>
            </a:r>
            <a:r>
              <a:rPr lang="en-GB" dirty="0"/>
              <a:t>policy has short-run costs (protectionist phase) as well as </a:t>
            </a:r>
            <a:r>
              <a:rPr lang="en-GB" dirty="0" smtClean="0"/>
              <a:t>long-run benefits </a:t>
            </a:r>
            <a:r>
              <a:rPr lang="en-GB" dirty="0"/>
              <a:t>(once Brazil becomes the most efficient producer</a:t>
            </a:r>
            <a:r>
              <a:rPr lang="en-GB" dirty="0" smtClean="0"/>
              <a:t>).</a:t>
            </a:r>
          </a:p>
          <a:p>
            <a:r>
              <a:rPr lang="en-GB" dirty="0" smtClean="0"/>
              <a:t>The </a:t>
            </a:r>
            <a:r>
              <a:rPr lang="en-GB" dirty="0"/>
              <a:t>policy can </a:t>
            </a:r>
            <a:r>
              <a:rPr lang="en-GB" dirty="0" smtClean="0"/>
              <a:t>be </a:t>
            </a:r>
            <a:r>
              <a:rPr lang="en-GB" dirty="0"/>
              <a:t>justified if the long-run gains more than compensate for the short-run losses</a:t>
            </a:r>
            <a:r>
              <a:rPr lang="en-GB" dirty="0" smtClean="0"/>
              <a:t>.</a:t>
            </a:r>
            <a:endParaRPr lang="en-GB" dirty="0"/>
          </a:p>
        </p:txBody>
      </p:sp>
    </p:spTree>
    <p:extLst>
      <p:ext uri="{BB962C8B-B14F-4D97-AF65-F5344CB8AC3E}">
        <p14:creationId xmlns:p14="http://schemas.microsoft.com/office/powerpoint/2010/main" val="400837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sp>
        <p:nvSpPr>
          <p:cNvPr id="3" name="Content Placeholder 2"/>
          <p:cNvSpPr>
            <a:spLocks noGrp="1"/>
          </p:cNvSpPr>
          <p:nvPr>
            <p:ph idx="1"/>
          </p:nvPr>
        </p:nvSpPr>
        <p:spPr/>
        <p:txBody>
          <a:bodyPr>
            <a:noAutofit/>
          </a:bodyPr>
          <a:lstStyle/>
          <a:p>
            <a:r>
              <a:rPr lang="en-GB" sz="2800" dirty="0" smtClean="0"/>
              <a:t>These </a:t>
            </a:r>
            <a:r>
              <a:rPr lang="en-GB" sz="2800" dirty="0"/>
              <a:t>policies </a:t>
            </a:r>
            <a:r>
              <a:rPr lang="en-GB" sz="2800" dirty="0" smtClean="0"/>
              <a:t>often fail </a:t>
            </a:r>
            <a:r>
              <a:rPr lang="en-GB" sz="2800" dirty="0"/>
              <a:t>because the local </a:t>
            </a:r>
            <a:r>
              <a:rPr lang="en-GB" sz="2800" dirty="0" smtClean="0"/>
              <a:t>industry never </a:t>
            </a:r>
            <a:r>
              <a:rPr lang="en-GB" sz="2800" dirty="0"/>
              <a:t>becomes more efficient than the foreign competition. Why?</a:t>
            </a:r>
          </a:p>
          <a:p>
            <a:pPr lvl="1"/>
            <a:r>
              <a:rPr lang="en-GB" sz="2400" dirty="0" smtClean="0"/>
              <a:t>Politicians do </a:t>
            </a:r>
            <a:r>
              <a:rPr lang="en-GB" sz="2400" dirty="0"/>
              <a:t>not have enough information to know whether the average </a:t>
            </a:r>
            <a:r>
              <a:rPr lang="en-GB" sz="2400" dirty="0" smtClean="0"/>
              <a:t>cost curve </a:t>
            </a:r>
            <a:r>
              <a:rPr lang="en-GB" sz="2400" dirty="0"/>
              <a:t>of their country is really below that of the foreign competition (all countries like to think </a:t>
            </a:r>
            <a:r>
              <a:rPr lang="en-GB" sz="2400" dirty="0" smtClean="0"/>
              <a:t>that they </a:t>
            </a:r>
            <a:r>
              <a:rPr lang="en-GB" sz="2400" dirty="0"/>
              <a:t>can have a </a:t>
            </a:r>
            <a:r>
              <a:rPr lang="en-GB" sz="2400" dirty="0" smtClean="0"/>
              <a:t>Silicon </a:t>
            </a:r>
            <a:r>
              <a:rPr lang="en-GB" sz="2400" dirty="0"/>
              <a:t>Valley).</a:t>
            </a:r>
          </a:p>
          <a:p>
            <a:pPr lvl="1"/>
            <a:r>
              <a:rPr lang="en-GB" sz="2400" dirty="0" smtClean="0"/>
              <a:t>Protectionism </a:t>
            </a:r>
            <a:r>
              <a:rPr lang="en-GB" sz="2400" dirty="0"/>
              <a:t>does not incentivize local producers to improve </a:t>
            </a:r>
            <a:r>
              <a:rPr lang="en-GB" sz="2400" dirty="0" smtClean="0"/>
              <a:t>productivity </a:t>
            </a:r>
          </a:p>
          <a:p>
            <a:pPr lvl="1"/>
            <a:r>
              <a:rPr lang="en-GB" sz="2400" dirty="0" smtClean="0"/>
              <a:t>Local </a:t>
            </a:r>
            <a:r>
              <a:rPr lang="en-GB" sz="2400" dirty="0"/>
              <a:t>producers will lobby their government to keep protectionist measures </a:t>
            </a:r>
            <a:r>
              <a:rPr lang="en-GB" sz="2400" dirty="0" smtClean="0"/>
              <a:t>indefinitely</a:t>
            </a:r>
            <a:endParaRPr lang="en-GB" sz="2400" dirty="0"/>
          </a:p>
        </p:txBody>
      </p:sp>
    </p:spTree>
    <p:extLst>
      <p:ext uri="{BB962C8B-B14F-4D97-AF65-F5344CB8AC3E}">
        <p14:creationId xmlns:p14="http://schemas.microsoft.com/office/powerpoint/2010/main" val="160181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Infant industry argument</a:t>
            </a:r>
            <a:endParaRPr lang="en-GB" dirty="0"/>
          </a:p>
        </p:txBody>
      </p:sp>
      <p:sp>
        <p:nvSpPr>
          <p:cNvPr id="3" name="Content Placeholder 2"/>
          <p:cNvSpPr>
            <a:spLocks noGrp="1"/>
          </p:cNvSpPr>
          <p:nvPr>
            <p:ph idx="1"/>
          </p:nvPr>
        </p:nvSpPr>
        <p:spPr/>
        <p:txBody>
          <a:bodyPr/>
          <a:lstStyle/>
          <a:p>
            <a:r>
              <a:rPr lang="en-GB" dirty="0" smtClean="0"/>
              <a:t>Both the US and Brazil want to “host” the aeroplane industry</a:t>
            </a:r>
          </a:p>
          <a:p>
            <a:r>
              <a:rPr lang="en-GB" dirty="0" smtClean="0"/>
              <a:t>And so does Europe…and Canada…</a:t>
            </a:r>
          </a:p>
          <a:p>
            <a:r>
              <a:rPr lang="en-GB" dirty="0" smtClean="0"/>
              <a:t>They all subsidize their local industry, i.e. Boeing, Airbus, Embraer and Bombardier</a:t>
            </a:r>
          </a:p>
          <a:p>
            <a:r>
              <a:rPr lang="en-GB" dirty="0" smtClean="0"/>
              <a:t>This creates “trade conflicts” between countries</a:t>
            </a:r>
          </a:p>
          <a:p>
            <a:endParaRPr lang="en-GB" dirty="0"/>
          </a:p>
        </p:txBody>
      </p:sp>
    </p:spTree>
    <p:extLst>
      <p:ext uri="{BB962C8B-B14F-4D97-AF65-F5344CB8AC3E}">
        <p14:creationId xmlns:p14="http://schemas.microsoft.com/office/powerpoint/2010/main" val="264439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p:txBody>
          <a:bodyPr/>
          <a:lstStyle/>
          <a:p>
            <a:r>
              <a:rPr lang="en-US" altLang="en-US" dirty="0"/>
              <a:t>External economies may also be important for </a:t>
            </a:r>
            <a:r>
              <a:rPr lang="en-US" altLang="en-US" b="1" dirty="0"/>
              <a:t>interregional trade </a:t>
            </a:r>
            <a:r>
              <a:rPr lang="en-US" altLang="en-US" dirty="0"/>
              <a:t>within a country.</a:t>
            </a:r>
          </a:p>
          <a:p>
            <a:pPr lvl="1"/>
            <a:r>
              <a:rPr lang="en-US" altLang="en-US" dirty="0"/>
              <a:t>Many movie producers located in Los Angeles produce movies for consumers throughout the </a:t>
            </a:r>
            <a:r>
              <a:rPr lang="en-US" altLang="en-US" dirty="0" smtClean="0"/>
              <a:t>US </a:t>
            </a:r>
            <a:endParaRPr lang="en-US" altLang="en-US" dirty="0"/>
          </a:p>
          <a:p>
            <a:pPr lvl="1"/>
            <a:r>
              <a:rPr lang="en-US" altLang="en-US" dirty="0"/>
              <a:t>Many financial firms located in New York provide financial services for consumers throughout the </a:t>
            </a:r>
            <a:r>
              <a:rPr lang="en-US" altLang="en-US" dirty="0" smtClean="0"/>
              <a:t>US</a:t>
            </a:r>
            <a:endParaRPr lang="en-US" altLang="en-US" dirty="0"/>
          </a:p>
        </p:txBody>
      </p:sp>
      <p:sp>
        <p:nvSpPr>
          <p:cNvPr id="2" name="Title 1"/>
          <p:cNvSpPr>
            <a:spLocks noGrp="1"/>
          </p:cNvSpPr>
          <p:nvPr>
            <p:ph type="title"/>
          </p:nvPr>
        </p:nvSpPr>
        <p:spPr/>
        <p:txBody>
          <a:bodyPr/>
          <a:lstStyle/>
          <a:p>
            <a:r>
              <a:rPr lang="en-US" altLang="en-US" dirty="0"/>
              <a:t>Economic Geography</a:t>
            </a:r>
            <a:endParaRPr lang="en-GB" dirty="0"/>
          </a:p>
        </p:txBody>
      </p:sp>
    </p:spTree>
    <p:extLst>
      <p:ext uri="{BB962C8B-B14F-4D97-AF65-F5344CB8AC3E}">
        <p14:creationId xmlns:p14="http://schemas.microsoft.com/office/powerpoint/2010/main" val="386791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trips(downRight)">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strips(downRight)">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strips(downRight)">
                                      <p:cBhvr>
                                        <p:cTn id="17" dur="500"/>
                                        <p:tgtEl>
                                          <p:spTgt spid="118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p:txBody>
          <a:bodyPr/>
          <a:lstStyle/>
          <a:p>
            <a:pPr>
              <a:spcBef>
                <a:spcPct val="50000"/>
              </a:spcBef>
            </a:pPr>
            <a:r>
              <a:rPr lang="en-US" altLang="en-US" dirty="0" smtClean="0"/>
              <a:t>Specialization of regions doesn’t happen in all goods as some, like haircuts, </a:t>
            </a:r>
            <a:r>
              <a:rPr lang="en-US" altLang="en-US" dirty="0"/>
              <a:t>must usually be supplied locally</a:t>
            </a:r>
            <a:r>
              <a:rPr lang="en-US" altLang="en-US" dirty="0" smtClean="0"/>
              <a:t>.</a:t>
            </a:r>
          </a:p>
          <a:p>
            <a:pPr>
              <a:spcBef>
                <a:spcPct val="50000"/>
              </a:spcBef>
            </a:pPr>
            <a:endParaRPr lang="en-US" altLang="en-US" dirty="0"/>
          </a:p>
        </p:txBody>
      </p:sp>
      <p:pic>
        <p:nvPicPr>
          <p:cNvPr id="4" name="Picture 9" descr="tbl0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42816"/>
            <a:ext cx="7146925" cy="2932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dirty="0"/>
              <a:t>Economic Geography</a:t>
            </a:r>
            <a:endParaRPr lang="en-GB" dirty="0"/>
          </a:p>
        </p:txBody>
      </p:sp>
    </p:spTree>
    <p:extLst>
      <p:ext uri="{BB962C8B-B14F-4D97-AF65-F5344CB8AC3E}">
        <p14:creationId xmlns:p14="http://schemas.microsoft.com/office/powerpoint/2010/main" val="343844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strips(downRight)">
                                      <p:cBhvr>
                                        <p:cTn id="7" dur="500"/>
                                        <p:tgtEl>
                                          <p:spTgt spid="173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Introduction</a:t>
            </a:r>
          </a:p>
        </p:txBody>
      </p:sp>
      <p:sp>
        <p:nvSpPr>
          <p:cNvPr id="7171" name="Rectangle 3"/>
          <p:cNvSpPr>
            <a:spLocks noGrp="1" noChangeArrowheads="1"/>
          </p:cNvSpPr>
          <p:nvPr>
            <p:ph type="body" idx="1"/>
          </p:nvPr>
        </p:nvSpPr>
        <p:spPr/>
        <p:txBody>
          <a:bodyPr>
            <a:normAutofit/>
          </a:bodyPr>
          <a:lstStyle/>
          <a:p>
            <a:r>
              <a:rPr lang="en-US" altLang="en-US" dirty="0" smtClean="0"/>
              <a:t>The models we studied thus </a:t>
            </a:r>
            <a:r>
              <a:rPr lang="en-US" altLang="en-US" dirty="0"/>
              <a:t>far </a:t>
            </a:r>
            <a:r>
              <a:rPr lang="en-US" altLang="en-US" dirty="0" smtClean="0"/>
              <a:t>can’t explain this type of trade</a:t>
            </a:r>
          </a:p>
          <a:p>
            <a:r>
              <a:rPr lang="en-US" altLang="en-US" dirty="0" smtClean="0"/>
              <a:t>What’s missing?</a:t>
            </a:r>
          </a:p>
          <a:p>
            <a:endParaRPr lang="en-US" altLang="en-US" dirty="0"/>
          </a:p>
        </p:txBody>
      </p:sp>
      <p:pic>
        <p:nvPicPr>
          <p:cNvPr id="2050" name="Picture 2" descr="http://www.thrufire.com/blog/wp-content/images/thi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805" y="2564904"/>
            <a:ext cx="29527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5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downRight)">
                                      <p:cBhvr>
                                        <p:cTn id="12"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p:txBody>
          <a:bodyPr/>
          <a:lstStyle/>
          <a:p>
            <a:r>
              <a:rPr lang="en-US" altLang="en-US" b="1" dirty="0" smtClean="0"/>
              <a:t>Economic </a:t>
            </a:r>
            <a:r>
              <a:rPr lang="en-US" altLang="en-US" b="1" dirty="0"/>
              <a:t>geography</a:t>
            </a:r>
            <a:r>
              <a:rPr lang="en-US" altLang="en-US" dirty="0"/>
              <a:t> refers to the study of international trade, interregional trade and the organization of economic activity in metropolitan and rural areas</a:t>
            </a:r>
            <a:r>
              <a:rPr lang="en-US" altLang="en-US" dirty="0" smtClean="0"/>
              <a:t>.</a:t>
            </a:r>
            <a:endParaRPr lang="en-US" altLang="en-US" dirty="0"/>
          </a:p>
        </p:txBody>
      </p:sp>
      <p:sp>
        <p:nvSpPr>
          <p:cNvPr id="2" name="Title 1"/>
          <p:cNvSpPr>
            <a:spLocks noGrp="1"/>
          </p:cNvSpPr>
          <p:nvPr>
            <p:ph type="title"/>
          </p:nvPr>
        </p:nvSpPr>
        <p:spPr/>
        <p:txBody>
          <a:bodyPr/>
          <a:lstStyle/>
          <a:p>
            <a:r>
              <a:rPr lang="en-US" altLang="en-US" dirty="0"/>
              <a:t>Economic Geography</a:t>
            </a:r>
            <a:endParaRPr lang="en-GB" dirty="0"/>
          </a:p>
        </p:txBody>
      </p:sp>
    </p:spTree>
    <p:extLst>
      <p:ext uri="{BB962C8B-B14F-4D97-AF65-F5344CB8AC3E}">
        <p14:creationId xmlns:p14="http://schemas.microsoft.com/office/powerpoint/2010/main" val="414279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strips(downRight)">
                                      <p:cBhvr>
                                        <p:cTn id="7"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dirty="0" smtClean="0"/>
              <a:t>Recap</a:t>
            </a:r>
            <a:endParaRPr lang="en-US" altLang="en-US" dirty="0"/>
          </a:p>
        </p:txBody>
      </p:sp>
      <p:sp>
        <p:nvSpPr>
          <p:cNvPr id="155651" name="Rectangle 3"/>
          <p:cNvSpPr>
            <a:spLocks noGrp="1" noChangeArrowheads="1"/>
          </p:cNvSpPr>
          <p:nvPr>
            <p:ph type="body" idx="1"/>
          </p:nvPr>
        </p:nvSpPr>
        <p:spPr/>
        <p:txBody>
          <a:bodyPr>
            <a:normAutofit/>
          </a:bodyPr>
          <a:lstStyle/>
          <a:p>
            <a:r>
              <a:rPr lang="en-US" altLang="en-US" dirty="0"/>
              <a:t>Mutually beneficial trade can arise as a result of economies of </a:t>
            </a:r>
            <a:r>
              <a:rPr lang="en-US" altLang="en-US" dirty="0" smtClean="0"/>
              <a:t>scale</a:t>
            </a:r>
            <a:r>
              <a:rPr lang="en-US" altLang="en-US" dirty="0"/>
              <a:t>.</a:t>
            </a:r>
          </a:p>
          <a:p>
            <a:pPr lvl="1"/>
            <a:r>
              <a:rPr lang="en-US" altLang="en-US" dirty="0" smtClean="0"/>
              <a:t>With </a:t>
            </a:r>
            <a:r>
              <a:rPr lang="en-US" altLang="en-US" dirty="0"/>
              <a:t>trade, a country can take advantage of economies of scale to produce more efficiently than if it tried to produce everything for </a:t>
            </a:r>
            <a:r>
              <a:rPr lang="en-US" altLang="en-US" dirty="0" smtClean="0"/>
              <a:t>itself.</a:t>
            </a:r>
          </a:p>
          <a:p>
            <a:pPr lvl="1"/>
            <a:r>
              <a:rPr lang="en-US" altLang="en-US" dirty="0" smtClean="0"/>
              <a:t>International </a:t>
            </a:r>
            <a:r>
              <a:rPr lang="en-US" altLang="en-US" dirty="0"/>
              <a:t>trade allows each country to specialize without sacrificing variety in consumption.</a:t>
            </a:r>
          </a:p>
          <a:p>
            <a:endParaRPr lang="en-US" altLang="en-US" dirty="0"/>
          </a:p>
        </p:txBody>
      </p:sp>
    </p:spTree>
    <p:extLst>
      <p:ext uri="{BB962C8B-B14F-4D97-AF65-F5344CB8AC3E}">
        <p14:creationId xmlns:p14="http://schemas.microsoft.com/office/powerpoint/2010/main" val="1462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Recap</a:t>
            </a:r>
            <a:endParaRPr lang="en-US" altLang="en-US" dirty="0"/>
          </a:p>
        </p:txBody>
      </p:sp>
      <p:sp>
        <p:nvSpPr>
          <p:cNvPr id="62467" name="Rectangle 3"/>
          <p:cNvSpPr>
            <a:spLocks noGrp="1" noChangeArrowheads="1"/>
          </p:cNvSpPr>
          <p:nvPr>
            <p:ph type="body" idx="1"/>
          </p:nvPr>
        </p:nvSpPr>
        <p:spPr/>
        <p:txBody>
          <a:bodyPr>
            <a:normAutofit/>
          </a:bodyPr>
          <a:lstStyle/>
          <a:p>
            <a:pPr marL="609600" indent="-609600">
              <a:buFont typeface="Times" charset="0"/>
              <a:buAutoNum type="arabicPeriod"/>
            </a:pPr>
            <a:r>
              <a:rPr lang="en-US" altLang="en-US" dirty="0"/>
              <a:t>Trade need not be the result of comparative </a:t>
            </a:r>
            <a:r>
              <a:rPr lang="en-US" altLang="en-US" dirty="0" smtClean="0"/>
              <a:t>advantage. It </a:t>
            </a:r>
            <a:r>
              <a:rPr lang="en-US" altLang="en-US" dirty="0"/>
              <a:t>can result from </a:t>
            </a:r>
            <a:r>
              <a:rPr lang="en-US" altLang="en-US" dirty="0" smtClean="0"/>
              <a:t>economies </a:t>
            </a:r>
            <a:r>
              <a:rPr lang="en-US" altLang="en-US" dirty="0"/>
              <a:t>of </a:t>
            </a:r>
            <a:r>
              <a:rPr lang="en-US" altLang="en-US" dirty="0" smtClean="0"/>
              <a:t>scale</a:t>
            </a:r>
          </a:p>
          <a:p>
            <a:pPr marL="609600" indent="-609600">
              <a:buFont typeface="Times" charset="0"/>
              <a:buAutoNum type="arabicPeriod"/>
            </a:pPr>
            <a:r>
              <a:rPr lang="en-GB" altLang="en-US" dirty="0" smtClean="0"/>
              <a:t>External </a:t>
            </a:r>
            <a:r>
              <a:rPr lang="en-GB" altLang="en-US" dirty="0"/>
              <a:t>economies give an important role to history and accident in determining the pattern of international </a:t>
            </a:r>
            <a:r>
              <a:rPr lang="en-GB" altLang="en-US" dirty="0" smtClean="0"/>
              <a:t>trade </a:t>
            </a:r>
            <a:endParaRPr lang="en-GB" altLang="en-US" dirty="0"/>
          </a:p>
          <a:p>
            <a:pPr marL="609600" indent="-609600">
              <a:buFont typeface="Times" charset="0"/>
              <a:buAutoNum type="arabicPeriod"/>
            </a:pPr>
            <a:r>
              <a:rPr lang="en-US" altLang="en-US" dirty="0" smtClean="0"/>
              <a:t>When </a:t>
            </a:r>
            <a:r>
              <a:rPr lang="en-US" altLang="en-US" dirty="0"/>
              <a:t>external economies are important, countries can </a:t>
            </a:r>
            <a:r>
              <a:rPr lang="en-US" altLang="en-US" dirty="0" smtClean="0"/>
              <a:t>conceivably lose </a:t>
            </a:r>
            <a:r>
              <a:rPr lang="en-US" altLang="en-US" dirty="0"/>
              <a:t>from trade</a:t>
            </a:r>
            <a:r>
              <a:rPr lang="en-GB" altLang="en-US" dirty="0" smtClean="0"/>
              <a:t> </a:t>
            </a:r>
            <a:endParaRPr lang="en-GB" altLang="en-US" dirty="0"/>
          </a:p>
          <a:p>
            <a:pPr marL="609600" indent="-609600">
              <a:buFont typeface="Times" charset="0"/>
              <a:buAutoNum type="arabicPeriod"/>
            </a:pPr>
            <a:endParaRPr lang="en-US" altLang="en-US" sz="2400" dirty="0"/>
          </a:p>
        </p:txBody>
      </p:sp>
    </p:spTree>
    <p:extLst>
      <p:ext uri="{BB962C8B-B14F-4D97-AF65-F5344CB8AC3E}">
        <p14:creationId xmlns:p14="http://schemas.microsoft.com/office/powerpoint/2010/main" val="244373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trips(downRigh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strips(downRigh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strips(downRight)">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4542</TotalTime>
  <Words>3548</Words>
  <Application>Microsoft Office PowerPoint</Application>
  <PresentationFormat>On-screen Show (4:3)</PresentationFormat>
  <Paragraphs>307</Paragraphs>
  <Slides>92</Slides>
  <Notes>3</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External Economies  of Scale and Trade</vt:lpstr>
      <vt:lpstr>PowerPoint Presentation</vt:lpstr>
      <vt:lpstr>PowerPoint Presentation</vt:lpstr>
      <vt:lpstr>The carpet capital of the world</vt:lpstr>
      <vt:lpstr>The toothbrush capital of the world</vt:lpstr>
      <vt:lpstr>Introduction</vt:lpstr>
      <vt:lpstr>Introduction</vt:lpstr>
      <vt:lpstr>Introduction</vt:lpstr>
      <vt:lpstr>Introduction</vt:lpstr>
      <vt:lpstr>Introduction</vt:lpstr>
      <vt:lpstr>Introduction</vt:lpstr>
      <vt:lpstr>Economies of scale</vt:lpstr>
      <vt:lpstr>Economies of scale</vt:lpstr>
      <vt:lpstr>Economies of scale</vt:lpstr>
      <vt:lpstr>Different types of Economies of Scale</vt:lpstr>
      <vt:lpstr>Different types of Economies of Scale</vt:lpstr>
      <vt:lpstr>Different types of Economies of Scale</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The Theory of External Economies</vt:lpstr>
      <vt:lpstr>External Economies Before Trade</vt:lpstr>
      <vt:lpstr>External Economies Before Trade</vt:lpstr>
      <vt:lpstr>External Economies Before Trade</vt:lpstr>
      <vt:lpstr>External Economies Before Trade</vt:lpstr>
      <vt:lpstr>External Economies Before Trade</vt:lpstr>
      <vt:lpstr>External Economies and International Trade</vt:lpstr>
      <vt:lpstr>Trade and Prices</vt:lpstr>
      <vt:lpstr>Trade and Prices</vt:lpstr>
      <vt:lpstr>Trade and Prices</vt:lpstr>
      <vt:lpstr>External Economies and International Trade</vt:lpstr>
      <vt:lpstr>External Economies and International Trade</vt:lpstr>
      <vt:lpstr>External Economies and International Trade</vt:lpstr>
      <vt:lpstr>The Importance of Established Advantage</vt:lpstr>
      <vt:lpstr>The Importance of Established Advantage</vt:lpstr>
      <vt:lpstr>The Importance of Established Advantage</vt:lpstr>
      <vt:lpstr>The Importance of Established Advantage</vt:lpstr>
      <vt:lpstr>The Importance of Established Advantage</vt:lpstr>
      <vt:lpstr>The Importance of Established Advantage</vt:lpstr>
      <vt:lpstr>The Importance of Established Advantage</vt:lpstr>
      <vt:lpstr>External Economies and Losses from Trade</vt:lpstr>
      <vt:lpstr>External Economies and Losses from Trade</vt:lpstr>
      <vt:lpstr>External Economies and Losses from Trade</vt:lpstr>
      <vt:lpstr>External Economies and Losses from Trade</vt:lpstr>
      <vt:lpstr>External Economies and Losses from Trade</vt:lpstr>
      <vt:lpstr>External Economies and Losses from Trade</vt:lpstr>
      <vt:lpstr>External Economies and Losses from Trade</vt:lpstr>
      <vt:lpstr>Dynamic Increasing Returns</vt:lpstr>
      <vt:lpstr>Dynamic Increasing Returns</vt:lpstr>
      <vt:lpstr>Dynamic Increasing Returns</vt:lpstr>
      <vt:lpstr>The Learning Curve</vt:lpstr>
      <vt:lpstr>The Learning Curve</vt:lpstr>
      <vt:lpstr>The Learning Curve</vt:lpstr>
      <vt:lpstr>The Learning Curve</vt:lpstr>
      <vt:lpstr>The Learning Curve</vt:lpstr>
      <vt:lpstr>Dynamic Increasing Returns</vt:lpstr>
      <vt:lpstr>Infant industry argument</vt:lpstr>
      <vt:lpstr>Infant industry argument</vt:lpstr>
      <vt:lpstr>Infant industry argument</vt:lpstr>
      <vt:lpstr>Infant industry argument</vt:lpstr>
      <vt:lpstr>Infant industry argument</vt:lpstr>
      <vt:lpstr>Infant industry argument</vt:lpstr>
      <vt:lpstr>Infant industry argument</vt:lpstr>
      <vt:lpstr>Infant industry argument</vt:lpstr>
      <vt:lpstr>Economic Geography</vt:lpstr>
      <vt:lpstr>Economic Geography</vt:lpstr>
      <vt:lpstr>Economic Geography</vt:lpstr>
      <vt:lpstr>Recap</vt:lpstr>
      <vt:lpstr>Recap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Economies of Scale and Trade</dc:title>
  <dc:creator>MRB-USER</dc:creator>
  <cp:lastModifiedBy>MRB-USER</cp:lastModifiedBy>
  <cp:revision>58</cp:revision>
  <dcterms:created xsi:type="dcterms:W3CDTF">2014-10-20T18:57:51Z</dcterms:created>
  <dcterms:modified xsi:type="dcterms:W3CDTF">2014-10-27T09:35:47Z</dcterms:modified>
</cp:coreProperties>
</file>