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75" r:id="rId2"/>
    <p:sldId id="260" r:id="rId3"/>
    <p:sldId id="337" r:id="rId4"/>
    <p:sldId id="338" r:id="rId5"/>
    <p:sldId id="261" r:id="rId6"/>
    <p:sldId id="262" r:id="rId7"/>
    <p:sldId id="263" r:id="rId8"/>
    <p:sldId id="264" r:id="rId9"/>
    <p:sldId id="339" r:id="rId10"/>
    <p:sldId id="265" r:id="rId11"/>
    <p:sldId id="340" r:id="rId12"/>
    <p:sldId id="266" r:id="rId13"/>
    <p:sldId id="267" r:id="rId14"/>
    <p:sldId id="269" r:id="rId15"/>
    <p:sldId id="271" r:id="rId16"/>
    <p:sldId id="341" r:id="rId17"/>
    <p:sldId id="272" r:id="rId18"/>
    <p:sldId id="342" r:id="rId19"/>
    <p:sldId id="343" r:id="rId20"/>
    <p:sldId id="367" r:id="rId21"/>
    <p:sldId id="274" r:id="rId22"/>
    <p:sldId id="277" r:id="rId23"/>
    <p:sldId id="278" r:id="rId24"/>
    <p:sldId id="347" r:id="rId25"/>
    <p:sldId id="345" r:id="rId26"/>
    <p:sldId id="346" r:id="rId27"/>
    <p:sldId id="348" r:id="rId28"/>
    <p:sldId id="344" r:id="rId29"/>
    <p:sldId id="280" r:id="rId30"/>
    <p:sldId id="349" r:id="rId31"/>
    <p:sldId id="281" r:id="rId32"/>
    <p:sldId id="350" r:id="rId33"/>
    <p:sldId id="282" r:id="rId34"/>
    <p:sldId id="352" r:id="rId35"/>
    <p:sldId id="354" r:id="rId36"/>
    <p:sldId id="355" r:id="rId37"/>
    <p:sldId id="351" r:id="rId38"/>
    <p:sldId id="283" r:id="rId39"/>
    <p:sldId id="356" r:id="rId40"/>
    <p:sldId id="357" r:id="rId41"/>
    <p:sldId id="359" r:id="rId42"/>
    <p:sldId id="360" r:id="rId43"/>
    <p:sldId id="287" r:id="rId44"/>
    <p:sldId id="361" r:id="rId45"/>
    <p:sldId id="362" r:id="rId46"/>
    <p:sldId id="288" r:id="rId47"/>
    <p:sldId id="292" r:id="rId48"/>
    <p:sldId id="363" r:id="rId49"/>
    <p:sldId id="364" r:id="rId50"/>
    <p:sldId id="365" r:id="rId51"/>
    <p:sldId id="368" r:id="rId52"/>
    <p:sldId id="369" r:id="rId53"/>
    <p:sldId id="371" r:id="rId54"/>
    <p:sldId id="372" r:id="rId55"/>
    <p:sldId id="373" r:id="rId56"/>
    <p:sldId id="377" r:id="rId57"/>
    <p:sldId id="374" r:id="rId58"/>
    <p:sldId id="378" r:id="rId59"/>
    <p:sldId id="375" r:id="rId60"/>
    <p:sldId id="380" r:id="rId61"/>
    <p:sldId id="382" r:id="rId62"/>
    <p:sldId id="383" r:id="rId63"/>
    <p:sldId id="384" r:id="rId64"/>
    <p:sldId id="385" r:id="rId65"/>
    <p:sldId id="376" r:id="rId66"/>
    <p:sldId id="386" r:id="rId67"/>
    <p:sldId id="387" r:id="rId68"/>
    <p:sldId id="294" r:id="rId69"/>
    <p:sldId id="296" r:id="rId70"/>
    <p:sldId id="297" r:id="rId71"/>
    <p:sldId id="298" r:id="rId72"/>
    <p:sldId id="390" r:id="rId73"/>
    <p:sldId id="299" r:id="rId74"/>
    <p:sldId id="451" r:id="rId75"/>
    <p:sldId id="452" r:id="rId76"/>
    <p:sldId id="389" r:id="rId77"/>
    <p:sldId id="305" r:id="rId78"/>
    <p:sldId id="285" r:id="rId79"/>
    <p:sldId id="408" r:id="rId80"/>
    <p:sldId id="412" r:id="rId81"/>
    <p:sldId id="413" r:id="rId82"/>
    <p:sldId id="409" r:id="rId83"/>
    <p:sldId id="410" r:id="rId84"/>
    <p:sldId id="411" r:id="rId85"/>
    <p:sldId id="388" r:id="rId86"/>
    <p:sldId id="396" r:id="rId87"/>
    <p:sldId id="399" r:id="rId88"/>
    <p:sldId id="424" r:id="rId89"/>
    <p:sldId id="397" r:id="rId90"/>
    <p:sldId id="400" r:id="rId91"/>
    <p:sldId id="401" r:id="rId92"/>
    <p:sldId id="402" r:id="rId93"/>
    <p:sldId id="403" r:id="rId94"/>
    <p:sldId id="404" r:id="rId95"/>
    <p:sldId id="405" r:id="rId96"/>
    <p:sldId id="406" r:id="rId97"/>
    <p:sldId id="450" r:id="rId98"/>
    <p:sldId id="407" r:id="rId99"/>
    <p:sldId id="414" r:id="rId100"/>
    <p:sldId id="425" r:id="rId101"/>
    <p:sldId id="415" r:id="rId102"/>
    <p:sldId id="416" r:id="rId103"/>
    <p:sldId id="417" r:id="rId104"/>
    <p:sldId id="418" r:id="rId105"/>
    <p:sldId id="419" r:id="rId106"/>
    <p:sldId id="420" r:id="rId107"/>
    <p:sldId id="421" r:id="rId108"/>
    <p:sldId id="422" r:id="rId109"/>
    <p:sldId id="423" r:id="rId110"/>
    <p:sldId id="312" r:id="rId111"/>
    <p:sldId id="428" r:id="rId112"/>
    <p:sldId id="426" r:id="rId113"/>
    <p:sldId id="427" r:id="rId114"/>
    <p:sldId id="315" r:id="rId115"/>
    <p:sldId id="429" r:id="rId116"/>
    <p:sldId id="431" r:id="rId117"/>
    <p:sldId id="432" r:id="rId118"/>
    <p:sldId id="434" r:id="rId119"/>
    <p:sldId id="313" r:id="rId120"/>
    <p:sldId id="433" r:id="rId121"/>
    <p:sldId id="435" r:id="rId122"/>
    <p:sldId id="436" r:id="rId123"/>
    <p:sldId id="316" r:id="rId124"/>
    <p:sldId id="437" r:id="rId125"/>
    <p:sldId id="445" r:id="rId126"/>
    <p:sldId id="438" r:id="rId127"/>
    <p:sldId id="446" r:id="rId128"/>
    <p:sldId id="443" r:id="rId129"/>
    <p:sldId id="439" r:id="rId130"/>
    <p:sldId id="444" r:id="rId131"/>
    <p:sldId id="318" r:id="rId132"/>
    <p:sldId id="448" r:id="rId133"/>
    <p:sldId id="449" r:id="rId134"/>
    <p:sldId id="319" r:id="rId135"/>
    <p:sldId id="447" r:id="rId136"/>
    <p:sldId id="323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 autoAdjust="0"/>
    <p:restoredTop sz="83453" autoAdjust="0"/>
  </p:normalViewPr>
  <p:slideViewPr>
    <p:cSldViewPr>
      <p:cViewPr varScale="1">
        <p:scale>
          <a:sx n="76" d="100"/>
          <a:sy n="76" d="100"/>
        </p:scale>
        <p:origin x="-21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97970-1DA7-44BF-9EF3-8F6F55BE80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5A30E-576E-4C6E-B403-33DC59C52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8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door, the journey from China to Duisburg for HP’s products takes an average 22 days by train, or half what it can by sea, and costs just 20-25 per cent more, Mr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Kleijwegt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5A30E-576E-4C6E-B403-33DC59C52895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59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78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9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5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6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D6EC-F26C-41B4-9C18-C06390150256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A156-662D-4C1C-BF34-0D470D649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Specific </a:t>
            </a:r>
            <a:r>
              <a:rPr lang="en-GB" b="1" dirty="0" smtClean="0"/>
              <a:t>Factors </a:t>
            </a:r>
            <a:br>
              <a:rPr lang="en-GB" b="1" dirty="0" smtClean="0"/>
            </a:br>
            <a:r>
              <a:rPr lang="en-GB" b="1" dirty="0" smtClean="0"/>
              <a:t>and Income Distribution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Pierre-Louis Vézina</a:t>
            </a:r>
          </a:p>
          <a:p>
            <a:r>
              <a:rPr lang="en-GB" dirty="0" smtClean="0"/>
              <a:t>p.vezina@bham.ac.uk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34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Vats to brew beer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Stamping presses to build auto bodies</a:t>
            </a: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xQTEhQUExQVFBUXFx4bGBcVFxwXFxcbFyAgHRoYGBwYHCggHBwlIBwcITEhJSorLi4uFx8zODMsNygtLisBCgoKDg0OGxAQGzQlHyQtNCwsLDQsLCw0LCwsNSwsLCwsLCwsLCwsLCwsLCwsLCwsLCwsLCwsLCwsLCwsLCwsLP/AABEIAL4BCQMBIgACEQEDEQH/xAAbAAACAwEBAQAAAAAAAAAAAAAEBQIDBgcBAP/EAEwQAAIAAwQFCAYGBwUJAQEAAAECAAMRBAUSIQYxQVFhEyJxgZGhscEjMmJystEHFEJSksIVJGNzouHwM3SCs9IWNFNUg5Oj4vFDJf/EABkBAAMBAQEAAAAAAAAAAAAAAAECAwAEBf/EAC4RAAICAQMDAwQBAwUAAAAAAAABAhEhAxIxIkFRMmHwE3GBwdEEkaEzQrHC8f/aAAwDAQACEQMRAD8A5QJceypOcHWaXBiWHOvdHnS1aPQWnYotEikB4841dvsYKFtVBWMm0vKu/OH0Z70DUhtZesysVmX93Lhs7IoDRajxaqJckxOI15cdketaDviJaA5zCuUZRTM5UNJE0swUfaIX8RpB2kcwLa7Sq5AT5gA4BjCu5OdPkLvmp8Qi/SA/rVo/fTPiMZwQydxsqZ664rK9kU46R9U76xlGhbLFfZs8OiL5Tjbq3/PdFCisSUQTDHkxTKArSsWyjuNOH9Zd0VzWH2q9IFfDPuhUshfAPKYajFEyCVsyseawP4vJY9ZJaMMTYqawufaTFUiTDbhJ5OdQfbknscmPL1sQSbMZ2yMwmg1kEkx7IvP0U/AuDCqEbT64HnA2kSkWqcDsbyEJFVJ/OyLaj6Ifb/tIc6M2pTMmKi0HJHXrPOWKtHLAtolO056Is0M+dGYKp5q7qlhnsEQ0JB5ZyMiJZz6Mx4QddVBIRQMudXjQgn+uAieo2rr2DppYv3LLZehmFUQCXLBwqqiiqOA/onbFlmWk1gBqAoeH/wBhVacm6Gh4w9NXevgf5w+lFLgnqtvkv0fFJ80b0J7Bi8oIvJaWhSNpP8QrELiX9dUfeWn4ub5xfeo/sm4geUO1kWL6Ta3JL5S7rYm4Bh1RyS2ySHjsWgYxJaZf3pRjk98ijmu/YN0QWJHQ8xFM8UeAbxSjmGNt1qYFvRecDvEXOYVgxbbppYJU1otIpMfPU9UasjXgoMX5RQY9rDiI1VkhxZXpCKzVXV2HMQ1lW5csSkcRmPn4x5GrF9j0dNosvsDkX4gDrJAHeYzq2cgGW4oy1pxEObwtCsEUHXMXLoz8oheChs/tDV8obSltjT7m1EpOzNT5FIqQQzeXUUObbfn0cfCBcFDHdGeMnK4kKQBafWhq6RG3XFaRLFoazzRIOqbgbkznT1qUzOQ3w+m8k9RYLdE1pa7OTq5QE9WcRtd1WhjyhlsOVJdcVAWVjXEFJqV40oY8uolJoYfYVyPwMB3kQdeFpnvbHkrOmUM/AoxmnNbAmQNOaMhuEG7ZRqtNff8A4r+RG8h19ZGXpUgeEe1zPTDaXpBOSY2UqYAxymSkYEV30Dd8GfpVJpzsMhif+E09T2GYw7ozZJIR2dSSFUFiTQACpJOoADMmJgZxt9HLjdJi2j6jaJeCpQlsSEkECpKrQCtc9ffCj9AOrHnSqk+qHVyOpW7oRtFEmJFlno7h2nKPHmqNZLHcuQ62OfYIdtoraHzpNbd6I06s4om6IWka5cwe8hELvh5Dsn4M5abWxyFFXcuXbtPXFCnKGtr0fnKdUAy7G5ZZYUl2YKBtJJoBFoyi1hkJQknlF93f2do/dj41grSg/rUwn7QRvxIp84gtgaUZqsytiksQUNQcLDVl7NaxPSxfSyzvs8g/+NR5QF6n88FZ39OPzu/5D9B5o5WaoJBaTMz3BUYmnHjwhjY7YqGXiljCWYPqNQaVIyGEnXCn6P5Za2U1jkptdX2kZR3kaoeWiz+jDU//AHYdRUU7wYlqpWNpN0BXxZwrvTMVqK8Dn/XGGMvNpTb1PeB8oHvpaFxrofyqT31gix5pJPEeDCKQ4JanIZY2wWuS39ZEGGekMmiuPuTD3GFtpWk2UeJHaI0Oksqone0oftAbzh3yLF4H/wBHkyloA+8pHdHN9MLNgnzF3Ow2DbG70Hm0nyDvp3xnfpMs+G1zhvcn8Wcc8sSOiGY/gxFsXmKeMC29fVMMbStZXQRAdqXmCLrgg+RNMXMxbIWof3a9kfTl1xZYRzqb1I7jCSeBo8i5xEItmCK6RRCM0cidBPKQistsY0qA1SBXUc8uuGInLXCTQ8dXfHHPSaOqGomStDAunWf67Yi0078uMQdTiJ3DZxippkZR4C2WNN3xF528A9x7fnFDPEGaKKIm4IouwkcCPMQzs16WhJLSJdpIlOCGlCbRCDrGEnKu2Est67adXnvibgbYzRrDrBZCJgrTPLWDrI+UFWNMNsefiXmF5tK51ocJI2c5hAN0D0g4FT3j5w4uyzIs21tNGISmC4fv4WqV6KoK8Kw6wGXC+eQq5dD5KS1n22YwRgCkqXlMmDXViR6NDvzJrkBkTr7qtlZU02RZVkly5ZYclLxTGw7GmucVeIjA3pecydMdnapz6B0CNHcbkS6VyeWy8Ocnzh6IuQJbpzOvKTHZ3NM5hMw5n2qwfJtbrItJV3BSWuEqcOEtMRainT3wDbZNJI6U7yIZSZP6vbP3af50uNKEa4FjOV8gtz3rPMzObNIEqa1C7UqstiDr11jcaB3hNNktLzJkx2ULhLMThqSMiT0Rg7jl+kf+7T/gMbPRLm3dajxl+NY5NVJSdL5TOvTbcVfn9oyF46YWsMQZiTFqcpstH8RWM/pBeEp8DPJQMa4jKBQrTVQVwnsj21DE5/rbAWk1gwlWH2lY/hbD5RoRW5GlJ0ycmxJNBaVP5RgpUS3qJgx80UDCjCpGows0olMjyVYFWFnlhlORBAIIIPRDLQ6xhxaSfsyGI6QVp3kdsfXraFK2eXNAo1nRlmfaRjUVJ+0hoAR1jOLxxMSedJfd/oq+jskW6VsByPEEjLz6o1k9P1fEQSDPBAWlaDFWlSBqpGP0Melus/7wDvEa6USLHKrkQ+fd84TWb3Jg0UtrQmts0zGYkFcVDhOvNaE5axWDrsHoJZ3EfEB5wNbBVEca1IHaXp8MG3RnZuhm7qGLafBHV5DrxWnJH2xGpvSVVF9qSB2Ar5Rnb5T0QO5lPfGtZcUmUeDDvr+aKtZJRYr0UmUEhtxHcYl9LsmlpLfeRT5eUU6PCiU+7MYdhhp9LCVEh/vSh3f/AGOfUR06T/ZzALWU/DygN1rLhnZZdVmD2TAFnFZZH9aorHglLkSWhfCJWD1097xidqXVA9mJqODCEfDGXIPaRRiOMUwXe60muPaPfAkPHgWXIzsd2zE5N3ACzM1IZWqACT6pNCKrkaHOJ6TXRNs07BNyLy0mLTUVmCo7MweKmJXXZClcQoc/Lb2wrtl4zZpBmTHmUGEY2L4VGpRiJoBU5cYVW5YM6jHITZ8Sgc9UFM8VSM60yAJpQa6bt8F4gfWaWeKtTuYCALYOcgO4L2ACKZhxsxAyr46oO1MO6uBiZP3SD1g+ESFgmMOapJ+6oLMRtIwgigyBz+0NedFyWfj2DzNIYJaSFw4eg4qEZ12DbCuNcDKXk+a7pyirSZqje0tgO0iBXyh/dN7zJRBWYy03TlTxQx5e2Ge5mEEOdZWZLfEfvNTCSx2nbC27yhqTWGCaO5zOvWTQb9Z6IKs9oPJziftTWPTkT5xG5LNgY1rqY5impG4nfFUi0ObMFLsQWJoWJGwZA5QzNZG0ZF+k+MbCUMMmU3sp3gRkLcOdN99vExtLUv6pJPsS/KKR/X8EJOv7/wAlt8yaSl96X4iDpMuki2fu0/zZcfX7K9GnF5fxCCxKpJtn7tP81IMuARfUI7jTnzP7rP8AhIjWXFldc/i6jsBMZu5k503+6TvlGju4UumZxmD4THDq+p/Ox26XpXzuc8kyauekfEIVXypLTjuXLhVod3eOc54j4h8oV25cp59lfigw7s0+EVaOzTLkT3GRwy1r+8nKfCWYEvpAZlkBpTkZamuQpU1rwziXK4LE5+9NlD8Cu3iRE9KQDyBGQMpv4WYfKLR9ViP/AE6+Z/8AA5rZJNpBVVXkc0aUoBcqQDioKMK1IOug15w/nEmyiooQy1HEqhMYi6TgnSyaZAV2ilK7I2NutiiXNUEFi9EXaThpqOoZV6InqJ7sFVSj/j5/cVzR6F+GE/hYj88MLmX0M4bpncwhTMtKqGDH1lZR01qNXECG+jZJk2j/AAnui+l4OXW8j29ZNbMx9kHsjTXeMVmQ7iD+JR8oUTJOKynjL8ocaM86yL7insyi7OWLFF0JR7Qu6ZX8WcNfpFTFYbM26ogSxy6Wq0LvVW8oZ6WS8V1+5M8REdVYOnRfUcrujN6bwYDsKeuNx8DBFy5Th0x4i0nzV4n5wY8Cy5EFuWnbE9GZIe0S1OozFHaaRZeqet0x7oqKWuX76+IiWp6WUhygPSmRgnuOI8IURrfpHkYbU/En4jGQh9F3BA1VU2bEJFVpu+WwJZRXeMj3RfIqd0StmSN0U7co5Mp4Oik1kQ2qx4vSYgMyKedYImXWkun2qqpr74rSnAR7aFoksbyx7SYMnLWUG6vwIRHVC2c86QRoRYVmzJjNmFU0FBtB+UOXkqEnMEHqzacAisB4RH6MbPWXaG407v5wY6fqzHfLb+NqfmihN9hHZEAmNzcgq/xOBXphZY5IYy1z50xR1ED5w4AoJ7bhL+It+WFdhNJsumw+FB5QkykAuVIEvlaZUlTG+EecJrFVpcuu0+LgQ7ntVbVwk0/G3yWFdgl0WSeKd7AwEsB7kr0Xnzf3r/EY3dqk/qVn92V4iMReg9c75jd5MdEny/1Gy9En4lisFghqPP5Cb/k+jlfvJXxCCJsukm1e4n+akXaQyvRyf30r4hFtpl+itHEJ/mJBlwCPqM5dooZv90m95EO1yuk8ZvgsKLOlDN/ub98wCGtoNLrUftD3KI4dX1M79L0owtiGfSYAt68yd7q+Jhrdq81j7S+JhXeuQcbwPODHhglyhLeLUs0pd7sexUHmYtvUVs9kb9nMB6Qw+cDXu/Ms6+wT2tT8sGTJi/UpWLZMmKP8QUxZLgnfKKrrsxZqDWJLuCSBqQka9eewZxorswzJUyaaNMOHnEDEFK1CCmpeEJrolNykvkwznBSi1BDHLrAanAw3SzEibiJRy5DUbIkEjV+HuganpsdPqr5wKWocYyx1NCdmdOrWI1Ghq4lnD70sHvIMZeSgqQc+cc99CCO2Nl9HsmrugzpLYdjVHjFdJVRzarwzUXVLxWVOMvygrQfOyqODDsMRsE+XZ7Cs2YdSHmimJs6UWuswJoXfspZVKMeeSAAKgNmAakUOcWb7EIruGTJOG3L7ckjrU1htesjFd9pTaAG7DC+9rwl8rJfC4KEnVUFXFCDhqeOqHNmvKzTMctZytjQqRqbMfdOfdE55RWFxdnDbFlOHTBV4SsNtf2s+0R9brOZU9lYUIbo1QZpBLpOkTBqZB2qc4WPA+pyZq+ZebcRWALlfDPQ8QYeX9KoekGM9YzSYsT1FyNDg0v0oy/TYt9fI+cYKOh/SMMSo28L3y1+Uc9hf6Z9A+uuo1U2aVoQFOepnVOzERU8BFU+2B1wlWBJzqMqDiMjAmkdKop4nwim5rJzm1eqaHZnlBjBYYNzyggWcArSuzyhxaZVLIh3q5+AecAsSzOTsOXQKgdwEPL7lYbIo3Sh/E/8A6RSLtEtRUx19GsnDYZr72Y9gX5RZaZNLKo/ZyR2uhMF6IScFzs29Jh72p4QTfMmksLxljsBPlDsTuYy1rSTPO90X+Bz5wssleWJUBmBYgGlDmxoa7Moc29KSfetQHYgHnCm6ieUJAqab6DiSevvETfJaCshbJrcla3pT1A1KYasSVCgDKmfaI8lS6LKHFe7PyiN62xfq7qAfSTCSSaioUYdxAq3dE7ZOWssA5AjPoJ8oJsn15r6MHe/mY6bPlfqVk6JHisc5vhKSZfFj4mOqWiV+p2PpkfEsWijmmwjSGXzJH76V8UStcv0c7/B/mLBOkMvmyP38vxiVvl8yZxwfGsCXAY8mRmDC03+6HvmiC70NLulDezHuWB7zFGm/3Qd85Ysv40sMgcH8QPKOLUXUzv0/QjKXYeaffHnCq+hz2HsQyu4c3/EPB4X36vpX9weJjR4YJcozF7HnSxulqO3PzhoLLju7iJ57xSE97H0p4ADsAEai65dbumcHVux6Hxi3gi+4ouW0TJaqRLRsL/bzVl1FWBNCoIOQFTi15CHjT2mzZ5RZLIWxmYgK0NSMKg7613ZdUKrlWrSv3v5oe3C+ITDvL/5jGNN9LDprqQouiymZVGJDbDuK5jurG70Fsc1FZkUhpgIU0qaZVZQejWchrzhdolcRmWpmYEIBXMUxg0Cha66morHTptxzkpMs7gthAeU/9k4GxSBVCN+2g1RSHFkpu3Rmb+ufBZndmLNVBQGut1yLHM9AoBErougSXHopdHVWrhqakCtScznDG9r5lTU+rvWTPqGeS+bKAcjUZEFitDtrXVFEzTi7WqOWwtLotHRkY0H2QwqdUGryLdKkP/0Wj+stOKkjurSAbZo4gozUZfvMBzfeGqnGPdHtMpNpm8lLlz6UqJhlkSyBr52obO2NLMYUoaUhlG0K5U8nHtOLMLPPwvieSaYGObyiwrTFrdNdCc+ad2dN82c/U5bazKelRtV9RjWaT3fjsVoyxNZWbDXOsugcKeAVh+CMpcttFpsM+WAAZainEesOwgjrELTUqKNqStCm/JeJEemsA9o/kYyKijj3o3E8YrIp3V7j/OMZbVo56YnMeDwajTQYrPLPsS/BhHPI6JfjY7Ep/Zr/AAufnHPsMR/p/S0W1uUdoub6P7Pbbvee9Vngvyb4jhAQZBl1EVBqdeeuOfXMgxEEYfVWnEsCe6DLZppakkvY5bKkkVFUFJhDGrAtXVUnVTKBrsQJI188viFfuoM+8CGgn3BL2KruFUNdZA/L/qjS6ZphkU9mUO3lT8oU3TIqQPaQfidfIQ++kQUl0/aIPwywfzxaCwc+q+o1V02fDc8sfelAf9xv/aPtIJeoftPBT84a8hhsFmTf9XH8SVgS/ZfOUe8fAQ8uBFyYG9BSVI42ia34Co8oVXFLrywOyXToqAfnDa/zSXZRvSe/4i3yjPXbd07nYCGlpkSWo6qcXN4rrNN8TrJaL6fnseXnKAs8kkE4ppBGqpOQINPZOWeyLLwlEcnq9bIDcCTn1k9kF2q8pTJJlLLIeqgATMRDBzUsGFADXUKkVGe/1LGzjE1cgTQ6qsFwmvEVanCCBeAjSKykSJB3k/13x1SfK/UbIdgMj4ljAzrumz2CtMRVQ0CUYigGRJO3jD4XxaJaS7Nglsq6ywJLDWuroypw2xXdRHbeDYaRS+bJO60Svip5xK3pk3SvxCI2+Y0yyCY6MjK6MysKEYHUnqpWC7xXxXxEC01g1NPJgtIRR5v92Qf+YGJaTf7pJG5G+KPtJx6ab+5lj+OI6VH0Msbk8WaOSa6387HbD0L7fsyV3Go6/JoHvxPTzB7A8TBNzCrAf1q/nEL7H6xM91fGMlhgb6kYS8TWax4nxjW3FNpZGT70qa34Ji08Yx9rPPjVXE3MlL96VPHbMU/lij7fOzJeQbR77J3Ox7ATDHQ58Uvt78/OBLmlD6szVzwOR7xYrTsBi3Qc80jh5fygN3FjJVJGpuWyubSqzlmzpDhysuU7KaIWVsVGUkBgCBXbqjSnR2xNlJsNoVt7Tp0tR00mQnsV7y7PaLPVqkTJ6sFBJRXbItlTViNNZoN8ai8dISjFT1HYQdRB2gx1aUE0cupNpii+dDUlSeWadMxoVAUMWVUZgGWrkswAYnXrzjDLI5O3JM5Ikr6zihRlywsKioNNf8qtrr7vtpkmalfWRh2jLvjOJfJeQg3CnEjOndSKOEU8iKUpKjoi6UjDStRs4cIEGkLu6oubMQB0mMJLnE0w1JJyAzMaO4LpmTHZASH1Tpg1WZD6yg/8wwyA+wDiOdAcpoEtPHI8v68VS7LdPOqczJL9oUEoEcDgLDgY519HEtqTj9kqVP4WMF/SXf62h5djstORk0VVXUxAoKcFGXbDLRSQsqUZQpiWW7ufaK/LyifLK8KgCzLWyt0nyjIXolD2Rs7u/wBzbix8BGRvcZ9QiMisBzXHYwP2bj8JVow+CNtdBrZ1HtMv4lIjJcl0xy6eG0dMspE2UlmO9o0U6QRJsxMvWJvOBFfSbKbhXftjNy5T61YUJqQfI0h3OtzES5WvACK1OVA1QARSlcOo/Zi67k5dsDnR6z+kQUoeWkg9jGGv0myqYRvnnulyRCCy2udKwlQM35WrZsWSoXCBTIAjLWawbbrym2/k1cKswOSrKCEctQZ1rh9UbYsjmatnXbxlUSyp+1QfgUn8sKb3Wszolk9p/lD20tiWxkilXBI3HknyPXGe0gnhDOJzPJgADWfWPhnGYDC6Q2Yn6sNSrZhVjkoLk6zvodUB3eQsiaQS1XUH7IBLUAFdYz4RfpUhW0GXUkLKljM7Wwk08OqB5ErDYyfvTl7qHyib5Kx4ArBo/Na2SVQ81g1W1AEZ4Sd9adh3RurTLlBbPXDKlKomTCxAUEgVxHVXZ1gRRYLAJypMM00nS8ZRi7KKAKyhQ4Gbd4MU3joi3pJBtbqCKhWHKLzt9SCaYSOoGKKLfBNyS5Yxt1os/rLOlkkAgBhUjfSGE8KyqQKsCpU8GIBHRUg9KiOfaP3ILK5Dqj5+tTMjfQ1pGus94KjIa5FsTV2JKBZj+IoO2K7cZJbs4Ppeks8XhyU1y0vl2lFCBhwu2DZ1R0C8F1D2l8Y49opeT2u8JYI1zeUb2VU4zXsp1iOy3js4sPnEYRSWC85NtWc/0r/3hxvly/jaKNLfVA3S18WMW6Vt+tkezLHexirSvUfdXziMl1P52LxfQvnczejKVmdFYqv0enm8EHnBWjCc9ugwJfzeln+4IXszf7kc+tPrCNBdUzCbIf3o7cUZ6f6whoswgWUjYx73MUfYTyObnSllIO2YwX3VrU/iJHVEdC3yPu+AgmyTVYKiUohINN7Es3e0A6EnWOB8GhPI/g2CXu9jvGY6DECTiT7wLHLp2gxsXk2e3pis7oa5mTMJUqTrKMoJSp4Mp3AkmMBpBVbYWpmGzpwANeutYuvOUyWhZZomNgVcZMuLPWKb846NN4ObUWRzbdFJik+jtCjeFSavUUmYu1RGUs1jw1VpU9gjlCQqqNdBUu2WrPI0rHSrVcNoR5cmXbJpxKTz6MAFpqqK7RlCe+NC3E2UJlpYma+tUCDEooGIqQTTKsUab5EUkiuxXfKkpinTUs60zWSxacw3GcwBUHdLVT7UDWi9Z9rT6rdskypAyLgYVAOurcdusnjGysP0eWVAGmBpz0zMxiw6lyXuhnovT6sCABzmAoKAAMQAOoRqNuo5TeuiIu+Urs2OY9asRTV90bF8Yv0TzlWhjr5FvCHf0uTs5I9jzhPogtZNoH7I+ELyx2qRXdEutjPS3w/yjHX1rHRGz0ezkMtafzBEY2+0zXrich4MJuufhkOR9l1MLMt4guwYjKmKADUDWaU1cIB5JvuntX/VHMoNt0dDlSCbFODmol1C0LVphpX7RrkDq2Q1s1ikhphD1BbJjnRTzjqyrXIn2OIhdo5ehkB1UCkwZk5YaA513ZxspVksry+UVFZGeaUJWmRYYcNQMhnqy1xeKbbtEZtKKpiObftlmSlRS2IEkAKajZmdQ1b4Z22xASZbqK4nY5NTWktiR1kwmtl1WZDzJYB1k1JoOAr/AFWLLVylpnyZEvIgYcjkpY4mPQK0/wAIh5JJUTg23g7PYp5ez2Bm9ZsJPTyT1hHfcnFMn12IqjpmZV8uuNGZARpEpdUmUT2AS17i3ZGftc3E84ftpI7GA8jDiMwOlTVttp4Mg/Cv8ostUulikDfMr2K58oG0hNbVaz+1Pdigy+1pZrL7rH+E/wCqIsquDzRuzi0S5SNNmSuSd1XkyFDkqkwBq+83ZB2kNsmCcpIOqld9D4845RnroWssDfbFHYiGHV6zps15cshXIIepBU4DqUsuZB1atgMXhLFIlOK3WwLls8cwkV1KPXamxV8zkNpge1z3mVRRV3ouFM6KNUtTtzJJO0kmCrZcs1bRLlzhKlGZTOUCRStAKEDPZtjpF36L2exT5CywXmOTieYamigk0GQGYA1RnulgycY5F2iWihsckPM/t57oh24ULBmQHioNf5Rrbc1ZiDpPYP5x9e7Vn2VfbdvwoR+aKbS3pV91vERqpUC7dmB0mb9efplDuMe6U5h+AXzga/J4a3TKEHnS9R3A1gnSMZTerzjna6mdKfShLokPSTPcPhC/SPKbP9weMH6JevNPs0gDSb+1ne4sK1gKfUc8m+sIPX/8ODV7GJgCZ6w6YZWcVMocW/NDPsBdx7o9KoZn76ncPnA+hwpMccD+aGV22CaomTCAq8uhIYEEowpUHVrX+qiIXRYORbFiB5QGi1Fcw5JGfOUUpUbcthhXGrGTuh/pMv6wx3lc+lViemwobJNGVVTziN5zOUCTSKE4KgbCVb/TF+mqVsdkbctOzDFocEJ5Z0i0TfS2OZ94Mv4lDD4YEvS0cu6sFPJyGJEwMKMy0DALrIBYDLOoNAdo8m1g2awuSOayVz1c0qYE03u8urTJLYGIozBc8JoGIP2SRliGdNsdC7HPjuauw3vLnKSh5y+sjCjrX7ynMQu0WmAWam53H8RhVoxY3lTp7FXpOUE68AcZsVBYgBi5oNgl5nOCrhakuYtNUxteWvOAuA3kyn0tDnSvc84B0FXKbu5M+EP/AKQLAs2Wju+DCCKAYiejMRndDplBNAy5pqTu6ImmrovNPamVaMt669fYYzekMimL2XPZD+4VONsFKZip21gDSeVQzCTrGLrMLJGixZZDZkl4nmvyuXMQA5NWuGpFSdRNcgd9Iq+s2X/hWn/uj5QssNllzJgD5Lvgn9HS9yxzy2l42VmQQrH9m3eKDxjR6JSJ82wcmq4jLcuuYGGWfWHEVq3Ud8RmaJWjBOBR0mLzSnJuxHNMypwKRQgU6wdUaL6OfR2S0Y6g8hLGeVOV5QAmuoc5TXdHQnmkQfp/yZyzXTabTOZJUthQYi00GWqgZ4jWpOWrtpD3RK5TKvSXIL48AxzCBQVUYgu+gNI0ejV+Spv1uWtVnejVl1gKaShRtusnUPW2ws0Encpe9qmey9OtgB3Q+1E1J8G/d6zpxrqEtezE35ozk5TjRx6rzyG4YZpZT3EdcPZBBafXMGao7ESMbeF8ci5lTVD2cVdZgbJiCWKk5kGldnGNwDkyl5ZzrUf2szx/nB+leUuQu6Sx+AecLpc1HDNQoWJqPWGZGdSajoz6oYaSW0q6NhFVl5VNaCq11aiaa9kSaKgFiIWbZpQOaz6zPeZSSOkAqOqNdNsmGeAcqWWTmQTSpzqBnv8AmIwl12v0lnGFfWmMcs6o2VK6q1z30jo9/JN+suypzTJlipHNyJyqaCtIfTF1BI94G0XnZQSGBfmsFKiiHEAa7SDXXqI6I6JbptbfJ4S37cvnHPgslLbKmtyKImZKlBRgNdBmc+EOpuklm+sCaZ60AI27dnq/1SKpeSUndUjVW962qz8Emn4RA7TvS/4T4iM5bdMLJystxO9UMDkdTU4cIo/2xsgYnlKimvASYEkNG7BtLJ0iVNmzMbNONKICoCkLRTU8fCFEy8XmSc1JqvOckGhUUAOQqTWuWsGuqlfL3nJaWebKWqLSrtRRUbKtrPAVOUBW29pdMAogoKClAcszuziMkXiX6KGhmwBpK3pZ3uCPrttipi56Cp3iAr3nF2cghqjWCM6RNrAy5MTMPOHTDBHoJZ4nvxQJPkkHMGL5nqIOPz+cZ9grua7R2VX6yxFSJkvM66nXAN2zzMnBWp6HlVQitaEsTXPiRDDRRqpa86+lX4mpAF10E18hUvOFaVJofHnbIHdh7I1EyX6IqDU4ZZFNpXEGPTRq9cTvUrMs6S8VHUnNjlQ9cZg281ws2rd5cIre2puJiqlFEnFs2tk0kWVZ5cklaoQcQOunCkW3hp6Ji4aCh3A7IwJtopkoHTFX16H+skL9A3cz6QptKKP4fmYW/wC2c8Vw1FTU5Lr64yzWyK5ltANYV6/sMtBGktek8+YKM1RuNPlC1b2dalciddDSvTSFjW9d0VfX13Qv1n4G+kvIy/SbjUcPumnhAs+3O55xJ6yYoW0BsgrHoUnwj2Qyg55NQgYgRnv6tcD6jfYP015GjWEc4S8J5MDlHIDKGag5NARQkVoTvruzz311d47P5R0q3XbLkWGQJedZbszbWYhHHZQ0jnf6PO7ujTVcmg9yOki8rwkTWmzZ6sjTik6lCXwcmJoFFBHNKgUIzB41PvK8JUifeaY1VWpJlrsoiBQBrNAMqxz+2XvJlSgktDylSXJrz8WYJNMyKAcamKGR3FomLQ4H51cyBShNTup3w0WrEkuk3F1aTWSUh5tJhYEsijnAUIqdtCMt0LtFL+l2WfNmkO4cUARdWdc6xhltjDOvZEhejbKwz1H4FWmvJ1T/AG9QY6SpvONdXAAVz4RXet5JySB5Z9XUuTUAoVrq6VrspryjmEy8XSjHLaATnXo1xqtPHMmz2ahNcO3idXdG3N9gbEgI2xRXmkZ7uNd8UX1fImUpsWmfTWMw15sd/bFb2uuusJQ+DSXfbmlzJboaMJbtUawHYZiC5ttecavNdjxYmPNEZGK2IjCtLMAQfapkekNCy97QLPaHl4clYitc6A7Y2UsGw3kZizS9tT0mLBZpI+yIRm2B9TAcNUfKKetNUdLD5wlTKXDwPKStijsimfMQZUEKTa5K/bZzuQUHa3kDAlqvPF6qhB04m6z8gI22fdm3x8HUNGufZprE81VKIF2YqF395qgV3ADZGFtFprUfdJEbTQUn9GTG2mp745derETWz2nxhpJt0LFqm/cZMrHdAsyQ/wD8hetpYbT2xalucfaJhNs0Nuiy36q8ReU67Itl3k22CzOYkKylSwyxKVqN+eyBc/A1R8jfQ+1hZVoxkLiZaYiBUitdevWIPs1rs/KiXLPP5RnbWaEg4s+mmXCMrLsjMGQTJaCvODzESpGYIxGuXAbTDHRu7sE13LSzglzHxJOlv6qk0IDVpxg7bFcqVGg+kmzJJm8qoAD5kUyqc6jdWMclrxbAI2f0hVtKyuSq/KBWUDaCuIU6s4zVr0atDAcnZrQTRajA1AcIrr9qsUklYkXgoVSdTdmUffo12zBrEk0Qt/8Ays/8BiwaHXh/y84dJC+LQVH2A5e5St1PtIHSaR693IBz58pf8eI9i1MSbQi27ZYHvTpQ8XiI0KtO0yF6bRJ/1w21eBdz8lLPZVGcyZMPsJQdrkHuiqZessV5OSBxmNiPYoAg5dCZ22bZR02iX5ExMaFPttNkH/VJ+FTGr2BliW0XxNYEYqD7q5CBJcw4hntjVJoZLpz7fZwfZWa35Im+idlVSf0grPQ0RZLgE7BibV2QBqZt7aMVgk8Ob1cm48hGD+tDjG6sr4rvTbQr3uB4NGC+pGNqR3UHRdIqlTEmYXK4sJrQthqAc8x0Q3uVB9WtOPmYg2I1xbUBOXvaoUSbUiENyINasgExlCAlgBtrTjuEEpbZSSGUSGwFTUCfnmVrSsraVEBJIEnYZdt6WVbN9Xny7PNCg8nNCzJU8FiWqzLUuueqlKAQkCytlsp0SWHeKGLZE+WVyltQ6qzAaClKGsvPp8I+tdoVgMiKCgzBy1/dG+DuBtKZF22cuoFpxksBTkiKknVUttjS/SjNJ5BT9wd9YR2I1tMkED+0TUu49MNPpHatplqcwEXwjN4Alkxciz4mVQRzmAHWaRdbLCUmmWSFzpVjkBvNNkPbMZUppc15KPWawwGpQYgCBrBIWuXRDa+7yV5heZIkuWataENVVXbU5UOrVvgOaSoZQt2X6N823TZjOCxGALQhgK8yoIoBhUDXU0hXfr2VrQ6zJU1ppcjEsygJruwkQRZLaJkybNWUoYlS3PNCa0WnNOqFdsvSRy5Z5BMwNUtyjUrXXQU7MoO6zbK5Pma71A9FaHG/lQBWmYzlDVWPVtl3f8taD/1v/WB2ly+RkYg+Fi2GjLWtQrE8zbltMe2m75aKz1mAKxU0YE51BpzRlSo64DZkvnxhLWy79lmfrmn+UeLbrDsstelmP5oTG0JiBBeoAGYU5AUG3cIm9qUihA/7YJ6s4wcHWNH5qm75rIoRSKqo1AVGQqTHL7RJDOxI2nOqjafvMI6Po43/APOmaswdQoNmobI5nbX52GikMxzK1YZ7DugSzL8GjiP5PBZJW1qdDp/qMfTJNn+y7A8TiHcgi69rPjnELQURdfQBsgNLtYpiqtMt9c4X8jZ8Hq2UE82atemhgu6rKeXQlsZJzoQTqPGPryuidZiFZkNQDzc8iK7VEGaD2atqX9257VaDHPc0sdiyz2LKfOKuyqppgpka62yNF2nKuWW8X2JGlkTUCTMUvC4ZSuUzmMrBhWhrk9KZHdQnSL0mSkZFwshOWJQWXm1IGzXWh4iAbrd2o6sKvOdOdU0phYbcwcRqNXCLQ15Rht5ROWmnKy28LfNWzo4YDAEEspUMoMulK7csqwNd9tnMVLzphDDMtQipBpmzHKtM6dke3oWs7sMMtsBofWANQdlYhKd2QzBhGFA+05bBnlsiLciioptbWgFQxyapVlAwNTM0apzG7WNogGZPminpDmSOw0NcsojaphqoIpjGIUY02ipGQrkdQ1GJWi7SspZgIILlCMwQdeWeYp0Rvuayu2zJ8qYZc0spFKgEHI5ihGRqDFvLqRk84cCa+CxC+bvMoy8TBy6K1c8gQKDM7IB5U55ntPzhqFTYY7n9p7zVoOOqPms0zEygNMAJGJakHooDARmk1BqR0k+cRE5vvHqNI1GsZLdk86pM3vHlFQsTEMSACpwkEmoIBbwBikFajEZhG2jAZcKgwzsIQiaJYYJjBUOQzUKOMyAAde6BYaN/cE3Fd590H8IDeUB/VxHuhhxWKYv7Nh/CRHv1iKt4RFYv7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QUExQVFBUXFx4bGBcVFxwXFxcbFyAgHRoYGBwYHCggHBwlIBwcITEhJSorLi4uFx8zODMsNygtLisBCgoKDg0OGxAQGzQlHyQtNCwsLDQsLCw0LCwsNSwsLCwsLCwsLCwsLCwsLCwsLCwsLCwsLCwsLCwsLCwsLCwsLP/AABEIAL4BCQMBIgACEQEDEQH/xAAbAAACAwEBAQAAAAAAAAAAAAAEBQIDBgcBAP/EAEwQAAIAAwQFCAYGBwUJAQEAAAECAAMRBAUSIQYxQVFhEyJxgZGhscEjMmJystEHFEJSksIVJGNzouHwM3SCs9IWNFNUg5Oj4vFDJf/EABkBAAMBAQEAAAAAAAAAAAAAAAECAwAEBf/EAC4RAAICAQMDAwQBAwUAAAAAAAABAhEhAxIxIkFRMmHwE3GBwdEEkaEzQrHC8f/aAAwDAQACEQMRAD8A5QJceypOcHWaXBiWHOvdHnS1aPQWnYotEikB4841dvsYKFtVBWMm0vKu/OH0Z70DUhtZesysVmX93Lhs7IoDRajxaqJckxOI15cdketaDviJaA5zCuUZRTM5UNJE0swUfaIX8RpB2kcwLa7Sq5AT5gA4BjCu5OdPkLvmp8Qi/SA/rVo/fTPiMZwQydxsqZ664rK9kU46R9U76xlGhbLFfZs8OiL5Tjbq3/PdFCisSUQTDHkxTKArSsWyjuNOH9Zd0VzWH2q9IFfDPuhUshfAPKYajFEyCVsyseawP4vJY9ZJaMMTYqawufaTFUiTDbhJ5OdQfbknscmPL1sQSbMZ2yMwmg1kEkx7IvP0U/AuDCqEbT64HnA2kSkWqcDsbyEJFVJ/OyLaj6Ifb/tIc6M2pTMmKi0HJHXrPOWKtHLAtolO056Is0M+dGYKp5q7qlhnsEQ0JB5ZyMiJZz6Mx4QddVBIRQMudXjQgn+uAieo2rr2DppYv3LLZehmFUQCXLBwqqiiqOA/onbFlmWk1gBqAoeH/wBhVacm6Gh4w9NXevgf5w+lFLgnqtvkv0fFJ80b0J7Bi8oIvJaWhSNpP8QrELiX9dUfeWn4ub5xfeo/sm4geUO1kWL6Ta3JL5S7rYm4Bh1RyS2ySHjsWgYxJaZf3pRjk98ijmu/YN0QWJHQ8xFM8UeAbxSjmGNt1qYFvRecDvEXOYVgxbbppYJU1otIpMfPU9UasjXgoMX5RQY9rDiI1VkhxZXpCKzVXV2HMQ1lW5csSkcRmPn4x5GrF9j0dNosvsDkX4gDrJAHeYzq2cgGW4oy1pxEObwtCsEUHXMXLoz8oheChs/tDV8obSltjT7m1EpOzNT5FIqQQzeXUUObbfn0cfCBcFDHdGeMnK4kKQBafWhq6RG3XFaRLFoazzRIOqbgbkznT1qUzOQ3w+m8k9RYLdE1pa7OTq5QE9WcRtd1WhjyhlsOVJdcVAWVjXEFJqV40oY8uolJoYfYVyPwMB3kQdeFpnvbHkrOmUM/AoxmnNbAmQNOaMhuEG7ZRqtNff8A4r+RG8h19ZGXpUgeEe1zPTDaXpBOSY2UqYAxymSkYEV30Dd8GfpVJpzsMhif+E09T2GYw7ozZJIR2dSSFUFiTQACpJOoADMmJgZxt9HLjdJi2j6jaJeCpQlsSEkECpKrQCtc9ffCj9AOrHnSqk+qHVyOpW7oRtFEmJFlno7h2nKPHmqNZLHcuQ62OfYIdtoraHzpNbd6I06s4om6IWka5cwe8hELvh5Dsn4M5abWxyFFXcuXbtPXFCnKGtr0fnKdUAy7G5ZZYUl2YKBtJJoBFoyi1hkJQknlF93f2do/dj41grSg/rUwn7QRvxIp84gtgaUZqsytiksQUNQcLDVl7NaxPSxfSyzvs8g/+NR5QF6n88FZ39OPzu/5D9B5o5WaoJBaTMz3BUYmnHjwhjY7YqGXiljCWYPqNQaVIyGEnXCn6P5Za2U1jkptdX2kZR3kaoeWiz+jDU//AHYdRUU7wYlqpWNpN0BXxZwrvTMVqK8Dn/XGGMvNpTb1PeB8oHvpaFxrofyqT31gix5pJPEeDCKQ4JanIZY2wWuS39ZEGGekMmiuPuTD3GFtpWk2UeJHaI0Oksqone0oftAbzh3yLF4H/wBHkyloA+8pHdHN9MLNgnzF3Ow2DbG70Hm0nyDvp3xnfpMs+G1zhvcn8Wcc8sSOiGY/gxFsXmKeMC29fVMMbStZXQRAdqXmCLrgg+RNMXMxbIWof3a9kfTl1xZYRzqb1I7jCSeBo8i5xEItmCK6RRCM0cidBPKQistsY0qA1SBXUc8uuGInLXCTQ8dXfHHPSaOqGomStDAunWf67Yi0078uMQdTiJ3DZxippkZR4C2WNN3xF528A9x7fnFDPEGaKKIm4IouwkcCPMQzs16WhJLSJdpIlOCGlCbRCDrGEnKu2Est67adXnvibgbYzRrDrBZCJgrTPLWDrI+UFWNMNsefiXmF5tK51ocJI2c5hAN0D0g4FT3j5w4uyzIs21tNGISmC4fv4WqV6KoK8Kw6wGXC+eQq5dD5KS1n22YwRgCkqXlMmDXViR6NDvzJrkBkTr7qtlZU02RZVkly5ZYclLxTGw7GmucVeIjA3pecydMdnapz6B0CNHcbkS6VyeWy8Ocnzh6IuQJbpzOvKTHZ3NM5hMw5n2qwfJtbrItJV3BSWuEqcOEtMRainT3wDbZNJI6U7yIZSZP6vbP3af50uNKEa4FjOV8gtz3rPMzObNIEqa1C7UqstiDr11jcaB3hNNktLzJkx2ULhLMThqSMiT0Rg7jl+kf+7T/gMbPRLm3dajxl+NY5NVJSdL5TOvTbcVfn9oyF46YWsMQZiTFqcpstH8RWM/pBeEp8DPJQMa4jKBQrTVQVwnsj21DE5/rbAWk1gwlWH2lY/hbD5RoRW5GlJ0ycmxJNBaVP5RgpUS3qJgx80UDCjCpGows0olMjyVYFWFnlhlORBAIIIPRDLQ6xhxaSfsyGI6QVp3kdsfXraFK2eXNAo1nRlmfaRjUVJ+0hoAR1jOLxxMSedJfd/oq+jskW6VsByPEEjLz6o1k9P1fEQSDPBAWlaDFWlSBqpGP0Melus/7wDvEa6USLHKrkQ+fd84TWb3Jg0UtrQmts0zGYkFcVDhOvNaE5axWDrsHoJZ3EfEB5wNbBVEca1IHaXp8MG3RnZuhm7qGLafBHV5DrxWnJH2xGpvSVVF9qSB2Ar5Rnb5T0QO5lPfGtZcUmUeDDvr+aKtZJRYr0UmUEhtxHcYl9LsmlpLfeRT5eUU6PCiU+7MYdhhp9LCVEh/vSh3f/AGOfUR06T/ZzALWU/DygN1rLhnZZdVmD2TAFnFZZH9aorHglLkSWhfCJWD1097xidqXVA9mJqODCEfDGXIPaRRiOMUwXe60muPaPfAkPHgWXIzsd2zE5N3ACzM1IZWqACT6pNCKrkaHOJ6TXRNs07BNyLy0mLTUVmCo7MweKmJXXZClcQoc/Lb2wrtl4zZpBmTHmUGEY2L4VGpRiJoBU5cYVW5YM6jHITZ8Sgc9UFM8VSM60yAJpQa6bt8F4gfWaWeKtTuYCALYOcgO4L2ACKZhxsxAyr46oO1MO6uBiZP3SD1g+ESFgmMOapJ+6oLMRtIwgigyBz+0NedFyWfj2DzNIYJaSFw4eg4qEZ12DbCuNcDKXk+a7pyirSZqje0tgO0iBXyh/dN7zJRBWYy03TlTxQx5e2Ge5mEEOdZWZLfEfvNTCSx2nbC27yhqTWGCaO5zOvWTQb9Z6IKs9oPJziftTWPTkT5xG5LNgY1rqY5impG4nfFUi0ObMFLsQWJoWJGwZA5QzNZG0ZF+k+MbCUMMmU3sp3gRkLcOdN99vExtLUv6pJPsS/KKR/X8EJOv7/wAlt8yaSl96X4iDpMuki2fu0/zZcfX7K9GnF5fxCCxKpJtn7tP81IMuARfUI7jTnzP7rP8AhIjWXFldc/i6jsBMZu5k503+6TvlGju4UumZxmD4THDq+p/Ox26XpXzuc8kyauekfEIVXypLTjuXLhVod3eOc54j4h8oV25cp59lfigw7s0+EVaOzTLkT3GRwy1r+8nKfCWYEvpAZlkBpTkZamuQpU1rwziXK4LE5+9NlD8Cu3iRE9KQDyBGQMpv4WYfKLR9ViP/AE6+Z/8AA5rZJNpBVVXkc0aUoBcqQDioKMK1IOug15w/nEmyiooQy1HEqhMYi6TgnSyaZAV2ilK7I2NutiiXNUEFi9EXaThpqOoZV6InqJ7sFVSj/j5/cVzR6F+GE/hYj88MLmX0M4bpncwhTMtKqGDH1lZR01qNXECG+jZJk2j/AAnui+l4OXW8j29ZNbMx9kHsjTXeMVmQ7iD+JR8oUTJOKynjL8ocaM86yL7insyi7OWLFF0JR7Qu6ZX8WcNfpFTFYbM26ogSxy6Wq0LvVW8oZ6WS8V1+5M8REdVYOnRfUcrujN6bwYDsKeuNx8DBFy5Th0x4i0nzV4n5wY8Cy5EFuWnbE9GZIe0S1OozFHaaRZeqet0x7oqKWuX76+IiWp6WUhygPSmRgnuOI8IURrfpHkYbU/En4jGQh9F3BA1VU2bEJFVpu+WwJZRXeMj3RfIqd0StmSN0U7co5Mp4Oik1kQ2qx4vSYgMyKedYImXWkun2qqpr74rSnAR7aFoksbyx7SYMnLWUG6vwIRHVC2c86QRoRYVmzJjNmFU0FBtB+UOXkqEnMEHqzacAisB4RH6MbPWXaG407v5wY6fqzHfLb+NqfmihN9hHZEAmNzcgq/xOBXphZY5IYy1z50xR1ED5w4AoJ7bhL+It+WFdhNJsumw+FB5QkykAuVIEvlaZUlTG+EecJrFVpcuu0+LgQ7ntVbVwk0/G3yWFdgl0WSeKd7AwEsB7kr0Xnzf3r/EY3dqk/qVn92V4iMReg9c75jd5MdEny/1Gy9En4lisFghqPP5Cb/k+jlfvJXxCCJsukm1e4n+akXaQyvRyf30r4hFtpl+itHEJ/mJBlwCPqM5dooZv90m95EO1yuk8ZvgsKLOlDN/ub98wCGtoNLrUftD3KI4dX1M79L0owtiGfSYAt68yd7q+Jhrdq81j7S+JhXeuQcbwPODHhglyhLeLUs0pd7sexUHmYtvUVs9kb9nMB6Qw+cDXu/Ms6+wT2tT8sGTJi/UpWLZMmKP8QUxZLgnfKKrrsxZqDWJLuCSBqQka9eewZxorswzJUyaaNMOHnEDEFK1CCmpeEJrolNykvkwznBSi1BDHLrAanAw3SzEibiJRy5DUbIkEjV+HuganpsdPqr5wKWocYyx1NCdmdOrWI1Ghq4lnD70sHvIMZeSgqQc+cc99CCO2Nl9HsmrugzpLYdjVHjFdJVRzarwzUXVLxWVOMvygrQfOyqODDsMRsE+XZ7Cs2YdSHmimJs6UWuswJoXfspZVKMeeSAAKgNmAakUOcWb7EIruGTJOG3L7ckjrU1htesjFd9pTaAG7DC+9rwl8rJfC4KEnVUFXFCDhqeOqHNmvKzTMctZytjQqRqbMfdOfdE55RWFxdnDbFlOHTBV4SsNtf2s+0R9brOZU9lYUIbo1QZpBLpOkTBqZB2qc4WPA+pyZq+ZebcRWALlfDPQ8QYeX9KoekGM9YzSYsT1FyNDg0v0oy/TYt9fI+cYKOh/SMMSo28L3y1+Uc9hf6Z9A+uuo1U2aVoQFOepnVOzERU8BFU+2B1wlWBJzqMqDiMjAmkdKop4nwim5rJzm1eqaHZnlBjBYYNzyggWcArSuzyhxaZVLIh3q5+AecAsSzOTsOXQKgdwEPL7lYbIo3Sh/E/8A6RSLtEtRUx19GsnDYZr72Y9gX5RZaZNLKo/ZyR2uhMF6IScFzs29Jh72p4QTfMmksLxljsBPlDsTuYy1rSTPO90X+Bz5wssleWJUBmBYgGlDmxoa7Moc29KSfetQHYgHnCm6ieUJAqab6DiSevvETfJaCshbJrcla3pT1A1KYasSVCgDKmfaI8lS6LKHFe7PyiN62xfq7qAfSTCSSaioUYdxAq3dE7ZOWssA5AjPoJ8oJsn15r6MHe/mY6bPlfqVk6JHisc5vhKSZfFj4mOqWiV+p2PpkfEsWijmmwjSGXzJH76V8UStcv0c7/B/mLBOkMvmyP38vxiVvl8yZxwfGsCXAY8mRmDC03+6HvmiC70NLulDezHuWB7zFGm/3Qd85Ysv40sMgcH8QPKOLUXUzv0/QjKXYeaffHnCq+hz2HsQyu4c3/EPB4X36vpX9weJjR4YJcozF7HnSxulqO3PzhoLLju7iJ57xSE97H0p4ADsAEai65dbumcHVux6Hxi3gi+4ouW0TJaqRLRsL/bzVl1FWBNCoIOQFTi15CHjT2mzZ5RZLIWxmYgK0NSMKg7613ZdUKrlWrSv3v5oe3C+ITDvL/5jGNN9LDprqQouiymZVGJDbDuK5jurG70Fsc1FZkUhpgIU0qaZVZQejWchrzhdolcRmWpmYEIBXMUxg0Cha66morHTptxzkpMs7gthAeU/9k4GxSBVCN+2g1RSHFkpu3Rmb+ufBZndmLNVBQGut1yLHM9AoBErougSXHopdHVWrhqakCtScznDG9r5lTU+rvWTPqGeS+bKAcjUZEFitDtrXVFEzTi7WqOWwtLotHRkY0H2QwqdUGryLdKkP/0Wj+stOKkjurSAbZo4gozUZfvMBzfeGqnGPdHtMpNpm8lLlz6UqJhlkSyBr52obO2NLMYUoaUhlG0K5U8nHtOLMLPPwvieSaYGObyiwrTFrdNdCc+ad2dN82c/U5bazKelRtV9RjWaT3fjsVoyxNZWbDXOsugcKeAVh+CMpcttFpsM+WAAZainEesOwgjrELTUqKNqStCm/JeJEemsA9o/kYyKijj3o3E8YrIp3V7j/OMZbVo56YnMeDwajTQYrPLPsS/BhHPI6JfjY7Ep/Zr/AAufnHPsMR/p/S0W1uUdoub6P7Pbbvee9Vngvyb4jhAQZBl1EVBqdeeuOfXMgxEEYfVWnEsCe6DLZppakkvY5bKkkVFUFJhDGrAtXVUnVTKBrsQJI188viFfuoM+8CGgn3BL2KruFUNdZA/L/qjS6ZphkU9mUO3lT8oU3TIqQPaQfidfIQ++kQUl0/aIPwywfzxaCwc+q+o1V02fDc8sfelAf9xv/aPtIJeoftPBT84a8hhsFmTf9XH8SVgS/ZfOUe8fAQ8uBFyYG9BSVI42ia34Co8oVXFLrywOyXToqAfnDa/zSXZRvSe/4i3yjPXbd07nYCGlpkSWo6qcXN4rrNN8TrJaL6fnseXnKAs8kkE4ppBGqpOQINPZOWeyLLwlEcnq9bIDcCTn1k9kF2q8pTJJlLLIeqgATMRDBzUsGFADXUKkVGe/1LGzjE1cgTQ6qsFwmvEVanCCBeAjSKykSJB3k/13x1SfK/UbIdgMj4ljAzrumz2CtMRVQ0CUYigGRJO3jD4XxaJaS7Nglsq6ywJLDWuroypw2xXdRHbeDYaRS+bJO60Svip5xK3pk3SvxCI2+Y0yyCY6MjK6MysKEYHUnqpWC7xXxXxEC01g1NPJgtIRR5v92Qf+YGJaTf7pJG5G+KPtJx6ab+5lj+OI6VH0Msbk8WaOSa6387HbD0L7fsyV3Go6/JoHvxPTzB7A8TBNzCrAf1q/nEL7H6xM91fGMlhgb6kYS8TWax4nxjW3FNpZGT70qa34Ji08Yx9rPPjVXE3MlL96VPHbMU/lij7fOzJeQbR77J3Ox7ATDHQ58Uvt78/OBLmlD6szVzwOR7xYrTsBi3Qc80jh5fygN3FjJVJGpuWyubSqzlmzpDhysuU7KaIWVsVGUkBgCBXbqjSnR2xNlJsNoVt7Tp0tR00mQnsV7y7PaLPVqkTJ6sFBJRXbItlTViNNZoN8ai8dISjFT1HYQdRB2gx1aUE0cupNpii+dDUlSeWadMxoVAUMWVUZgGWrkswAYnXrzjDLI5O3JM5Ikr6zihRlywsKioNNf8qtrr7vtpkmalfWRh2jLvjOJfJeQg3CnEjOndSKOEU8iKUpKjoi6UjDStRs4cIEGkLu6oubMQB0mMJLnE0w1JJyAzMaO4LpmTHZASH1Tpg1WZD6yg/8wwyA+wDiOdAcpoEtPHI8v68VS7LdPOqczJL9oUEoEcDgLDgY519HEtqTj9kqVP4WMF/SXf62h5djstORk0VVXUxAoKcFGXbDLRSQsqUZQpiWW7ufaK/LyifLK8KgCzLWyt0nyjIXolD2Rs7u/wBzbix8BGRvcZ9QiMisBzXHYwP2bj8JVow+CNtdBrZ1HtMv4lIjJcl0xy6eG0dMspE2UlmO9o0U6QRJsxMvWJvOBFfSbKbhXftjNy5T61YUJqQfI0h3OtzES5WvACK1OVA1QARSlcOo/Zi67k5dsDnR6z+kQUoeWkg9jGGv0myqYRvnnulyRCCy2udKwlQM35WrZsWSoXCBTIAjLWawbbrym2/k1cKswOSrKCEctQZ1rh9UbYsjmatnXbxlUSyp+1QfgUn8sKb3Wszolk9p/lD20tiWxkilXBI3HknyPXGe0gnhDOJzPJgADWfWPhnGYDC6Q2Yn6sNSrZhVjkoLk6zvodUB3eQsiaQS1XUH7IBLUAFdYz4RfpUhW0GXUkLKljM7Wwk08OqB5ErDYyfvTl7qHyib5Kx4ArBo/Na2SVQ81g1W1AEZ4Sd9adh3RurTLlBbPXDKlKomTCxAUEgVxHVXZ1gRRYLAJypMM00nS8ZRi7KKAKyhQ4Gbd4MU3joi3pJBtbqCKhWHKLzt9SCaYSOoGKKLfBNyS5Yxt1os/rLOlkkAgBhUjfSGE8KyqQKsCpU8GIBHRUg9KiOfaP3ILK5Dqj5+tTMjfQ1pGus94KjIa5FsTV2JKBZj+IoO2K7cZJbs4Ppeks8XhyU1y0vl2lFCBhwu2DZ1R0C8F1D2l8Y49opeT2u8JYI1zeUb2VU4zXsp1iOy3js4sPnEYRSWC85NtWc/0r/3hxvly/jaKNLfVA3S18WMW6Vt+tkezLHexirSvUfdXziMl1P52LxfQvnczejKVmdFYqv0enm8EHnBWjCc9ugwJfzeln+4IXszf7kc+tPrCNBdUzCbIf3o7cUZ6f6whoswgWUjYx73MUfYTyObnSllIO2YwX3VrU/iJHVEdC3yPu+AgmyTVYKiUohINN7Es3e0A6EnWOB8GhPI/g2CXu9jvGY6DECTiT7wLHLp2gxsXk2e3pis7oa5mTMJUqTrKMoJSp4Mp3AkmMBpBVbYWpmGzpwANeutYuvOUyWhZZomNgVcZMuLPWKb846NN4ObUWRzbdFJik+jtCjeFSavUUmYu1RGUs1jw1VpU9gjlCQqqNdBUu2WrPI0rHSrVcNoR5cmXbJpxKTz6MAFpqqK7RlCe+NC3E2UJlpYma+tUCDEooGIqQTTKsUab5EUkiuxXfKkpinTUs60zWSxacw3GcwBUHdLVT7UDWi9Z9rT6rdskypAyLgYVAOurcdusnjGysP0eWVAGmBpz0zMxiw6lyXuhnovT6sCABzmAoKAAMQAOoRqNuo5TeuiIu+Urs2OY9asRTV90bF8Yv0TzlWhjr5FvCHf0uTs5I9jzhPogtZNoH7I+ELyx2qRXdEutjPS3w/yjHX1rHRGz0ezkMtafzBEY2+0zXrich4MJuufhkOR9l1MLMt4guwYjKmKADUDWaU1cIB5JvuntX/VHMoNt0dDlSCbFODmol1C0LVphpX7RrkDq2Q1s1ikhphD1BbJjnRTzjqyrXIn2OIhdo5ehkB1UCkwZk5YaA513ZxspVksry+UVFZGeaUJWmRYYcNQMhnqy1xeKbbtEZtKKpiObftlmSlRS2IEkAKajZmdQ1b4Z22xASZbqK4nY5NTWktiR1kwmtl1WZDzJYB1k1JoOAr/AFWLLVylpnyZEvIgYcjkpY4mPQK0/wAIh5JJUTg23g7PYp5ez2Bm9ZsJPTyT1hHfcnFMn12IqjpmZV8uuNGZARpEpdUmUT2AS17i3ZGftc3E84ftpI7GA8jDiMwOlTVttp4Mg/Cv8ostUulikDfMr2K58oG0hNbVaz+1Pdigy+1pZrL7rH+E/wCqIsquDzRuzi0S5SNNmSuSd1XkyFDkqkwBq+83ZB2kNsmCcpIOqld9D4845RnroWssDfbFHYiGHV6zps15cshXIIepBU4DqUsuZB1atgMXhLFIlOK3WwLls8cwkV1KPXamxV8zkNpge1z3mVRRV3ouFM6KNUtTtzJJO0kmCrZcs1bRLlzhKlGZTOUCRStAKEDPZtjpF36L2exT5CywXmOTieYamigk0GQGYA1RnulgycY5F2iWihsckPM/t57oh24ULBmQHioNf5Rrbc1ZiDpPYP5x9e7Vn2VfbdvwoR+aKbS3pV91vERqpUC7dmB0mb9efplDuMe6U5h+AXzga/J4a3TKEHnS9R3A1gnSMZTerzjna6mdKfShLokPSTPcPhC/SPKbP9weMH6JevNPs0gDSb+1ne4sK1gKfUc8m+sIPX/8ODV7GJgCZ6w6YZWcVMocW/NDPsBdx7o9KoZn76ncPnA+hwpMccD+aGV22CaomTCAq8uhIYEEowpUHVrX+qiIXRYORbFiB5QGi1Fcw5JGfOUUpUbcthhXGrGTuh/pMv6wx3lc+lViemwobJNGVVTziN5zOUCTSKE4KgbCVb/TF+mqVsdkbctOzDFocEJ5Z0i0TfS2OZ94Mv4lDD4YEvS0cu6sFPJyGJEwMKMy0DALrIBYDLOoNAdo8m1g2awuSOayVz1c0qYE03u8urTJLYGIozBc8JoGIP2SRliGdNsdC7HPjuauw3vLnKSh5y+sjCjrX7ynMQu0WmAWam53H8RhVoxY3lTp7FXpOUE68AcZsVBYgBi5oNgl5nOCrhakuYtNUxteWvOAuA3kyn0tDnSvc84B0FXKbu5M+EP/AKQLAs2Wju+DCCKAYiejMRndDplBNAy5pqTu6ImmrovNPamVaMt669fYYzekMimL2XPZD+4VONsFKZip21gDSeVQzCTrGLrMLJGixZZDZkl4nmvyuXMQA5NWuGpFSdRNcgd9Iq+s2X/hWn/uj5QssNllzJgD5Lvgn9HS9yxzy2l42VmQQrH9m3eKDxjR6JSJ82wcmq4jLcuuYGGWfWHEVq3Ud8RmaJWjBOBR0mLzSnJuxHNMypwKRQgU6wdUaL6OfR2S0Y6g8hLGeVOV5QAmuoc5TXdHQnmkQfp/yZyzXTabTOZJUthQYi00GWqgZ4jWpOWrtpD3RK5TKvSXIL48AxzCBQVUYgu+gNI0ejV+Spv1uWtVnejVl1gKaShRtusnUPW2ws0Encpe9qmey9OtgB3Q+1E1J8G/d6zpxrqEtezE35ozk5TjRx6rzyG4YZpZT3EdcPZBBafXMGao7ESMbeF8ci5lTVD2cVdZgbJiCWKk5kGldnGNwDkyl5ZzrUf2szx/nB+leUuQu6Sx+AecLpc1HDNQoWJqPWGZGdSajoz6oYaSW0q6NhFVl5VNaCq11aiaa9kSaKgFiIWbZpQOaz6zPeZSSOkAqOqNdNsmGeAcqWWTmQTSpzqBnv8AmIwl12v0lnGFfWmMcs6o2VK6q1z30jo9/JN+suypzTJlipHNyJyqaCtIfTF1BI94G0XnZQSGBfmsFKiiHEAa7SDXXqI6I6JbptbfJ4S37cvnHPgslLbKmtyKImZKlBRgNdBmc+EOpuklm+sCaZ60AI27dnq/1SKpeSUndUjVW962qz8Emn4RA7TvS/4T4iM5bdMLJystxO9UMDkdTU4cIo/2xsgYnlKimvASYEkNG7BtLJ0iVNmzMbNONKICoCkLRTU8fCFEy8XmSc1JqvOckGhUUAOQqTWuWsGuqlfL3nJaWebKWqLSrtRRUbKtrPAVOUBW29pdMAogoKClAcszuziMkXiX6KGhmwBpK3pZ3uCPrttipi56Cp3iAr3nF2cghqjWCM6RNrAy5MTMPOHTDBHoJZ4nvxQJPkkHMGL5nqIOPz+cZ9grua7R2VX6yxFSJkvM66nXAN2zzMnBWp6HlVQitaEsTXPiRDDRRqpa86+lX4mpAF10E18hUvOFaVJofHnbIHdh7I1EyX6IqDU4ZZFNpXEGPTRq9cTvUrMs6S8VHUnNjlQ9cZg281ws2rd5cIre2puJiqlFEnFs2tk0kWVZ5cklaoQcQOunCkW3hp6Ji4aCh3A7IwJtopkoHTFX16H+skL9A3cz6QptKKP4fmYW/wC2c8Vw1FTU5Lr64yzWyK5ltANYV6/sMtBGktek8+YKM1RuNPlC1b2dalciddDSvTSFjW9d0VfX13Qv1n4G+kvIy/SbjUcPumnhAs+3O55xJ6yYoW0BsgrHoUnwj2Qyg55NQgYgRnv6tcD6jfYP015GjWEc4S8J5MDlHIDKGag5NARQkVoTvruzz311d47P5R0q3XbLkWGQJedZbszbWYhHHZQ0jnf6PO7ujTVcmg9yOki8rwkTWmzZ6sjTik6lCXwcmJoFFBHNKgUIzB41PvK8JUifeaY1VWpJlrsoiBQBrNAMqxz+2XvJlSgktDylSXJrz8WYJNMyKAcamKGR3FomLQ4H51cyBShNTup3w0WrEkuk3F1aTWSUh5tJhYEsijnAUIqdtCMt0LtFL+l2WfNmkO4cUARdWdc6xhltjDOvZEhejbKwz1H4FWmvJ1T/AG9QY6SpvONdXAAVz4RXet5JySB5Z9XUuTUAoVrq6VrspryjmEy8XSjHLaATnXo1xqtPHMmz2ahNcO3idXdG3N9gbEgI2xRXmkZ7uNd8UX1fImUpsWmfTWMw15sd/bFb2uuusJQ+DSXfbmlzJboaMJbtUawHYZiC5ttecavNdjxYmPNEZGK2IjCtLMAQfapkekNCy97QLPaHl4clYitc6A7Y2UsGw3kZizS9tT0mLBZpI+yIRm2B9TAcNUfKKetNUdLD5wlTKXDwPKStijsimfMQZUEKTa5K/bZzuQUHa3kDAlqvPF6qhB04m6z8gI22fdm3x8HUNGufZprE81VKIF2YqF395qgV3ADZGFtFprUfdJEbTQUn9GTG2mp745derETWz2nxhpJt0LFqm/cZMrHdAsyQ/wD8hetpYbT2xalucfaJhNs0Nuiy36q8ReU67Itl3k22CzOYkKylSwyxKVqN+eyBc/A1R8jfQ+1hZVoxkLiZaYiBUitdevWIPs1rs/KiXLPP5RnbWaEg4s+mmXCMrLsjMGQTJaCvODzESpGYIxGuXAbTDHRu7sE13LSzglzHxJOlv6qk0IDVpxg7bFcqVGg+kmzJJm8qoAD5kUyqc6jdWMclrxbAI2f0hVtKyuSq/KBWUDaCuIU6s4zVr0atDAcnZrQTRajA1AcIrr9qsUklYkXgoVSdTdmUffo12zBrEk0Qt/8Ays/8BiwaHXh/y84dJC+LQVH2A5e5St1PtIHSaR693IBz58pf8eI9i1MSbQi27ZYHvTpQ8XiI0KtO0yF6bRJ/1w21eBdz8lLPZVGcyZMPsJQdrkHuiqZessV5OSBxmNiPYoAg5dCZ22bZR02iX5ExMaFPttNkH/VJ+FTGr2BliW0XxNYEYqD7q5CBJcw4hntjVJoZLpz7fZwfZWa35Im+idlVSf0grPQ0RZLgE7BibV2QBqZt7aMVgk8Ob1cm48hGD+tDjG6sr4rvTbQr3uB4NGC+pGNqR3UHRdIqlTEmYXK4sJrQthqAc8x0Q3uVB9WtOPmYg2I1xbUBOXvaoUSbUiENyINasgExlCAlgBtrTjuEEpbZSSGUSGwFTUCfnmVrSsraVEBJIEnYZdt6WVbN9Xny7PNCg8nNCzJU8FiWqzLUuueqlKAQkCytlsp0SWHeKGLZE+WVyltQ6qzAaClKGsvPp8I+tdoVgMiKCgzBy1/dG+DuBtKZF22cuoFpxksBTkiKknVUttjS/SjNJ5BT9wd9YR2I1tMkED+0TUu49MNPpHatplqcwEXwjN4Alkxciz4mVQRzmAHWaRdbLCUmmWSFzpVjkBvNNkPbMZUppc15KPWawwGpQYgCBrBIWuXRDa+7yV5heZIkuWataENVVXbU5UOrVvgOaSoZQt2X6N823TZjOCxGALQhgK8yoIoBhUDXU0hXfr2VrQ6zJU1ppcjEsygJruwkQRZLaJkybNWUoYlS3PNCa0WnNOqFdsvSRy5Z5BMwNUtyjUrXXQU7MoO6zbK5Pma71A9FaHG/lQBWmYzlDVWPVtl3f8taD/1v/WB2ly+RkYg+Fi2GjLWtQrE8zbltMe2m75aKz1mAKxU0YE51BpzRlSo64DZkvnxhLWy79lmfrmn+UeLbrDsstelmP5oTG0JiBBeoAGYU5AUG3cIm9qUihA/7YJ6s4wcHWNH5qm75rIoRSKqo1AVGQqTHL7RJDOxI2nOqjafvMI6Po43/APOmaswdQoNmobI5nbX52GikMxzK1YZ7DugSzL8GjiP5PBZJW1qdDp/qMfTJNn+y7A8TiHcgi69rPjnELQURdfQBsgNLtYpiqtMt9c4X8jZ8Hq2UE82atemhgu6rKeXQlsZJzoQTqPGPryuidZiFZkNQDzc8iK7VEGaD2atqX9257VaDHPc0sdiyz2LKfOKuyqppgpka62yNF2nKuWW8X2JGlkTUCTMUvC4ZSuUzmMrBhWhrk9KZHdQnSL0mSkZFwshOWJQWXm1IGzXWh4iAbrd2o6sKvOdOdU0phYbcwcRqNXCLQ15Rht5ROWmnKy28LfNWzo4YDAEEspUMoMulK7csqwNd9tnMVLzphDDMtQipBpmzHKtM6dke3oWs7sMMtsBofWANQdlYhKd2QzBhGFA+05bBnlsiLciioptbWgFQxyapVlAwNTM0apzG7WNogGZPminpDmSOw0NcsojaphqoIpjGIUY02ipGQrkdQ1GJWi7SspZgIILlCMwQdeWeYp0Rvuayu2zJ8qYZc0spFKgEHI5ihGRqDFvLqRk84cCa+CxC+bvMoy8TBy6K1c8gQKDM7IB5U55ntPzhqFTYY7n9p7zVoOOqPms0zEygNMAJGJakHooDARmk1BqR0k+cRE5vvHqNI1GsZLdk86pM3vHlFQsTEMSACpwkEmoIBbwBikFajEZhG2jAZcKgwzsIQiaJYYJjBUOQzUKOMyAAde6BYaN/cE3Fd590H8IDeUB/VxHuhhxWKYv7Nh/CRHv1iKt4RFYv7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0" name="Picture 6" descr="http://lh6.ggpht.com/_O47yecIgxvI/SqXA6bknjyI/AAAAAAAACBA/bjwlkJ01yOM/coppervatsatKeithsBrewery_thumb1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08920"/>
            <a:ext cx="34126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www.car-molds.com/wp-content/uploads/2013/05/auto-stamping-mou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50313"/>
            <a:ext cx="4320480" cy="25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456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Political Economy of </a:t>
            </a:r>
            <a:r>
              <a:rPr lang="en-GB" b="1" dirty="0" smtClean="0"/>
              <a:t>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Typically, those who gain from trade are a much less concentrated, informed, and organized group than those who lose</a:t>
            </a:r>
          </a:p>
          <a:p>
            <a:r>
              <a:rPr lang="en-GB" sz="2800" dirty="0" err="1" smtClean="0"/>
              <a:t>Mancur</a:t>
            </a:r>
            <a:r>
              <a:rPr lang="en-GB" sz="2800" dirty="0" smtClean="0"/>
              <a:t> Olson: Concentrated </a:t>
            </a:r>
            <a:r>
              <a:rPr lang="en-GB" sz="2800" dirty="0"/>
              <a:t>minor interests will be overrepresented and diffuse majority interests </a:t>
            </a:r>
            <a:r>
              <a:rPr lang="en-GB" sz="2800" dirty="0" smtClean="0"/>
              <a:t>trumped</a:t>
            </a:r>
          </a:p>
        </p:txBody>
      </p:sp>
      <p:pic>
        <p:nvPicPr>
          <p:cNvPr id="57346" name="Picture 2" descr="http://upload.wikimedia.org/wikipedia/en/3/36/Mancur_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905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770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Political Economy of </a:t>
            </a:r>
            <a:r>
              <a:rPr lang="en-GB" b="1" dirty="0" smtClean="0"/>
              <a:t>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Typically, those who gain from trade are a much less concentrated, informed, and organized group than those who lose</a:t>
            </a:r>
          </a:p>
          <a:p>
            <a:r>
              <a:rPr lang="en-GB" sz="2800" dirty="0" err="1" smtClean="0"/>
              <a:t>Mancur</a:t>
            </a:r>
            <a:r>
              <a:rPr lang="en-GB" sz="2800" dirty="0" smtClean="0"/>
              <a:t> Olson: Concentrated </a:t>
            </a:r>
            <a:r>
              <a:rPr lang="en-GB" sz="2800" dirty="0"/>
              <a:t>minor interests will be overrepresented and diffuse majority interests </a:t>
            </a:r>
            <a:r>
              <a:rPr lang="en-GB" sz="2800" dirty="0" smtClean="0"/>
              <a:t>trumped</a:t>
            </a:r>
          </a:p>
        </p:txBody>
      </p:sp>
      <p:pic>
        <p:nvPicPr>
          <p:cNvPr id="57346" name="Picture 2" descr="http://upload.wikimedia.org/wikipedia/en/3/36/Mancur_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905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059923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dirty="0" smtClean="0">
                <a:solidFill>
                  <a:srgbClr val="FF0000"/>
                </a:solidFill>
              </a:rPr>
              <a:t>This can explain import tariffs on rice in Japan</a:t>
            </a:r>
          </a:p>
        </p:txBody>
      </p:sp>
    </p:spTree>
    <p:extLst>
      <p:ext uri="{BB962C8B-B14F-4D97-AF65-F5344CB8AC3E}">
        <p14:creationId xmlns:p14="http://schemas.microsoft.com/office/powerpoint/2010/main" val="27994648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Another good example is the US sugar industry</a:t>
            </a:r>
          </a:p>
          <a:p>
            <a:pPr lvl="1"/>
            <a:r>
              <a:rPr lang="en-GB" dirty="0" smtClean="0"/>
              <a:t>US has been limiting imports of sugar for many years using import quotas</a:t>
            </a:r>
          </a:p>
          <a:p>
            <a:pPr lvl="1"/>
            <a:r>
              <a:rPr lang="en-GB" dirty="0" smtClean="0"/>
              <a:t>As a result, sugar is twice as expensive in the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6858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pic>
        <p:nvPicPr>
          <p:cNvPr id="58370" name="Picture 2" descr="http://4.bp.blogspot.com/-rPwgyD_HTWk/TyQDU_b_QwI/AAAAAAAAQxs/24MOKMbIU6A/s1600/su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5069"/>
            <a:ext cx="6912768" cy="55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968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cost to consumers of this higher price amounts to $2 billion a year</a:t>
            </a:r>
          </a:p>
          <a:p>
            <a:r>
              <a:rPr lang="en-GB" dirty="0" smtClean="0"/>
              <a:t>The gains to the sugar industry are probably less than half of that</a:t>
            </a:r>
          </a:p>
          <a:p>
            <a:r>
              <a:rPr lang="en-GB" dirty="0" smtClean="0"/>
              <a:t>So why does the government restrict sugar imports?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420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consumer suffers very little, and the costs are spread across cupcakes and milkshakes</a:t>
            </a:r>
          </a:p>
          <a:p>
            <a:r>
              <a:rPr lang="en-GB" dirty="0" smtClean="0"/>
              <a:t>Consumers don’t even know about the import quotas</a:t>
            </a:r>
            <a:endParaRPr lang="en-GB" dirty="0"/>
          </a:p>
        </p:txBody>
      </p:sp>
      <p:pic>
        <p:nvPicPr>
          <p:cNvPr id="2050" name="Picture 2" descr="http://images.huffingtonpost.com/2013-06-10-soni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456384" cy="23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441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Sugar producers on the other hand know they get higher profits thanks to the quotas</a:t>
            </a:r>
          </a:p>
          <a:p>
            <a:r>
              <a:rPr lang="en-GB" dirty="0" smtClean="0"/>
              <a:t>And the profits are quite concentrated</a:t>
            </a:r>
          </a:p>
          <a:p>
            <a:pPr lvl="1"/>
            <a:r>
              <a:rPr lang="en-GB" dirty="0" smtClean="0"/>
              <a:t>Only 17 farms generate more than 50% of the sugar industry’s profits</a:t>
            </a:r>
          </a:p>
          <a:p>
            <a:r>
              <a:rPr lang="en-GB" dirty="0" smtClean="0"/>
              <a:t>Those producers are organized in associations that make large campaign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277161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8610" name="Picture 2" descr="http://mercatus.org/sites/default/files/sugar-lobby-chart-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2" y="548680"/>
            <a:ext cx="81332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85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Trade restrictions do protect jobs, but at a cost of $826,000 a job per year</a:t>
            </a:r>
          </a:p>
          <a:p>
            <a:r>
              <a:rPr lang="en-GB" dirty="0" smtClean="0"/>
              <a:t>And some candy companies that need sugar as inputs move to Canada, where sugar prices are lower, thus destroying jobs in the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3519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Political Economy of Trade Policy</a:t>
            </a:r>
            <a:endParaRPr lang="en-GB" dirty="0"/>
          </a:p>
        </p:txBody>
      </p:sp>
      <p:pic>
        <p:nvPicPr>
          <p:cNvPr id="67586" name="Picture 2" descr="http://sugarreform.org/wp-content/uploads/2011/07/Jobs-Graph-2-12-13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207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0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vats and stamping presses can be thought of as specific capital</a:t>
            </a:r>
          </a:p>
          <a:p>
            <a:r>
              <a:rPr lang="en-GB" dirty="0" smtClean="0"/>
              <a:t>In the short-run, you can’t use your vats to produce cars</a:t>
            </a:r>
          </a:p>
          <a:p>
            <a:pPr lvl="1"/>
            <a:r>
              <a:rPr lang="en-GB" dirty="0" smtClean="0"/>
              <a:t>Vats are specific to beer</a:t>
            </a:r>
          </a:p>
          <a:p>
            <a:pPr lvl="1"/>
            <a:r>
              <a:rPr lang="en-GB" dirty="0" smtClean="0"/>
              <a:t>Presses are specific to cars</a:t>
            </a:r>
          </a:p>
        </p:txBody>
      </p:sp>
    </p:spTree>
    <p:extLst>
      <p:ext uri="{BB962C8B-B14F-4D97-AF65-F5344CB8AC3E}">
        <p14:creationId xmlns:p14="http://schemas.microsoft.com/office/powerpoint/2010/main" val="12126585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</a:t>
            </a:r>
            <a:r>
              <a:rPr lang="en-GB" b="1" dirty="0" smtClean="0"/>
              <a:t>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does </a:t>
            </a:r>
            <a:r>
              <a:rPr lang="en-GB" dirty="0" smtClean="0"/>
              <a:t>labour </a:t>
            </a:r>
            <a:r>
              <a:rPr lang="en-GB" dirty="0"/>
              <a:t>migrate and what effects </a:t>
            </a:r>
            <a:r>
              <a:rPr lang="en-GB" dirty="0" smtClean="0"/>
              <a:t>does labour </a:t>
            </a:r>
            <a:r>
              <a:rPr lang="en-GB" dirty="0"/>
              <a:t>migration cause</a:t>
            </a:r>
            <a:r>
              <a:rPr lang="en-GB" dirty="0" smtClean="0"/>
              <a:t>?</a:t>
            </a:r>
          </a:p>
          <a:p>
            <a:r>
              <a:rPr lang="en-GB" dirty="0" smtClean="0"/>
              <a:t>The specific-factor model can also help us answer this question!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568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332656"/>
            <a:ext cx="64865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3440" y="188640"/>
            <a:ext cx="45730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smtClean="0"/>
              <a:t>Remember this graph?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300829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</a:t>
            </a:r>
            <a:r>
              <a:rPr lang="en-GB" b="1" dirty="0" smtClean="0"/>
              <a:t>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 </a:t>
            </a:r>
            <a:r>
              <a:rPr lang="en-GB" dirty="0" smtClean="0"/>
              <a:t>movement </a:t>
            </a:r>
            <a:r>
              <a:rPr lang="en-GB" dirty="0"/>
              <a:t>of labour across countries instead of across </a:t>
            </a:r>
            <a:r>
              <a:rPr lang="en-GB" dirty="0" smtClean="0"/>
              <a:t>sectors</a:t>
            </a:r>
          </a:p>
          <a:p>
            <a:pPr lvl="1"/>
            <a:r>
              <a:rPr lang="en-GB" dirty="0" smtClean="0"/>
              <a:t>(Think of food as Foreign and cloth as Home)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9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</a:t>
            </a:r>
            <a:r>
              <a:rPr lang="en-GB" b="1" dirty="0" smtClean="0"/>
              <a:t>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Let’s say the 2 countries produce only food and it is not traded</a:t>
            </a:r>
          </a:p>
          <a:p>
            <a:r>
              <a:rPr lang="en-GB" dirty="0" smtClean="0"/>
              <a:t>To produce food, you need two factors of production, land and labour:</a:t>
            </a:r>
          </a:p>
          <a:p>
            <a:pPr lvl="1"/>
            <a:r>
              <a:rPr lang="en-GB" dirty="0" smtClean="0"/>
              <a:t>Land cannot move across countries but labour can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2655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938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63891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MPLs give us real wages (w/p)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527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63891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MPLs give us real wages (w/p)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6216" y="1556792"/>
            <a:ext cx="226876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Let’s assume we are initially at L</a:t>
            </a:r>
            <a:r>
              <a:rPr lang="en-GB" sz="2400" baseline="30000" dirty="0" smtClean="0"/>
              <a:t>1</a:t>
            </a:r>
            <a:endParaRPr lang="en-GB" sz="2400" baseline="30000" dirty="0"/>
          </a:p>
        </p:txBody>
      </p:sp>
      <p:sp>
        <p:nvSpPr>
          <p:cNvPr id="3" name="Oval 2"/>
          <p:cNvSpPr/>
          <p:nvPr/>
        </p:nvSpPr>
        <p:spPr>
          <a:xfrm>
            <a:off x="5292080" y="4653136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691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63891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MPLs give us real wages (w/p)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6216" y="1556792"/>
            <a:ext cx="226876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Let’s assume we are initially at L</a:t>
            </a:r>
            <a:r>
              <a:rPr lang="en-GB" sz="2400" baseline="30000" dirty="0" smtClean="0"/>
              <a:t>1</a:t>
            </a:r>
            <a:endParaRPr lang="en-GB" sz="24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865842" y="2690336"/>
            <a:ext cx="217065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Given this international division of labour, real wages are higher in Foreign (B) than at home (C)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44173933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63891"/>
            <a:ext cx="1800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MPLs give us real wages (w/p)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6216" y="1556792"/>
            <a:ext cx="226876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Let’s assume we are initially at L</a:t>
            </a:r>
            <a:r>
              <a:rPr lang="en-GB" sz="2400" baseline="30000" dirty="0" smtClean="0"/>
              <a:t>1</a:t>
            </a:r>
            <a:endParaRPr lang="en-GB" sz="24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6865842" y="2690336"/>
            <a:ext cx="217065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Given this international division of labour, real wages are higher in Foreign (B) than at home (C)</a:t>
            </a:r>
            <a:endParaRPr lang="en-GB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6952185" y="5471934"/>
            <a:ext cx="19979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Lower wage due to less land per worker (lower productivity)</a:t>
            </a:r>
          </a:p>
        </p:txBody>
      </p:sp>
    </p:spTree>
    <p:extLst>
      <p:ext uri="{BB962C8B-B14F-4D97-AF65-F5344CB8AC3E}">
        <p14:creationId xmlns:p14="http://schemas.microsoft.com/office/powerpoint/2010/main" val="30503587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Workers migrate to wherever wages are </a:t>
            </a:r>
            <a:r>
              <a:rPr lang="en-GB" dirty="0" smtClean="0"/>
              <a:t>highest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workers are moving abroad!</a:t>
            </a:r>
          </a:p>
        </p:txBody>
      </p:sp>
      <p:pic>
        <p:nvPicPr>
          <p:cNvPr id="3076" name="Picture 4" descr="http://pix.avaxnews.com/avaxnews/2f/d2/0000d22f_mediu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040560" cy="31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5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Assumptions:</a:t>
            </a:r>
            <a:endParaRPr lang="en-GB" dirty="0"/>
          </a:p>
          <a:p>
            <a:pPr lvl="1"/>
            <a:r>
              <a:rPr lang="en-GB" dirty="0" smtClean="0"/>
              <a:t>Two </a:t>
            </a:r>
            <a:r>
              <a:rPr lang="en-GB" dirty="0"/>
              <a:t>goods, cloth and food.</a:t>
            </a:r>
          </a:p>
          <a:p>
            <a:pPr lvl="1"/>
            <a:r>
              <a:rPr lang="en-GB" b="1" dirty="0" smtClean="0"/>
              <a:t>Three</a:t>
            </a:r>
            <a:r>
              <a:rPr lang="en-GB" dirty="0" smtClean="0"/>
              <a:t> </a:t>
            </a:r>
            <a:r>
              <a:rPr lang="en-GB" dirty="0"/>
              <a:t>factors of </a:t>
            </a:r>
            <a:r>
              <a:rPr lang="en-GB" dirty="0" smtClean="0"/>
              <a:t>production</a:t>
            </a:r>
          </a:p>
          <a:p>
            <a:pPr lvl="2"/>
            <a:r>
              <a:rPr lang="en-GB" dirty="0" smtClean="0"/>
              <a:t>labour </a:t>
            </a:r>
            <a:r>
              <a:rPr lang="en-GB" dirty="0"/>
              <a:t>(</a:t>
            </a:r>
            <a:r>
              <a:rPr lang="en-GB" i="1" dirty="0" smtClean="0"/>
              <a:t>L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capital </a:t>
            </a:r>
            <a:r>
              <a:rPr lang="en-GB" dirty="0"/>
              <a:t>(</a:t>
            </a:r>
            <a:r>
              <a:rPr lang="en-GB" i="1" dirty="0"/>
              <a:t>K</a:t>
            </a:r>
            <a:r>
              <a:rPr lang="en-GB" dirty="0"/>
              <a:t>) </a:t>
            </a:r>
            <a:endParaRPr lang="en-GB" dirty="0" smtClean="0"/>
          </a:p>
          <a:p>
            <a:pPr lvl="2"/>
            <a:r>
              <a:rPr lang="en-GB" dirty="0" smtClean="0"/>
              <a:t>land </a:t>
            </a:r>
            <a:r>
              <a:rPr lang="en-GB" dirty="0"/>
              <a:t>(</a:t>
            </a:r>
            <a:r>
              <a:rPr lang="en-GB" i="1" dirty="0"/>
              <a:t>T </a:t>
            </a:r>
            <a:r>
              <a:rPr lang="en-GB" dirty="0"/>
              <a:t>for terrain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Perfect competition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662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1124744"/>
            <a:ext cx="2718828" cy="147732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If </a:t>
            </a:r>
            <a:r>
              <a:rPr lang="en-GB" dirty="0" smtClean="0"/>
              <a:t>workers are free to migrate, </a:t>
            </a:r>
            <a:r>
              <a:rPr lang="en-GB" dirty="0"/>
              <a:t>workers move from Home to Foreign until </a:t>
            </a:r>
            <a:r>
              <a:rPr lang="en-GB" dirty="0" smtClean="0"/>
              <a:t>real wages are </a:t>
            </a:r>
            <a:r>
              <a:rPr lang="en-GB" dirty="0"/>
              <a:t>equal across countries (point </a:t>
            </a:r>
            <a:r>
              <a:rPr lang="en-GB" i="1" dirty="0"/>
              <a:t>A</a:t>
            </a:r>
            <a:r>
              <a:rPr lang="en-GB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3779912" y="5301208"/>
            <a:ext cx="2232248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745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779912" y="5301208"/>
            <a:ext cx="2232248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3088" y="1556792"/>
            <a:ext cx="254071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Home workers earn </a:t>
            </a:r>
            <a:r>
              <a:rPr lang="en-GB" dirty="0"/>
              <a:t>more due to emigration regardless if they </a:t>
            </a:r>
            <a:r>
              <a:rPr lang="en-GB" dirty="0" smtClean="0"/>
              <a:t>migrate or stay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2928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779912" y="5301208"/>
            <a:ext cx="2232248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3088" y="1556792"/>
            <a:ext cx="254071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Home workers earn </a:t>
            </a:r>
            <a:r>
              <a:rPr lang="en-GB" dirty="0"/>
              <a:t>more due to emigration regardless if they </a:t>
            </a:r>
            <a:r>
              <a:rPr lang="en-GB" dirty="0" smtClean="0"/>
              <a:t>migrate or stay home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444208" y="1709191"/>
            <a:ext cx="2540719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Immigration into Foreign increases the supply of labour and Foreign workers now earn 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750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Migration </a:t>
            </a:r>
            <a:r>
              <a:rPr lang="en-GB" dirty="0"/>
              <a:t>increases world </a:t>
            </a:r>
            <a:r>
              <a:rPr lang="en-GB" dirty="0" smtClean="0"/>
              <a:t>output!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41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0192" y="915429"/>
            <a:ext cx="2540281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value of foreign output rises by the area under its </a:t>
            </a:r>
            <a:r>
              <a:rPr lang="en-GB" i="1" dirty="0" smtClean="0"/>
              <a:t>MPL* </a:t>
            </a:r>
            <a:r>
              <a:rPr lang="en-GB" dirty="0" smtClean="0"/>
              <a:t>curve from </a:t>
            </a:r>
            <a:r>
              <a:rPr lang="en-GB" i="1" dirty="0" smtClean="0"/>
              <a:t>L1 </a:t>
            </a:r>
            <a:r>
              <a:rPr lang="en-GB" dirty="0" smtClean="0"/>
              <a:t>to </a:t>
            </a:r>
            <a:r>
              <a:rPr lang="en-GB" i="1" dirty="0" smtClean="0"/>
              <a:t>L2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564904"/>
            <a:ext cx="9361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 rot="16200000">
            <a:off x="4634557" y="1710260"/>
            <a:ext cx="810994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730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0192" y="915429"/>
            <a:ext cx="2540281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value of foreign output rises by the area under its </a:t>
            </a:r>
            <a:r>
              <a:rPr lang="en-GB" i="1" dirty="0" smtClean="0"/>
              <a:t>MPL* </a:t>
            </a:r>
            <a:r>
              <a:rPr lang="en-GB" dirty="0" smtClean="0"/>
              <a:t>curve from </a:t>
            </a:r>
            <a:r>
              <a:rPr lang="en-GB" i="1" dirty="0" smtClean="0"/>
              <a:t>L1 </a:t>
            </a:r>
            <a:r>
              <a:rPr lang="en-GB" dirty="0" smtClean="0"/>
              <a:t>to </a:t>
            </a:r>
            <a:r>
              <a:rPr lang="en-GB" i="1" dirty="0" smtClean="0"/>
              <a:t>L2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564904"/>
            <a:ext cx="9361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/>
          <p:cNvSpPr/>
          <p:nvPr/>
        </p:nvSpPr>
        <p:spPr>
          <a:xfrm rot="16200000">
            <a:off x="4634557" y="1710260"/>
            <a:ext cx="810994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927833" y="2228671"/>
            <a:ext cx="1944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Landowners in Foreign </a:t>
            </a:r>
            <a:r>
              <a:rPr lang="en-GB" dirty="0" smtClean="0"/>
              <a:t>gain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292080" y="2348880"/>
            <a:ext cx="1368152" cy="202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019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2348880"/>
            <a:ext cx="2088232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</a:t>
            </a:r>
            <a:r>
              <a:rPr lang="en-GB" dirty="0"/>
              <a:t>value of domestic output falls by the area under its MPL curve from </a:t>
            </a:r>
            <a:r>
              <a:rPr lang="en-GB" i="1" dirty="0"/>
              <a:t>L2 </a:t>
            </a:r>
            <a:r>
              <a:rPr lang="en-GB" dirty="0"/>
              <a:t>to </a:t>
            </a:r>
            <a:r>
              <a:rPr lang="en-GB" i="1" dirty="0" smtClean="0"/>
              <a:t>L1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6300192" y="915429"/>
            <a:ext cx="2540281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value of foreign output rises by the area under its </a:t>
            </a:r>
            <a:r>
              <a:rPr lang="en-GB" i="1" dirty="0" smtClean="0"/>
              <a:t>MPL* </a:t>
            </a:r>
            <a:r>
              <a:rPr lang="en-GB" dirty="0" smtClean="0"/>
              <a:t>curve from </a:t>
            </a:r>
            <a:r>
              <a:rPr lang="en-GB" i="1" dirty="0" smtClean="0"/>
              <a:t>L1 </a:t>
            </a:r>
            <a:r>
              <a:rPr lang="en-GB" dirty="0" smtClean="0"/>
              <a:t>to </a:t>
            </a:r>
            <a:r>
              <a:rPr lang="en-GB" i="1" dirty="0" smtClean="0"/>
              <a:t>L2</a:t>
            </a:r>
          </a:p>
        </p:txBody>
      </p:sp>
      <p:sp>
        <p:nvSpPr>
          <p:cNvPr id="10" name="Right Triangle 9"/>
          <p:cNvSpPr/>
          <p:nvPr/>
        </p:nvSpPr>
        <p:spPr>
          <a:xfrm rot="16200000">
            <a:off x="4634557" y="1710260"/>
            <a:ext cx="810994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3" y="2564904"/>
            <a:ext cx="9361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>
            <a:off x="4572003" y="2564904"/>
            <a:ext cx="864096" cy="66113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08007" y="3226043"/>
            <a:ext cx="864096" cy="1427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84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2348880"/>
            <a:ext cx="2088232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</a:t>
            </a:r>
            <a:r>
              <a:rPr lang="en-GB" dirty="0"/>
              <a:t>value of domestic output falls by the area under its MPL curve from </a:t>
            </a:r>
            <a:r>
              <a:rPr lang="en-GB" i="1" dirty="0"/>
              <a:t>L2 </a:t>
            </a:r>
            <a:r>
              <a:rPr lang="en-GB" dirty="0"/>
              <a:t>to </a:t>
            </a:r>
            <a:r>
              <a:rPr lang="en-GB" i="1" dirty="0" smtClean="0"/>
              <a:t>L1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6300192" y="915429"/>
            <a:ext cx="2540281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value of foreign output rises by the area under its </a:t>
            </a:r>
            <a:r>
              <a:rPr lang="en-GB" i="1" dirty="0" smtClean="0"/>
              <a:t>MPL* </a:t>
            </a:r>
            <a:r>
              <a:rPr lang="en-GB" dirty="0" smtClean="0"/>
              <a:t>curve from </a:t>
            </a:r>
            <a:r>
              <a:rPr lang="en-GB" i="1" dirty="0" smtClean="0"/>
              <a:t>L1 </a:t>
            </a:r>
            <a:r>
              <a:rPr lang="en-GB" dirty="0" smtClean="0"/>
              <a:t>to </a:t>
            </a:r>
            <a:r>
              <a:rPr lang="en-GB" i="1" dirty="0" smtClean="0"/>
              <a:t>L2</a:t>
            </a:r>
          </a:p>
        </p:txBody>
      </p:sp>
      <p:sp>
        <p:nvSpPr>
          <p:cNvPr id="10" name="Right Triangle 9"/>
          <p:cNvSpPr/>
          <p:nvPr/>
        </p:nvSpPr>
        <p:spPr>
          <a:xfrm rot="16200000">
            <a:off x="4634557" y="1710260"/>
            <a:ext cx="810994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3" y="2564904"/>
            <a:ext cx="9361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>
            <a:off x="4572003" y="2564904"/>
            <a:ext cx="864096" cy="66113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08007" y="3226043"/>
            <a:ext cx="864096" cy="1427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71800" y="2780928"/>
            <a:ext cx="20162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5231" y="2177743"/>
            <a:ext cx="1793763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Home landowners lose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2679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2348880"/>
            <a:ext cx="2088232" cy="17543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</a:t>
            </a:r>
            <a:r>
              <a:rPr lang="en-GB" dirty="0"/>
              <a:t>value of domestic output falls by the area under its MPL curve from </a:t>
            </a:r>
            <a:r>
              <a:rPr lang="en-GB" i="1" dirty="0"/>
              <a:t>L2 </a:t>
            </a:r>
            <a:r>
              <a:rPr lang="en-GB" dirty="0"/>
              <a:t>to </a:t>
            </a:r>
            <a:r>
              <a:rPr lang="en-GB" i="1" dirty="0" smtClean="0"/>
              <a:t>L1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6300192" y="915429"/>
            <a:ext cx="2540281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value of foreign output rises by the area under its </a:t>
            </a:r>
            <a:r>
              <a:rPr lang="en-GB" i="1" dirty="0" smtClean="0"/>
              <a:t>MPL* </a:t>
            </a:r>
            <a:r>
              <a:rPr lang="en-GB" dirty="0" smtClean="0"/>
              <a:t>curve from </a:t>
            </a:r>
            <a:r>
              <a:rPr lang="en-GB" i="1" dirty="0" smtClean="0"/>
              <a:t>L1 </a:t>
            </a:r>
            <a:r>
              <a:rPr lang="en-GB" dirty="0" smtClean="0"/>
              <a:t>to </a:t>
            </a:r>
            <a:r>
              <a:rPr lang="en-GB" i="1" dirty="0" smtClean="0"/>
              <a:t>L2</a:t>
            </a:r>
          </a:p>
        </p:txBody>
      </p:sp>
      <p:sp>
        <p:nvSpPr>
          <p:cNvPr id="10" name="Right Triangle 9"/>
          <p:cNvSpPr/>
          <p:nvPr/>
        </p:nvSpPr>
        <p:spPr>
          <a:xfrm rot="16200000">
            <a:off x="4634557" y="1710260"/>
            <a:ext cx="810994" cy="93610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3" y="2564904"/>
            <a:ext cx="9361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>
            <a:off x="4572003" y="2564904"/>
            <a:ext cx="864096" cy="66113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08007" y="3226043"/>
            <a:ext cx="864096" cy="1427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211960" y="1772815"/>
            <a:ext cx="2088232" cy="14532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99792" y="2512791"/>
            <a:ext cx="12945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12" y="1887215"/>
            <a:ext cx="237626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Foreign output increases more than Home decreases!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783959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03648" y="1959223"/>
            <a:ext cx="1415721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World </a:t>
            </a:r>
            <a:r>
              <a:rPr lang="en-GB" dirty="0"/>
              <a:t>output </a:t>
            </a:r>
            <a:r>
              <a:rPr lang="en-GB" dirty="0" smtClean="0"/>
              <a:t>rises!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7824" y="2420888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90907" y="1188478"/>
            <a:ext cx="27819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That’s because labour </a:t>
            </a:r>
            <a:r>
              <a:rPr lang="en-GB" dirty="0"/>
              <a:t>moves to where it is more productive </a:t>
            </a:r>
          </a:p>
        </p:txBody>
      </p:sp>
    </p:spTree>
    <p:extLst>
      <p:ext uri="{BB962C8B-B14F-4D97-AF65-F5344CB8AC3E}">
        <p14:creationId xmlns:p14="http://schemas.microsoft.com/office/powerpoint/2010/main" val="273912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Cloth produced using capital and </a:t>
            </a:r>
            <a:r>
              <a:rPr lang="en-GB" dirty="0" smtClean="0"/>
              <a:t>labour </a:t>
            </a:r>
            <a:r>
              <a:rPr lang="en-GB" dirty="0"/>
              <a:t>(</a:t>
            </a:r>
            <a:r>
              <a:rPr lang="en-GB" dirty="0" smtClean="0"/>
              <a:t>but not land)</a:t>
            </a:r>
          </a:p>
          <a:p>
            <a:pPr lvl="1"/>
            <a:r>
              <a:rPr lang="en-GB" dirty="0" smtClean="0"/>
              <a:t>Q</a:t>
            </a:r>
            <a:r>
              <a:rPr lang="en-GB" baseline="-25000" dirty="0" smtClean="0"/>
              <a:t>C</a:t>
            </a:r>
            <a:r>
              <a:rPr lang="en-GB" dirty="0" smtClean="0"/>
              <a:t> = Q</a:t>
            </a:r>
            <a:r>
              <a:rPr lang="en-GB" baseline="-25000" dirty="0" smtClean="0"/>
              <a:t>C</a:t>
            </a:r>
            <a:r>
              <a:rPr lang="en-GB" dirty="0" smtClean="0"/>
              <a:t> (K, L</a:t>
            </a:r>
            <a:r>
              <a:rPr lang="en-GB" baseline="-25000" dirty="0" smtClean="0"/>
              <a:t>C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Food </a:t>
            </a:r>
            <a:r>
              <a:rPr lang="en-GB" dirty="0"/>
              <a:t>produced using land and </a:t>
            </a:r>
            <a:r>
              <a:rPr lang="en-GB" dirty="0" smtClean="0"/>
              <a:t>labour </a:t>
            </a:r>
            <a:r>
              <a:rPr lang="en-GB" dirty="0"/>
              <a:t>(but </a:t>
            </a:r>
            <a:r>
              <a:rPr lang="en-GB" dirty="0" smtClean="0"/>
              <a:t>not capital)</a:t>
            </a:r>
          </a:p>
          <a:p>
            <a:pPr lvl="1"/>
            <a:r>
              <a:rPr lang="en-GB" dirty="0" smtClean="0"/>
              <a:t>Q</a:t>
            </a:r>
            <a:r>
              <a:rPr lang="en-GB" baseline="-25000" dirty="0" smtClean="0"/>
              <a:t>F</a:t>
            </a:r>
            <a:r>
              <a:rPr lang="en-GB" dirty="0" smtClean="0"/>
              <a:t> = Q</a:t>
            </a:r>
            <a:r>
              <a:rPr lang="en-GB" baseline="-25000" dirty="0" smtClean="0"/>
              <a:t>F</a:t>
            </a:r>
            <a:r>
              <a:rPr lang="en-GB" dirty="0" smtClean="0"/>
              <a:t> (T, L</a:t>
            </a:r>
            <a:r>
              <a:rPr lang="en-GB" baseline="-25000" dirty="0" smtClean="0"/>
              <a:t>F</a:t>
            </a:r>
            <a:r>
              <a:rPr lang="en-GB" dirty="0" smtClean="0"/>
              <a:t>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476231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5738"/>
            <a:ext cx="581977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03648" y="1959223"/>
            <a:ext cx="1415721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World </a:t>
            </a:r>
            <a:r>
              <a:rPr lang="en-GB" dirty="0"/>
              <a:t>output </a:t>
            </a:r>
            <a:r>
              <a:rPr lang="en-GB" dirty="0" smtClean="0"/>
              <a:t>rises!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7824" y="2420888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90907" y="1188478"/>
            <a:ext cx="27819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That’s because labour </a:t>
            </a:r>
            <a:r>
              <a:rPr lang="en-GB" dirty="0"/>
              <a:t>moves to where it is more productive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76256" y="2276872"/>
            <a:ext cx="2160748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value of world output is maximized when the marginal productivity of labour is the same across </a:t>
            </a:r>
            <a:r>
              <a:rPr lang="en-GB" dirty="0" smtClean="0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190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Does </a:t>
            </a:r>
            <a:r>
              <a:rPr lang="en-GB" dirty="0"/>
              <a:t>migration lead to the wage </a:t>
            </a:r>
            <a:r>
              <a:rPr lang="en-GB" dirty="0" smtClean="0"/>
              <a:t>changes predicted?</a:t>
            </a:r>
          </a:p>
          <a:p>
            <a:r>
              <a:rPr lang="en-GB" dirty="0" smtClean="0"/>
              <a:t>Let’s look at the Age of Mass Migration</a:t>
            </a:r>
          </a:p>
          <a:p>
            <a:endParaRPr lang="en-GB" dirty="0"/>
          </a:p>
        </p:txBody>
      </p:sp>
      <p:pic>
        <p:nvPicPr>
          <p:cNvPr id="4098" name="Picture 2" descr="http://upload.wikimedia.org/wikipedia/en/8/82/Germans-emigrate-1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11" y="3356992"/>
            <a:ext cx="5112568" cy="33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879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1628800"/>
            <a:ext cx="8315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520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1628800"/>
            <a:ext cx="8315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375250"/>
            <a:ext cx="30243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Real </a:t>
            </a:r>
            <a:r>
              <a:rPr lang="en-GB" dirty="0"/>
              <a:t>wages in 1870 were much higher in destination countries than in origin </a:t>
            </a:r>
            <a:r>
              <a:rPr lang="en-GB" dirty="0" smtClean="0"/>
              <a:t>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462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3" y="1628800"/>
            <a:ext cx="8315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6355" y="1167135"/>
            <a:ext cx="46085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Up </a:t>
            </a:r>
            <a:r>
              <a:rPr lang="en-GB" dirty="0"/>
              <a:t>until the eve of World War I in 1913, wages rose faster in origin countries than in destination countries (except Canada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8584" y="1305634"/>
            <a:ext cx="3563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/>
              <a:t>Migration moved the world toward more equalized wages</a:t>
            </a:r>
          </a:p>
        </p:txBody>
      </p:sp>
    </p:spTree>
    <p:extLst>
      <p:ext uri="{BB962C8B-B14F-4D97-AF65-F5344CB8AC3E}">
        <p14:creationId xmlns:p14="http://schemas.microsoft.com/office/powerpoint/2010/main" val="17551664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International labour mobility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Nowadays, wages do not actually equalize, due to policies restricting </a:t>
            </a:r>
            <a:r>
              <a:rPr lang="en-GB" dirty="0" smtClean="0"/>
              <a:t>immigration</a:t>
            </a:r>
            <a:endParaRPr lang="en-GB" dirty="0"/>
          </a:p>
        </p:txBody>
      </p:sp>
      <p:pic>
        <p:nvPicPr>
          <p:cNvPr id="5124" name="Picture 4" descr="http://si.wsj.net/public/resources/images/AM-AL726_JFOREI_NS_201011241509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328592" cy="35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40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International trade often has strong effects </a:t>
            </a:r>
            <a:r>
              <a:rPr lang="en-GB" dirty="0" smtClean="0"/>
              <a:t>on the </a:t>
            </a:r>
            <a:r>
              <a:rPr lang="en-GB" dirty="0"/>
              <a:t>distribution of income within countries </a:t>
            </a:r>
            <a:r>
              <a:rPr lang="en-GB" dirty="0" smtClean="0"/>
              <a:t>-- produces </a:t>
            </a:r>
            <a:r>
              <a:rPr lang="en-GB" dirty="0"/>
              <a:t>losers as well as winners.</a:t>
            </a:r>
          </a:p>
          <a:p>
            <a:r>
              <a:rPr lang="en-GB" dirty="0" smtClean="0"/>
              <a:t>Income </a:t>
            </a:r>
            <a:r>
              <a:rPr lang="en-GB" dirty="0"/>
              <a:t>distribution effects arise for </a:t>
            </a:r>
            <a:r>
              <a:rPr lang="en-GB" dirty="0" smtClean="0"/>
              <a:t>two reasons</a:t>
            </a:r>
            <a:r>
              <a:rPr lang="en-GB" dirty="0"/>
              <a:t>:</a:t>
            </a:r>
          </a:p>
          <a:p>
            <a:pPr lvl="1"/>
            <a:r>
              <a:rPr lang="en-GB" dirty="0" smtClean="0"/>
              <a:t>Factors </a:t>
            </a:r>
            <a:r>
              <a:rPr lang="en-GB" dirty="0"/>
              <a:t>of production cannot move </a:t>
            </a:r>
            <a:r>
              <a:rPr lang="en-GB" dirty="0" err="1"/>
              <a:t>costlessly</a:t>
            </a:r>
            <a:r>
              <a:rPr lang="en-GB" dirty="0"/>
              <a:t> </a:t>
            </a:r>
            <a:r>
              <a:rPr lang="en-GB" dirty="0" smtClean="0"/>
              <a:t>and quickly </a:t>
            </a:r>
            <a:r>
              <a:rPr lang="en-GB" dirty="0"/>
              <a:t>from one industry to </a:t>
            </a:r>
            <a:r>
              <a:rPr lang="en-GB" dirty="0" smtClean="0"/>
              <a:t>another</a:t>
            </a:r>
            <a:endParaRPr lang="en-GB" dirty="0"/>
          </a:p>
          <a:p>
            <a:pPr lvl="1"/>
            <a:r>
              <a:rPr lang="en-GB" dirty="0" smtClean="0"/>
              <a:t>Changes </a:t>
            </a:r>
            <a:r>
              <a:rPr lang="en-GB" dirty="0"/>
              <a:t>in an economy’s output mix have </a:t>
            </a:r>
            <a:r>
              <a:rPr lang="en-GB" dirty="0" smtClean="0"/>
              <a:t>differential effects </a:t>
            </a:r>
            <a:r>
              <a:rPr lang="en-GB" dirty="0"/>
              <a:t>on the demand for different factors </a:t>
            </a:r>
            <a:r>
              <a:rPr lang="en-GB" dirty="0" smtClean="0"/>
              <a:t>of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2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Labour is a mobile factor that can move between sectors</a:t>
            </a:r>
          </a:p>
          <a:p>
            <a:pPr lvl="1"/>
            <a:r>
              <a:rPr lang="en-GB" dirty="0" smtClean="0"/>
              <a:t>(Farmers can go work at Toyota)</a:t>
            </a:r>
          </a:p>
          <a:p>
            <a:r>
              <a:rPr lang="en-GB" dirty="0" smtClean="0"/>
              <a:t>Land and capital are both specific factors used only in the production of one good</a:t>
            </a:r>
          </a:p>
        </p:txBody>
      </p:sp>
    </p:spTree>
    <p:extLst>
      <p:ext uri="{BB962C8B-B14F-4D97-AF65-F5344CB8AC3E}">
        <p14:creationId xmlns:p14="http://schemas.microsoft.com/office/powerpoint/2010/main" val="300325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65" y="2420888"/>
            <a:ext cx="4857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850199"/>
            <a:ext cx="3947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Cloth production function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009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65" y="2420888"/>
            <a:ext cx="4857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850199"/>
            <a:ext cx="3947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Cloth production function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5113957" y="4236083"/>
            <a:ext cx="33548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shape of the function reflects </a:t>
            </a:r>
            <a:r>
              <a:rPr lang="en-GB" b="1" dirty="0" smtClean="0"/>
              <a:t>diminishing returns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251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Adding </a:t>
            </a:r>
            <a:r>
              <a:rPr lang="en-GB" dirty="0"/>
              <a:t>one worker </a:t>
            </a:r>
            <a:r>
              <a:rPr lang="en-GB" dirty="0" smtClean="0"/>
              <a:t>(without </a:t>
            </a:r>
            <a:r>
              <a:rPr lang="en-GB" dirty="0"/>
              <a:t>increasing the amount of </a:t>
            </a:r>
            <a:r>
              <a:rPr lang="en-GB" dirty="0" smtClean="0"/>
              <a:t>capital) means that </a:t>
            </a:r>
            <a:r>
              <a:rPr lang="en-GB" dirty="0"/>
              <a:t>each worker has less capital to work </a:t>
            </a:r>
            <a:r>
              <a:rPr lang="en-GB" dirty="0" smtClean="0"/>
              <a:t>with</a:t>
            </a:r>
          </a:p>
          <a:p>
            <a:r>
              <a:rPr lang="en-GB" dirty="0" smtClean="0"/>
              <a:t>Each additional worker adds less output than the last</a:t>
            </a:r>
            <a:endParaRPr lang="en-GB" dirty="0"/>
          </a:p>
        </p:txBody>
      </p:sp>
      <p:pic>
        <p:nvPicPr>
          <p:cNvPr id="27650" name="Picture 2" descr="http://www.back40life.com/wp-content/uploads/2009/06/061709_0127_4guysholdin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7"/>
            <a:ext cx="3662934" cy="27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1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2" y="1844824"/>
            <a:ext cx="4392488" cy="44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5246" y="4437112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marginal product of labour </a:t>
            </a:r>
            <a:r>
              <a:rPr lang="en-GB" sz="2400" dirty="0" smtClean="0"/>
              <a:t>is the slope of the production function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8306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2" y="1844824"/>
            <a:ext cx="4392488" cy="44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5" y="1772816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It gives the increase in output that corresponds to an extra unit of labour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275246" y="4437112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marginal product of labour </a:t>
            </a:r>
            <a:r>
              <a:rPr lang="en-GB" sz="2400" dirty="0" smtClean="0"/>
              <a:t>is the slope of the production function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995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Specific Factors and Income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</a:t>
            </a:r>
            <a:r>
              <a:rPr lang="en-GB" dirty="0"/>
              <a:t>main reasons why international trade </a:t>
            </a:r>
            <a:r>
              <a:rPr lang="en-GB" dirty="0" smtClean="0"/>
              <a:t>has strong </a:t>
            </a:r>
            <a:r>
              <a:rPr lang="en-GB" dirty="0"/>
              <a:t>effects on the distribution of </a:t>
            </a:r>
            <a:r>
              <a:rPr lang="en-GB" dirty="0" smtClean="0"/>
              <a:t>income within a country:</a:t>
            </a:r>
            <a:endParaRPr lang="en-GB" dirty="0"/>
          </a:p>
          <a:p>
            <a:pPr lvl="1"/>
            <a:r>
              <a:rPr lang="en-GB" dirty="0" smtClean="0"/>
              <a:t>Industries differ in the factors of production they use (</a:t>
            </a:r>
            <a:r>
              <a:rPr lang="en-GB" dirty="0" err="1" smtClean="0"/>
              <a:t>Stolper</a:t>
            </a:r>
            <a:r>
              <a:rPr lang="en-GB" dirty="0" smtClean="0"/>
              <a:t>-Samuelson)</a:t>
            </a:r>
          </a:p>
          <a:p>
            <a:pPr lvl="1"/>
            <a:r>
              <a:rPr lang="en-GB" dirty="0" smtClean="0"/>
              <a:t>Factors cannot </a:t>
            </a:r>
            <a:r>
              <a:rPr lang="en-GB" dirty="0"/>
              <a:t>move immediately or </a:t>
            </a:r>
            <a:r>
              <a:rPr lang="en-GB" dirty="0" err="1" smtClean="0"/>
              <a:t>costlessly</a:t>
            </a:r>
            <a:r>
              <a:rPr lang="en-GB" dirty="0" smtClean="0"/>
              <a:t> from </a:t>
            </a:r>
            <a:r>
              <a:rPr lang="en-GB" dirty="0"/>
              <a:t>one industry to </a:t>
            </a:r>
            <a:r>
              <a:rPr lang="en-GB" dirty="0" smtClean="0"/>
              <a:t>another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5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2" y="1844824"/>
            <a:ext cx="4392488" cy="44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5" y="1772816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It gives the increase in output that corresponds to an extra unit of labour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275246" y="4437112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marginal product of labour </a:t>
            </a:r>
            <a:r>
              <a:rPr lang="en-GB" sz="2400" dirty="0" smtClean="0"/>
              <a:t>is the slope of the production function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793032" y="2276872"/>
            <a:ext cx="321101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Remember</a:t>
            </a:r>
            <a:r>
              <a:rPr lang="en-GB" dirty="0" smtClean="0"/>
              <a:t> when we studied the </a:t>
            </a:r>
            <a:r>
              <a:rPr lang="en-GB" dirty="0" err="1" smtClean="0"/>
              <a:t>Stolper</a:t>
            </a:r>
            <a:r>
              <a:rPr lang="en-GB" dirty="0" smtClean="0"/>
              <a:t>-Samuelson theorem, we assumed the marginal productivity of labour decreased with L/K. That’s why!</a:t>
            </a:r>
          </a:p>
        </p:txBody>
      </p:sp>
    </p:spTree>
    <p:extLst>
      <p:ext uri="{BB962C8B-B14F-4D97-AF65-F5344CB8AC3E}">
        <p14:creationId xmlns:p14="http://schemas.microsoft.com/office/powerpoint/2010/main" val="270463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does the economy’s mix of output change as labour is shifted from one sector to the other?</a:t>
            </a:r>
          </a:p>
          <a:p>
            <a:r>
              <a:rPr lang="en-GB" dirty="0" smtClean="0"/>
              <a:t>For </a:t>
            </a:r>
            <a:r>
              <a:rPr lang="en-GB" dirty="0"/>
              <a:t>the economy as a whole, the total </a:t>
            </a:r>
            <a:r>
              <a:rPr lang="en-GB" dirty="0" smtClean="0"/>
              <a:t>labour employed </a:t>
            </a:r>
            <a:r>
              <a:rPr lang="en-GB" dirty="0"/>
              <a:t>in cloth and food must equal the </a:t>
            </a:r>
            <a:r>
              <a:rPr lang="en-GB" dirty="0" smtClean="0"/>
              <a:t>total labour </a:t>
            </a:r>
            <a:r>
              <a:rPr lang="en-GB" dirty="0"/>
              <a:t>supply</a:t>
            </a:r>
            <a:r>
              <a:rPr lang="en-GB" dirty="0" smtClean="0"/>
              <a:t>: </a:t>
            </a:r>
            <a:r>
              <a:rPr lang="en-GB" i="1" dirty="0" smtClean="0"/>
              <a:t>L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/>
              <a:t>+ </a:t>
            </a:r>
            <a:r>
              <a:rPr lang="en-GB" i="1" dirty="0" smtClean="0"/>
              <a:t>L</a:t>
            </a:r>
            <a:r>
              <a:rPr lang="en-GB" i="1" baseline="-25000" dirty="0"/>
              <a:t>F</a:t>
            </a:r>
            <a:r>
              <a:rPr lang="en-GB" i="1" dirty="0" smtClean="0"/>
              <a:t> </a:t>
            </a:r>
            <a:r>
              <a:rPr lang="en-GB" i="1" dirty="0"/>
              <a:t>= </a:t>
            </a:r>
            <a:r>
              <a:rPr lang="en-GB" i="1" dirty="0" smtClean="0"/>
              <a:t>L</a:t>
            </a:r>
          </a:p>
          <a:p>
            <a:r>
              <a:rPr lang="en-GB" dirty="0" smtClean="0"/>
              <a:t>We have 2 productions functions (Cloth and Food) and a labour constraint</a:t>
            </a:r>
          </a:p>
          <a:p>
            <a:pPr lvl="1"/>
            <a:r>
              <a:rPr lang="en-GB" dirty="0" smtClean="0"/>
              <a:t>Let’s draw a PPF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6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is the production possibilities </a:t>
            </a:r>
            <a:r>
              <a:rPr lang="en-GB" dirty="0" smtClean="0"/>
              <a:t>frontier curved</a:t>
            </a:r>
            <a:r>
              <a:rPr lang="en-GB" dirty="0"/>
              <a:t>?</a:t>
            </a:r>
          </a:p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dirty="0" smtClean="0"/>
              <a:t>/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473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1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772816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5311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772816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6216" y="4293096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/>
              <a:t>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075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772816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6216" y="4293096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/>
              <a:t>C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88224" y="1578723"/>
            <a:ext cx="2016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 </a:t>
            </a:r>
            <a:r>
              <a:rPr lang="en-GB" i="1" dirty="0" smtClean="0"/>
              <a:t>/ MPL</a:t>
            </a:r>
            <a:r>
              <a:rPr lang="en-GB" i="1" baseline="-25000" dirty="0" smtClean="0"/>
              <a:t>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5624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Opportunity </a:t>
            </a:r>
            <a:r>
              <a:rPr lang="en-GB" dirty="0"/>
              <a:t>cost of cloth in terms of food is </a:t>
            </a:r>
            <a:r>
              <a:rPr lang="en-GB" dirty="0" smtClean="0"/>
              <a:t>the slope </a:t>
            </a:r>
            <a:r>
              <a:rPr lang="en-GB" dirty="0"/>
              <a:t>of the </a:t>
            </a:r>
            <a:r>
              <a:rPr lang="en-GB" dirty="0" smtClean="0"/>
              <a:t>PPF</a:t>
            </a:r>
          </a:p>
          <a:p>
            <a:pPr lvl="1"/>
            <a:r>
              <a:rPr lang="en-GB" dirty="0" smtClean="0"/>
              <a:t>Opportunity cost of producing one more cloth is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dirty="0" smtClean="0"/>
              <a:t>/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of food</a:t>
            </a:r>
          </a:p>
          <a:p>
            <a:r>
              <a:rPr lang="en-GB" dirty="0" smtClean="0"/>
              <a:t>The </a:t>
            </a:r>
            <a:r>
              <a:rPr lang="en-GB" dirty="0"/>
              <a:t>slope becomes steeper as an </a:t>
            </a:r>
            <a:r>
              <a:rPr lang="en-GB" dirty="0" smtClean="0"/>
              <a:t>economy produces </a:t>
            </a:r>
            <a:r>
              <a:rPr lang="en-GB" dirty="0"/>
              <a:t>more </a:t>
            </a:r>
            <a:r>
              <a:rPr lang="en-GB" dirty="0" smtClean="0"/>
              <a:t>cloth </a:t>
            </a:r>
          </a:p>
          <a:p>
            <a:pPr lvl="1"/>
            <a:r>
              <a:rPr lang="en-GB" dirty="0" smtClean="0"/>
              <a:t>Opportunity cost rises with production</a:t>
            </a:r>
          </a:p>
        </p:txBody>
      </p:sp>
    </p:spTree>
    <p:extLst>
      <p:ext uri="{BB962C8B-B14F-4D97-AF65-F5344CB8AC3E}">
        <p14:creationId xmlns:p14="http://schemas.microsoft.com/office/powerpoint/2010/main" val="334823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much </a:t>
            </a:r>
            <a:r>
              <a:rPr lang="en-GB" dirty="0" smtClean="0"/>
              <a:t>labour </a:t>
            </a:r>
            <a:r>
              <a:rPr lang="en-GB" dirty="0"/>
              <a:t>is employed in </a:t>
            </a:r>
            <a:r>
              <a:rPr lang="en-GB" dirty="0" smtClean="0"/>
              <a:t>each sector?</a:t>
            </a:r>
            <a:endParaRPr lang="en-GB" dirty="0"/>
          </a:p>
        </p:txBody>
      </p:sp>
      <p:pic>
        <p:nvPicPr>
          <p:cNvPr id="1026" name="Picture 2" descr="http://thumbs.dreamstime.com/z/working-construction-hard-labor-pictogram-icon-sym-20997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334563" cy="35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3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Specific Factors and Income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</a:t>
            </a:r>
            <a:r>
              <a:rPr lang="en-GB" dirty="0"/>
              <a:t>main reasons why international trade </a:t>
            </a:r>
            <a:r>
              <a:rPr lang="en-GB" dirty="0" smtClean="0"/>
              <a:t>has strong </a:t>
            </a:r>
            <a:r>
              <a:rPr lang="en-GB" dirty="0"/>
              <a:t>effects on the distribution of </a:t>
            </a:r>
            <a:r>
              <a:rPr lang="en-GB" dirty="0" smtClean="0"/>
              <a:t>income within a country:</a:t>
            </a:r>
            <a:endParaRPr lang="en-GB" dirty="0"/>
          </a:p>
          <a:p>
            <a:pPr lvl="1"/>
            <a:r>
              <a:rPr lang="en-GB" dirty="0" smtClean="0"/>
              <a:t>Industries differ in the factors of production they use (</a:t>
            </a:r>
            <a:r>
              <a:rPr lang="en-GB" dirty="0" err="1" smtClean="0"/>
              <a:t>Stolper</a:t>
            </a:r>
            <a:r>
              <a:rPr lang="en-GB" dirty="0" smtClean="0"/>
              <a:t>-Samuelson)</a:t>
            </a:r>
          </a:p>
          <a:p>
            <a:pPr lvl="1"/>
            <a:r>
              <a:rPr lang="en-GB" dirty="0" smtClean="0"/>
              <a:t>Factors cannot </a:t>
            </a:r>
            <a:r>
              <a:rPr lang="en-GB" dirty="0"/>
              <a:t>move immediately or </a:t>
            </a:r>
            <a:r>
              <a:rPr lang="en-GB" dirty="0" err="1" smtClean="0"/>
              <a:t>costlessly</a:t>
            </a:r>
            <a:r>
              <a:rPr lang="en-GB" dirty="0" smtClean="0"/>
              <a:t> from </a:t>
            </a:r>
            <a:r>
              <a:rPr lang="en-GB" dirty="0"/>
              <a:t>one industry to </a:t>
            </a:r>
            <a:r>
              <a:rPr lang="en-GB" dirty="0" smtClean="0"/>
              <a:t>another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b="1" dirty="0" smtClean="0">
                <a:sym typeface="Wingdings" panose="05000000000000000000" pitchFamily="2" charset="2"/>
              </a:rPr>
              <a:t>Specific factors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4662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20" cy="63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775956"/>
            <a:ext cx="20162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At which point am I on this line?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71800" y="4653136"/>
            <a:ext cx="216024" cy="245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41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look at supply and demand in the labour market</a:t>
            </a:r>
          </a:p>
          <a:p>
            <a:r>
              <a:rPr lang="en-GB" dirty="0" smtClean="0"/>
              <a:t>In </a:t>
            </a:r>
            <a:r>
              <a:rPr lang="en-GB" dirty="0"/>
              <a:t>each sector, employers will </a:t>
            </a:r>
            <a:r>
              <a:rPr lang="en-GB" dirty="0" smtClean="0"/>
              <a:t>maximize profits </a:t>
            </a:r>
            <a:r>
              <a:rPr lang="en-GB" dirty="0"/>
              <a:t>by demanding </a:t>
            </a:r>
            <a:r>
              <a:rPr lang="en-GB" dirty="0" smtClean="0"/>
              <a:t>labour </a:t>
            </a:r>
            <a:r>
              <a:rPr lang="en-GB" dirty="0"/>
              <a:t>up to the </a:t>
            </a:r>
            <a:r>
              <a:rPr lang="en-GB" dirty="0" smtClean="0"/>
              <a:t>point where </a:t>
            </a:r>
            <a:r>
              <a:rPr lang="en-GB" dirty="0"/>
              <a:t>the value produced by an </a:t>
            </a:r>
            <a:r>
              <a:rPr lang="en-GB" dirty="0" smtClean="0"/>
              <a:t>additional hour </a:t>
            </a:r>
            <a:r>
              <a:rPr lang="en-GB" dirty="0"/>
              <a:t>equals the marginal cost of </a:t>
            </a:r>
            <a:r>
              <a:rPr lang="en-GB" dirty="0" smtClean="0"/>
              <a:t>employing a </a:t>
            </a:r>
            <a:r>
              <a:rPr lang="en-GB" dirty="0"/>
              <a:t>worker for that </a:t>
            </a:r>
            <a:r>
              <a:rPr lang="en-GB" dirty="0" smtClean="0"/>
              <a:t>hour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56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Need to look at supply and demand in the labour market</a:t>
            </a:r>
          </a:p>
          <a:p>
            <a:r>
              <a:rPr lang="en-GB" dirty="0" smtClean="0"/>
              <a:t>In </a:t>
            </a:r>
            <a:r>
              <a:rPr lang="en-GB" dirty="0"/>
              <a:t>each sector, employers will </a:t>
            </a:r>
            <a:r>
              <a:rPr lang="en-GB" dirty="0" smtClean="0"/>
              <a:t>maximize profits </a:t>
            </a:r>
            <a:r>
              <a:rPr lang="en-GB" dirty="0"/>
              <a:t>by demanding </a:t>
            </a:r>
            <a:r>
              <a:rPr lang="en-GB" dirty="0" smtClean="0"/>
              <a:t>labour </a:t>
            </a:r>
            <a:r>
              <a:rPr lang="en-GB" dirty="0"/>
              <a:t>up to the </a:t>
            </a:r>
            <a:r>
              <a:rPr lang="en-GB" dirty="0" smtClean="0"/>
              <a:t>point where </a:t>
            </a:r>
            <a:r>
              <a:rPr lang="en-GB" dirty="0"/>
              <a:t>the value produced by an </a:t>
            </a:r>
            <a:r>
              <a:rPr lang="en-GB" dirty="0" smtClean="0"/>
              <a:t>additional hour </a:t>
            </a:r>
            <a:r>
              <a:rPr lang="en-GB" dirty="0"/>
              <a:t>equals the marginal cost of </a:t>
            </a:r>
            <a:r>
              <a:rPr lang="en-GB" dirty="0" smtClean="0"/>
              <a:t>employing a </a:t>
            </a:r>
            <a:r>
              <a:rPr lang="en-GB" dirty="0"/>
              <a:t>worker for that </a:t>
            </a:r>
            <a:r>
              <a:rPr lang="en-GB" dirty="0" smtClean="0"/>
              <a:t>hour</a:t>
            </a:r>
          </a:p>
          <a:p>
            <a:pPr lvl="1"/>
            <a:r>
              <a:rPr lang="en-GB" dirty="0" smtClean="0"/>
              <a:t>You wouldn’t hire a worker if the value of his production was less than his wage</a:t>
            </a:r>
          </a:p>
        </p:txBody>
      </p:sp>
    </p:spTree>
    <p:extLst>
      <p:ext uri="{BB962C8B-B14F-4D97-AF65-F5344CB8AC3E}">
        <p14:creationId xmlns:p14="http://schemas.microsoft.com/office/powerpoint/2010/main" val="3110507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demand curve for </a:t>
            </a:r>
            <a:r>
              <a:rPr lang="en-GB" dirty="0" smtClean="0"/>
              <a:t>labour </a:t>
            </a:r>
            <a:r>
              <a:rPr lang="en-GB" dirty="0"/>
              <a:t>in the </a:t>
            </a:r>
            <a:r>
              <a:rPr lang="en-GB" dirty="0" smtClean="0"/>
              <a:t>cloth sector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pl-PL" i="1" dirty="0"/>
              <a:t>MPL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x </a:t>
            </a:r>
            <a:r>
              <a:rPr lang="pl-PL" i="1" dirty="0"/>
              <a:t>P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= </a:t>
            </a:r>
            <a:r>
              <a:rPr lang="pl-PL" i="1" dirty="0" smtClean="0"/>
              <a:t>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9741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demand curve for </a:t>
            </a:r>
            <a:r>
              <a:rPr lang="en-GB" dirty="0" smtClean="0"/>
              <a:t>labour </a:t>
            </a:r>
            <a:r>
              <a:rPr lang="en-GB" dirty="0"/>
              <a:t>in the </a:t>
            </a:r>
            <a:r>
              <a:rPr lang="en-GB" dirty="0" smtClean="0"/>
              <a:t>cloth sector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pl-PL" i="1" dirty="0"/>
              <a:t>MPL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x </a:t>
            </a:r>
            <a:r>
              <a:rPr lang="pl-PL" i="1" dirty="0"/>
              <a:t>P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= </a:t>
            </a:r>
            <a:r>
              <a:rPr lang="pl-PL" i="1" dirty="0" smtClean="0"/>
              <a:t>w</a:t>
            </a:r>
            <a:endParaRPr lang="pl-PL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576064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2960948"/>
            <a:ext cx="93610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29609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 wage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870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demand curve for </a:t>
            </a:r>
            <a:r>
              <a:rPr lang="en-GB" dirty="0" smtClean="0"/>
              <a:t>labour </a:t>
            </a:r>
            <a:r>
              <a:rPr lang="en-GB" dirty="0"/>
              <a:t>in the </a:t>
            </a:r>
            <a:r>
              <a:rPr lang="en-GB" dirty="0" smtClean="0"/>
              <a:t>cloth sector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pl-PL" i="1" dirty="0"/>
              <a:t>MPL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x </a:t>
            </a:r>
            <a:r>
              <a:rPr lang="pl-PL" i="1" dirty="0"/>
              <a:t>P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= </a:t>
            </a:r>
            <a:r>
              <a:rPr lang="pl-PL" i="1" dirty="0" smtClean="0"/>
              <a:t>w</a:t>
            </a:r>
            <a:endParaRPr lang="pl-PL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576064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2960948"/>
            <a:ext cx="93610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29609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 wage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65109" y="2650268"/>
            <a:ext cx="1584176" cy="6213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33464" y="3429000"/>
            <a:ext cx="902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9630" y="4005064"/>
            <a:ext cx="18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value of his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777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demand curve for </a:t>
            </a:r>
            <a:r>
              <a:rPr lang="en-GB" dirty="0" smtClean="0"/>
              <a:t>labour </a:t>
            </a:r>
            <a:r>
              <a:rPr lang="en-GB" dirty="0"/>
              <a:t>in the </a:t>
            </a:r>
            <a:r>
              <a:rPr lang="en-GB" dirty="0" smtClean="0"/>
              <a:t>cloth sector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pl-PL" i="1" dirty="0"/>
              <a:t>MPL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x </a:t>
            </a:r>
            <a:r>
              <a:rPr lang="pl-PL" i="1" dirty="0"/>
              <a:t>P</a:t>
            </a:r>
            <a:r>
              <a:rPr lang="pl-PL" i="1" baseline="-25000" dirty="0"/>
              <a:t>C</a:t>
            </a:r>
            <a:r>
              <a:rPr lang="pl-PL" i="1" dirty="0"/>
              <a:t> </a:t>
            </a:r>
            <a:r>
              <a:rPr lang="pl-PL" dirty="0"/>
              <a:t>= </a:t>
            </a:r>
            <a:r>
              <a:rPr lang="pl-PL" i="1" dirty="0" smtClean="0"/>
              <a:t>w</a:t>
            </a:r>
            <a:endParaRPr lang="pl-PL" dirty="0"/>
          </a:p>
        </p:txBody>
      </p:sp>
      <p:sp>
        <p:nvSpPr>
          <p:cNvPr id="4" name="Oval 3"/>
          <p:cNvSpPr/>
          <p:nvPr/>
        </p:nvSpPr>
        <p:spPr>
          <a:xfrm>
            <a:off x="2555776" y="2708920"/>
            <a:ext cx="576064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2960948"/>
            <a:ext cx="93610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29609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 wage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65109" y="2650268"/>
            <a:ext cx="1584176" cy="6213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33464" y="3429000"/>
            <a:ext cx="902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9630" y="4005064"/>
            <a:ext cx="18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value of his production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5963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wage equals the value of the marginal product of labour in cloth manufacturing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98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demand curve for </a:t>
            </a:r>
            <a:r>
              <a:rPr lang="en-GB" dirty="0" smtClean="0"/>
              <a:t>labour </a:t>
            </a:r>
            <a:r>
              <a:rPr lang="en-GB" dirty="0"/>
              <a:t>in the </a:t>
            </a:r>
            <a:r>
              <a:rPr lang="en-GB" dirty="0" smtClean="0"/>
              <a:t>food sector: </a:t>
            </a:r>
            <a:r>
              <a:rPr lang="pl-PL" i="1" dirty="0" smtClean="0"/>
              <a:t>MPL</a:t>
            </a:r>
            <a:r>
              <a:rPr lang="en-GB" i="1" baseline="-25000" dirty="0" smtClean="0"/>
              <a:t>F</a:t>
            </a:r>
            <a:r>
              <a:rPr lang="pl-PL" i="1" dirty="0" smtClean="0"/>
              <a:t> </a:t>
            </a:r>
            <a:r>
              <a:rPr lang="pl-PL" dirty="0"/>
              <a:t>x </a:t>
            </a:r>
            <a:r>
              <a:rPr lang="pl-PL" i="1" dirty="0" smtClean="0"/>
              <a:t>P</a:t>
            </a:r>
            <a:r>
              <a:rPr lang="en-GB" i="1" baseline="-25000" dirty="0" smtClean="0"/>
              <a:t> F</a:t>
            </a:r>
            <a:r>
              <a:rPr lang="pl-PL" i="1" dirty="0" smtClean="0"/>
              <a:t> </a:t>
            </a:r>
            <a:r>
              <a:rPr lang="pl-PL" dirty="0"/>
              <a:t>= </a:t>
            </a:r>
            <a:r>
              <a:rPr lang="pl-PL" i="1" dirty="0" smtClean="0"/>
              <a:t>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598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332656"/>
            <a:ext cx="64865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2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332656"/>
            <a:ext cx="64865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189" y="962144"/>
            <a:ext cx="228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two sectors must pay the same wage because labour can move between sectors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15616" y="2636912"/>
            <a:ext cx="864096" cy="6480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example of Japan’s farmers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Japan’s rice policy allows very little rice to be imported</a:t>
            </a:r>
          </a:p>
          <a:p>
            <a:r>
              <a:rPr lang="en-GB" dirty="0" smtClean="0"/>
              <a:t>To export $100 of rice to Japan you must pay $778 in tariff duties!</a:t>
            </a:r>
          </a:p>
          <a:p>
            <a:r>
              <a:rPr lang="en-GB" dirty="0" smtClean="0"/>
              <a:t>Scarce land means rice is much more expensive to produce in Japan than in other countries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19458" name="Picture 2" descr="http://si.wsj.net/public/resources/images/WO-AR619A_JFARM_NS_2014031018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212570" cy="44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95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332656"/>
            <a:ext cx="64865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189" y="962144"/>
            <a:ext cx="2286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two sectors must pay the same wage because labour can move between sectors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15616" y="2636912"/>
            <a:ext cx="864096" cy="6480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427984" y="260648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b="1" dirty="0" smtClean="0"/>
              <a:t>Where the labour demand curves intersect gives the equilibrium wage and allocation of labour between the two sectors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1732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</a:t>
            </a:r>
            <a:r>
              <a:rPr lang="en-GB" dirty="0" smtClean="0"/>
              <a:t>production (point 1) we have	</a:t>
            </a:r>
          </a:p>
          <a:p>
            <a:pPr marL="457200" lvl="1" indent="0">
              <a:buNone/>
            </a:pPr>
            <a:r>
              <a:rPr lang="en-GB" dirty="0" smtClean="0"/>
              <a:t> w = 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r>
              <a:rPr lang="en-GB" i="1" dirty="0" smtClean="0"/>
              <a:t> × P</a:t>
            </a:r>
            <a:r>
              <a:rPr lang="en-GB" i="1" baseline="-25000" dirty="0" smtClean="0"/>
              <a:t>C </a:t>
            </a:r>
            <a:r>
              <a:rPr lang="en-GB" dirty="0" smtClean="0"/>
              <a:t>=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i="1" dirty="0" smtClean="0"/>
              <a:t> × P</a:t>
            </a:r>
            <a:r>
              <a:rPr lang="en-GB" i="1" baseline="-25000" dirty="0" smtClean="0"/>
              <a:t>F</a:t>
            </a:r>
            <a:endParaRPr lang="en-GB" dirty="0" smtClean="0"/>
          </a:p>
          <a:p>
            <a:r>
              <a:rPr lang="en-GB" dirty="0" smtClean="0"/>
              <a:t>Rearranging we have: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dirty="0" smtClean="0"/>
              <a:t>/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= -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dirty="0" smtClean="0"/>
              <a:t>/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70593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</a:t>
            </a:r>
            <a:r>
              <a:rPr lang="en-GB" dirty="0" smtClean="0"/>
              <a:t>production (point 1) we have	</a:t>
            </a:r>
          </a:p>
          <a:p>
            <a:pPr marL="457200" lvl="1" indent="0">
              <a:buNone/>
            </a:pPr>
            <a:r>
              <a:rPr lang="en-GB" dirty="0" smtClean="0"/>
              <a:t> w = 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r>
              <a:rPr lang="en-GB" i="1" dirty="0" smtClean="0"/>
              <a:t> × P</a:t>
            </a:r>
            <a:r>
              <a:rPr lang="en-GB" i="1" baseline="-25000" dirty="0" smtClean="0"/>
              <a:t>C </a:t>
            </a:r>
            <a:r>
              <a:rPr lang="en-GB" dirty="0" smtClean="0"/>
              <a:t>= 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i="1" dirty="0" smtClean="0"/>
              <a:t> × P</a:t>
            </a:r>
            <a:r>
              <a:rPr lang="en-GB" i="1" baseline="-25000" dirty="0" smtClean="0"/>
              <a:t>F</a:t>
            </a:r>
            <a:endParaRPr lang="en-GB" dirty="0" smtClean="0"/>
          </a:p>
          <a:p>
            <a:r>
              <a:rPr lang="en-GB" dirty="0" smtClean="0"/>
              <a:t>Rearranging we have: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i="1" dirty="0" smtClean="0"/>
              <a:t>MPL</a:t>
            </a:r>
            <a:r>
              <a:rPr lang="en-GB" i="1" baseline="-25000" dirty="0" smtClean="0"/>
              <a:t>F</a:t>
            </a:r>
            <a:r>
              <a:rPr lang="en-GB" dirty="0" smtClean="0"/>
              <a:t>/</a:t>
            </a:r>
            <a:r>
              <a:rPr lang="en-GB" i="1" dirty="0" smtClean="0"/>
              <a:t>MPL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= -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dirty="0" smtClean="0"/>
              <a:t>/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827584" y="3284984"/>
            <a:ext cx="1944216" cy="64807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95736" y="4077072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71600" y="4797152"/>
            <a:ext cx="51845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dirty="0" smtClean="0"/>
              <a:t>The slope of the production possibility frontier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51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68552" cy="49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5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68552" cy="49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1556792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 smtClean="0"/>
              <a:t>The slope of the production possibility frontier must be tangent to a line whose slope is minus the price of cloth divided by that of food</a:t>
            </a:r>
          </a:p>
        </p:txBody>
      </p:sp>
    </p:spTree>
    <p:extLst>
      <p:ext uri="{BB962C8B-B14F-4D97-AF65-F5344CB8AC3E}">
        <p14:creationId xmlns:p14="http://schemas.microsoft.com/office/powerpoint/2010/main" val="1945272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68552" cy="49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1556792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 smtClean="0"/>
              <a:t>The slope of the production possibility frontier must be tangent to a line whose slope is minus the price of cloth divided by that of food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6056" y="3439884"/>
            <a:ext cx="342041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This gives us a relationship between relative prices and output mix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188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to the allocation of </a:t>
            </a:r>
            <a:r>
              <a:rPr lang="en-GB" dirty="0" smtClean="0"/>
              <a:t>labour and the </a:t>
            </a:r>
            <a:r>
              <a:rPr lang="en-GB" dirty="0"/>
              <a:t>distribution of income when the </a:t>
            </a:r>
            <a:r>
              <a:rPr lang="en-GB" dirty="0" smtClean="0"/>
              <a:t>prices of </a:t>
            </a:r>
            <a:r>
              <a:rPr lang="en-GB" dirty="0"/>
              <a:t>food and cloth change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Let’s say </a:t>
            </a:r>
            <a:r>
              <a:rPr lang="en-GB" i="1" dirty="0" smtClean="0"/>
              <a:t>P</a:t>
            </a:r>
            <a:r>
              <a:rPr lang="en-GB" i="1" baseline="-25000" dirty="0" smtClean="0"/>
              <a:t>C </a:t>
            </a:r>
            <a:r>
              <a:rPr lang="en-GB" dirty="0" smtClean="0"/>
              <a:t>increases by 7%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202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85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2474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demand for labour increases in the cloth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2474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demand for labour increases in the cloth sector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24128" y="1124744"/>
            <a:ext cx="19442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abour shifts from the food sector to the cloth sector</a:t>
            </a:r>
          </a:p>
        </p:txBody>
      </p:sp>
    </p:spTree>
    <p:extLst>
      <p:ext uri="{BB962C8B-B14F-4D97-AF65-F5344CB8AC3E}">
        <p14:creationId xmlns:p14="http://schemas.microsoft.com/office/powerpoint/2010/main" val="33572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example of Japan’s farmers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Little question Japan as a whole would be better off by importing rice</a:t>
            </a:r>
          </a:p>
          <a:p>
            <a:r>
              <a:rPr lang="en-GB" dirty="0" smtClean="0"/>
              <a:t>But Japanese farmers would be hurt</a:t>
            </a:r>
            <a:endParaRPr lang="en-GB" dirty="0"/>
          </a:p>
        </p:txBody>
      </p:sp>
      <p:pic>
        <p:nvPicPr>
          <p:cNvPr id="22530" name="Picture 2" descr="http://im.ft-static.com/content/images/dc919445-e357-4650-a5e0-03b90a4a80bf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18" y="3256848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65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2474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demand for labour increases in the cloth sector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24128" y="1124744"/>
            <a:ext cx="19442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abour shifts from the food sector to the cloth sector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221699"/>
            <a:ext cx="231555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wage rate (</a:t>
            </a:r>
            <a:r>
              <a:rPr lang="en-GB" i="1" dirty="0" smtClean="0"/>
              <a:t>w</a:t>
            </a:r>
            <a:r>
              <a:rPr lang="en-GB" dirty="0" smtClean="0"/>
              <a:t>) does not rise as much as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since cloth employment increases and thus the marginal product of labour in that sector 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0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2474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demand for labour increases in the cloth sector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24128" y="1124744"/>
            <a:ext cx="19442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abour shifts from the food sector to the cloth sector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221699"/>
            <a:ext cx="231555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wage rate (</a:t>
            </a:r>
            <a:r>
              <a:rPr lang="en-GB" i="1" dirty="0" smtClean="0"/>
              <a:t>w</a:t>
            </a:r>
            <a:r>
              <a:rPr lang="en-GB" dirty="0" smtClean="0"/>
              <a:t>) does not rise as much as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since cloth employment increases and thus the marginal product of labour in that sector 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33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9" y="1412776"/>
            <a:ext cx="8469365" cy="51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24744"/>
            <a:ext cx="2520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demand for labour increases in the cloth sector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24128" y="1124744"/>
            <a:ext cx="19442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abour shifts from the food sector to the cloth sector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221699"/>
            <a:ext cx="231555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wage rate (</a:t>
            </a:r>
            <a:r>
              <a:rPr lang="en-GB" i="1" dirty="0" smtClean="0"/>
              <a:t>w</a:t>
            </a:r>
            <a:r>
              <a:rPr lang="en-GB" dirty="0" smtClean="0"/>
              <a:t>) does not rise as much as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since cloth employment increases and thus the marginal product of labour in that sector falls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66869" y="1944700"/>
            <a:ext cx="194536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This is how prices affect wages! Remember </a:t>
            </a:r>
            <a:r>
              <a:rPr lang="en-GB" dirty="0" err="1" smtClean="0"/>
              <a:t>Stolper</a:t>
            </a:r>
            <a:r>
              <a:rPr lang="en-GB" dirty="0" smtClean="0"/>
              <a:t>-Samuelson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62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96752"/>
            <a:ext cx="6115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05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International </a:t>
            </a:r>
            <a:r>
              <a:rPr lang="en-GB" b="1" dirty="0" smtClean="0"/>
              <a:t>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Opening </a:t>
            </a:r>
            <a:r>
              <a:rPr lang="en-GB" dirty="0"/>
              <a:t>up to trade increases the relative </a:t>
            </a:r>
            <a:r>
              <a:rPr lang="en-GB" dirty="0" smtClean="0"/>
              <a:t>price of </a:t>
            </a:r>
            <a:r>
              <a:rPr lang="en-GB" dirty="0"/>
              <a:t>cloth in an economy whose relative supply </a:t>
            </a:r>
            <a:r>
              <a:rPr lang="en-GB" dirty="0" smtClean="0"/>
              <a:t>of cloth </a:t>
            </a:r>
            <a:r>
              <a:rPr lang="en-GB" dirty="0"/>
              <a:t>is larger than for the world as a whole</a:t>
            </a:r>
          </a:p>
        </p:txBody>
      </p:sp>
    </p:spTree>
    <p:extLst>
      <p:ext uri="{BB962C8B-B14F-4D97-AF65-F5344CB8AC3E}">
        <p14:creationId xmlns:p14="http://schemas.microsoft.com/office/powerpoint/2010/main" val="564982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28625"/>
            <a:ext cx="58959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24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28625"/>
            <a:ext cx="58959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6988" y="2348879"/>
            <a:ext cx="228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The differences in RS and RS</a:t>
            </a:r>
            <a:r>
              <a:rPr lang="en-GB" b="1" baseline="30000" dirty="0" smtClean="0"/>
              <a:t>WORLD</a:t>
            </a:r>
            <a:r>
              <a:rPr lang="en-GB" b="1" dirty="0" smtClean="0"/>
              <a:t> can be due to technology or resource differences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3886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Without trade, the economy’s output of a good must equal its consumption</a:t>
            </a:r>
          </a:p>
          <a:p>
            <a:r>
              <a:rPr lang="en-GB" dirty="0" smtClean="0"/>
              <a:t>International </a:t>
            </a:r>
            <a:r>
              <a:rPr lang="en-GB" dirty="0"/>
              <a:t>trade allows the mix of cloth </a:t>
            </a:r>
            <a:r>
              <a:rPr lang="en-GB" dirty="0" smtClean="0"/>
              <a:t>and food </a:t>
            </a:r>
            <a:r>
              <a:rPr lang="en-GB" dirty="0"/>
              <a:t>consumed to differ from the mix </a:t>
            </a:r>
            <a:r>
              <a:rPr lang="en-GB" dirty="0" smtClean="0"/>
              <a:t>produced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country cannot spend more than it </a:t>
            </a:r>
            <a:r>
              <a:rPr lang="en-GB" dirty="0" smtClean="0"/>
              <a:t>earns: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D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/>
              <a:t>+ </a:t>
            </a:r>
            <a:r>
              <a:rPr lang="en-GB" i="1" dirty="0" smtClean="0"/>
              <a:t>P</a:t>
            </a:r>
            <a:r>
              <a:rPr lang="en-GB" i="1" baseline="-25000" dirty="0"/>
              <a:t>F</a:t>
            </a:r>
            <a:r>
              <a:rPr lang="en-GB" i="1" dirty="0" smtClean="0"/>
              <a:t> 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/>
              <a:t>=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/>
              <a:t>+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i="1" dirty="0" smtClean="0"/>
              <a:t> Q</a:t>
            </a:r>
            <a:r>
              <a:rPr lang="en-GB" i="1" baseline="-25000" dirty="0" smtClean="0"/>
              <a:t>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9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Without </a:t>
            </a:r>
            <a:r>
              <a:rPr lang="en-GB" dirty="0"/>
              <a:t>trade, the economy’s output of a </a:t>
            </a:r>
            <a:r>
              <a:rPr lang="en-GB" dirty="0" smtClean="0"/>
              <a:t>good must </a:t>
            </a:r>
            <a:r>
              <a:rPr lang="en-GB" dirty="0"/>
              <a:t>equal its </a:t>
            </a:r>
            <a:r>
              <a:rPr lang="en-GB" dirty="0" smtClean="0"/>
              <a:t>consumption</a:t>
            </a:r>
            <a:endParaRPr lang="en-GB" dirty="0"/>
          </a:p>
          <a:p>
            <a:r>
              <a:rPr lang="en-GB" dirty="0" smtClean="0"/>
              <a:t>International </a:t>
            </a:r>
            <a:r>
              <a:rPr lang="en-GB" dirty="0"/>
              <a:t>trade allows the mix of cloth </a:t>
            </a:r>
            <a:r>
              <a:rPr lang="en-GB" dirty="0" smtClean="0"/>
              <a:t>and food </a:t>
            </a:r>
            <a:r>
              <a:rPr lang="en-GB" dirty="0"/>
              <a:t>consumed to differ from the mix </a:t>
            </a:r>
            <a:r>
              <a:rPr lang="en-GB" dirty="0" smtClean="0"/>
              <a:t>produced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country cannot spend more than it </a:t>
            </a:r>
            <a:r>
              <a:rPr lang="en-GB" dirty="0" smtClean="0"/>
              <a:t>earns: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D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/>
              <a:t>+ </a:t>
            </a:r>
            <a:r>
              <a:rPr lang="en-GB" i="1" dirty="0" smtClean="0"/>
              <a:t>P</a:t>
            </a:r>
            <a:r>
              <a:rPr lang="en-GB" i="1" baseline="-25000" dirty="0"/>
              <a:t>F</a:t>
            </a:r>
            <a:r>
              <a:rPr lang="en-GB" i="1" dirty="0" smtClean="0"/>
              <a:t> 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/>
              <a:t>= 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/>
              <a:t>+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i="1" dirty="0" smtClean="0"/>
              <a:t> Q</a:t>
            </a:r>
            <a:r>
              <a:rPr lang="en-GB" i="1" baseline="-25000" dirty="0" smtClean="0"/>
              <a:t>F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59832" y="4739275"/>
            <a:ext cx="24482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80112" y="5387347"/>
            <a:ext cx="504056" cy="561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52898" y="606527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 of production</a:t>
            </a:r>
          </a:p>
        </p:txBody>
      </p:sp>
      <p:sp>
        <p:nvSpPr>
          <p:cNvPr id="8" name="Oval 7"/>
          <p:cNvSpPr/>
          <p:nvPr/>
        </p:nvSpPr>
        <p:spPr>
          <a:xfrm>
            <a:off x="763960" y="4677950"/>
            <a:ext cx="24482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728" y="5501884"/>
            <a:ext cx="504056" cy="561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5756" y="6063817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1154816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5018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example of Japan’s farmers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The farmers could move to the Toyota factory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But changing jobs and cities is costly and inconvenient</a:t>
            </a:r>
          </a:p>
          <a:p>
            <a:pPr lvl="1"/>
            <a:r>
              <a:rPr lang="en-GB" dirty="0" smtClean="0"/>
              <a:t>The special skills they developed would be useless at the Factory</a:t>
            </a:r>
          </a:p>
          <a:p>
            <a:pPr lvl="1"/>
            <a:r>
              <a:rPr lang="en-GB" dirty="0" smtClean="0"/>
              <a:t>(I’ve worked in this field all my life, and so did my ancestors before me!)</a:t>
            </a:r>
            <a:endParaRPr lang="en-GB" dirty="0"/>
          </a:p>
        </p:txBody>
      </p:sp>
      <p:pic>
        <p:nvPicPr>
          <p:cNvPr id="23554" name="Picture 2" descr="http://www.abc.net.au/news/image/946046-3x2-940x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0213"/>
            <a:ext cx="2670313" cy="17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472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1331640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716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3986" y="3614057"/>
            <a:ext cx="1433469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Food imports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55976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005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874" y="3511894"/>
            <a:ext cx="143635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Cloth exports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443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1331640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716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3986" y="3614057"/>
            <a:ext cx="1433469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Food imports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55976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005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874" y="3511894"/>
            <a:ext cx="143635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Cloth exports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28184" y="2762344"/>
            <a:ext cx="273630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An economy can import an amount of food equal to the relative price of cloth times the amount of cloth exported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597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1331640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716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3986" y="3614057"/>
            <a:ext cx="1433469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Food imports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55976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005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874" y="3511894"/>
            <a:ext cx="143635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Cloth exports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34492" y="4668958"/>
            <a:ext cx="42896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/>
              <a:t>What you import is limited by your exports</a:t>
            </a:r>
          </a:p>
          <a:p>
            <a:r>
              <a:rPr lang="en-GB" b="1" dirty="0" smtClean="0"/>
              <a:t>This is your budget constraint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2762344"/>
            <a:ext cx="273630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An economy can import an amount of food equal to the relative price of cloth times the amount of cloth exported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72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1331640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716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3986" y="3614057"/>
            <a:ext cx="1433469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Food imports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55976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005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874" y="3511894"/>
            <a:ext cx="143635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Cloth exports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34492" y="4668958"/>
            <a:ext cx="42896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/>
              <a:t>What you import is limited by your exports</a:t>
            </a:r>
          </a:p>
          <a:p>
            <a:r>
              <a:rPr lang="en-GB" b="1" dirty="0" smtClean="0"/>
              <a:t>This is your budget constraint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2762344"/>
            <a:ext cx="273630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An economy can import an amount of food equal to the relative price of cloth times the amount of cloth exported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163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International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Rearranging, we get: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D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- </a:t>
            </a:r>
            <a:r>
              <a:rPr lang="en-GB" i="1" dirty="0" smtClean="0"/>
              <a:t>Q</a:t>
            </a:r>
            <a:r>
              <a:rPr lang="en-GB" i="1" baseline="-25000" dirty="0" smtClean="0"/>
              <a:t>F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 smtClean="0"/>
              <a:t>P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/ </a:t>
            </a:r>
            <a:r>
              <a:rPr lang="en-GB" i="1" dirty="0" smtClean="0"/>
              <a:t>P</a:t>
            </a:r>
            <a:r>
              <a:rPr lang="en-GB" i="1" baseline="-25000" dirty="0" smtClean="0"/>
              <a:t>F</a:t>
            </a:r>
            <a:r>
              <a:rPr lang="en-GB" dirty="0" smtClean="0"/>
              <a:t>) (</a:t>
            </a:r>
            <a:r>
              <a:rPr lang="en-GB" i="1" dirty="0" smtClean="0"/>
              <a:t>Q</a:t>
            </a:r>
            <a:r>
              <a:rPr lang="en-GB" i="1" baseline="-25000" dirty="0" smtClean="0"/>
              <a:t>C</a:t>
            </a:r>
            <a:r>
              <a:rPr lang="en-GB" i="1" dirty="0" smtClean="0"/>
              <a:t> </a:t>
            </a:r>
            <a:r>
              <a:rPr lang="en-GB" dirty="0" smtClean="0"/>
              <a:t>– </a:t>
            </a:r>
            <a:r>
              <a:rPr lang="en-GB" i="1" dirty="0" smtClean="0"/>
              <a:t>D</a:t>
            </a:r>
            <a:r>
              <a:rPr lang="en-GB" i="1" baseline="-25000" dirty="0" smtClean="0"/>
              <a:t>C</a:t>
            </a:r>
            <a:r>
              <a:rPr lang="en-GB" i="1" dirty="0"/>
              <a:t>)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1331640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15716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03986" y="3614057"/>
            <a:ext cx="1433469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Food imports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355976" y="2132856"/>
            <a:ext cx="1368152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005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21874" y="3511894"/>
            <a:ext cx="1436355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Cloth exports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434492" y="4668958"/>
            <a:ext cx="42896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/>
              <a:t>What you import is limited by your exports</a:t>
            </a:r>
          </a:p>
          <a:p>
            <a:r>
              <a:rPr lang="en-GB" b="1" dirty="0" smtClean="0"/>
              <a:t>This is your budget constraint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2762344"/>
            <a:ext cx="273630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An economy can import an amount of food equal to the relative price of cloth times the amount of cloth exported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434492" y="5488447"/>
            <a:ext cx="649915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/>
              <a:t>You can consume anything you want within your budget constraint</a:t>
            </a:r>
          </a:p>
        </p:txBody>
      </p:sp>
    </p:spTree>
    <p:extLst>
      <p:ext uri="{BB962C8B-B14F-4D97-AF65-F5344CB8AC3E}">
        <p14:creationId xmlns:p14="http://schemas.microsoft.com/office/powerpoint/2010/main" val="2595816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66700"/>
            <a:ext cx="65817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07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66700"/>
            <a:ext cx="65817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692696"/>
            <a:ext cx="236365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Gains from Trade</a:t>
            </a:r>
            <a:endParaRPr lang="en-GB" dirty="0" smtClean="0"/>
          </a:p>
          <a:p>
            <a:r>
              <a:rPr lang="en-GB" dirty="0" smtClean="0"/>
              <a:t>The economy can consume more of both goods if it consumes along the PPF in the blue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734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66700"/>
            <a:ext cx="65817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692696"/>
            <a:ext cx="236365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Gains from Trade</a:t>
            </a:r>
            <a:endParaRPr lang="en-GB" dirty="0" smtClean="0"/>
          </a:p>
          <a:p>
            <a:r>
              <a:rPr lang="en-GB" dirty="0" smtClean="0"/>
              <a:t>The economy can consume more of both goods if it consumes along the PPF in the blue zone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076056" y="3661186"/>
            <a:ext cx="35705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The economy is able to afford amounts of cloth and food that the country is not able to produce itself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922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Suppose that with trade </a:t>
            </a:r>
            <a:r>
              <a:rPr lang="en-GB" i="1" dirty="0"/>
              <a:t>P</a:t>
            </a:r>
            <a:r>
              <a:rPr lang="en-GB" i="1" baseline="-25000" dirty="0"/>
              <a:t>C</a:t>
            </a:r>
            <a:r>
              <a:rPr lang="en-GB" i="1" dirty="0"/>
              <a:t> </a:t>
            </a:r>
            <a:r>
              <a:rPr lang="en-GB" dirty="0"/>
              <a:t>increases by 7%. </a:t>
            </a:r>
            <a:r>
              <a:rPr lang="en-GB" dirty="0" smtClean="0"/>
              <a:t>Then, the </a:t>
            </a:r>
            <a:r>
              <a:rPr lang="en-GB" dirty="0"/>
              <a:t>wage would rise by less than 7</a:t>
            </a:r>
            <a:r>
              <a:rPr lang="en-GB" dirty="0" smtClean="0"/>
              <a:t>%</a:t>
            </a:r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is the economic effect of this </a:t>
            </a:r>
            <a:r>
              <a:rPr lang="en-GB" dirty="0" smtClean="0"/>
              <a:t>price increase </a:t>
            </a:r>
            <a:r>
              <a:rPr lang="en-GB" dirty="0"/>
              <a:t>on the incomes of the </a:t>
            </a:r>
            <a:r>
              <a:rPr lang="en-GB" dirty="0" smtClean="0"/>
              <a:t>following three </a:t>
            </a:r>
            <a:r>
              <a:rPr lang="en-GB" dirty="0"/>
              <a:t>groups?</a:t>
            </a:r>
          </a:p>
          <a:p>
            <a:pPr lvl="1"/>
            <a:r>
              <a:rPr lang="en-GB" dirty="0" smtClean="0"/>
              <a:t>workers</a:t>
            </a:r>
          </a:p>
          <a:p>
            <a:pPr lvl="1"/>
            <a:r>
              <a:rPr lang="en-GB" dirty="0" smtClean="0"/>
              <a:t>owners </a:t>
            </a:r>
            <a:r>
              <a:rPr lang="en-GB" dirty="0"/>
              <a:t>of </a:t>
            </a:r>
            <a:r>
              <a:rPr lang="en-GB" dirty="0" smtClean="0"/>
              <a:t>capital</a:t>
            </a:r>
          </a:p>
          <a:p>
            <a:pPr lvl="1"/>
            <a:r>
              <a:rPr lang="en-GB" dirty="0" smtClean="0"/>
              <a:t>owners of </a:t>
            </a:r>
            <a:r>
              <a:rPr lang="en-GB" dirty="0"/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3062786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91" y="836712"/>
            <a:ext cx="52959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70080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Output </a:t>
            </a:r>
            <a:r>
              <a:rPr lang="en-GB" b="1" dirty="0"/>
              <a:t>Is </a:t>
            </a:r>
            <a:r>
              <a:rPr lang="en-GB" b="1" dirty="0" smtClean="0"/>
              <a:t>Equal to </a:t>
            </a:r>
            <a:r>
              <a:rPr lang="en-GB" b="1" dirty="0"/>
              <a:t>the Area Under </a:t>
            </a:r>
            <a:r>
              <a:rPr lang="en-GB" b="1" dirty="0" smtClean="0"/>
              <a:t>the Marginal Product Curve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4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example of Japan’s farmers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short-run, </a:t>
            </a:r>
            <a:r>
              <a:rPr lang="en-GB" dirty="0" smtClean="0">
                <a:sym typeface="Wingdings" panose="05000000000000000000" pitchFamily="2" charset="2"/>
              </a:rPr>
              <a:t>farmers cannot move to the Toyota factory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Their skills are specific to the rice fields</a:t>
            </a:r>
          </a:p>
        </p:txBody>
      </p:sp>
    </p:spTree>
    <p:extLst>
      <p:ext uri="{BB962C8B-B14F-4D97-AF65-F5344CB8AC3E}">
        <p14:creationId xmlns:p14="http://schemas.microsoft.com/office/powerpoint/2010/main" val="39977188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04813"/>
            <a:ext cx="602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The Distribution </a:t>
            </a:r>
            <a:r>
              <a:rPr lang="en-GB" b="1" dirty="0" smtClean="0"/>
              <a:t>of Income </a:t>
            </a:r>
            <a:r>
              <a:rPr lang="en-GB" b="1" dirty="0"/>
              <a:t>Within the </a:t>
            </a:r>
            <a:r>
              <a:rPr lang="en-GB" b="1" dirty="0" smtClean="0"/>
              <a:t>Cloth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622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47713"/>
            <a:ext cx="5143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148478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 Rise in </a:t>
            </a:r>
            <a:r>
              <a:rPr lang="en-GB" b="1" i="1" dirty="0"/>
              <a:t>P</a:t>
            </a:r>
            <a:r>
              <a:rPr lang="en-GB" b="1" i="1" baseline="-25000" dirty="0"/>
              <a:t>C</a:t>
            </a:r>
            <a:r>
              <a:rPr lang="en-GB" b="1" i="1" dirty="0"/>
              <a:t> </a:t>
            </a:r>
            <a:r>
              <a:rPr lang="en-GB" b="1" dirty="0"/>
              <a:t>Benefits </a:t>
            </a:r>
            <a:r>
              <a:rPr lang="en-GB" b="1" dirty="0" smtClean="0"/>
              <a:t>the Owners </a:t>
            </a:r>
            <a:r>
              <a:rPr lang="en-GB" b="1" dirty="0"/>
              <a:t>of Capital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5921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47713"/>
            <a:ext cx="5143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148478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 Rise in </a:t>
            </a:r>
            <a:r>
              <a:rPr lang="en-GB" b="1" i="1" dirty="0"/>
              <a:t>P</a:t>
            </a:r>
            <a:r>
              <a:rPr lang="en-GB" b="1" i="1" baseline="-25000" dirty="0"/>
              <a:t>C</a:t>
            </a:r>
            <a:r>
              <a:rPr lang="en-GB" b="1" i="1" dirty="0"/>
              <a:t> </a:t>
            </a:r>
            <a:r>
              <a:rPr lang="en-GB" b="1" dirty="0"/>
              <a:t>Benefits </a:t>
            </a:r>
            <a:r>
              <a:rPr lang="en-GB" b="1" dirty="0" smtClean="0"/>
              <a:t>the Owners </a:t>
            </a:r>
            <a:r>
              <a:rPr lang="en-GB" b="1" dirty="0"/>
              <a:t>of Capital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3429000"/>
            <a:ext cx="14756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i="1" dirty="0" smtClean="0"/>
              <a:t>P</a:t>
            </a:r>
            <a:r>
              <a:rPr lang="en-GB" b="1" i="1" baseline="-25000" dirty="0" smtClean="0"/>
              <a:t>C</a:t>
            </a:r>
            <a:r>
              <a:rPr lang="en-GB" b="1" i="1" dirty="0" smtClean="0"/>
              <a:t> </a:t>
            </a:r>
            <a:r>
              <a:rPr lang="en-GB" b="1" dirty="0" smtClean="0"/>
              <a:t> rises more than w, so </a:t>
            </a:r>
          </a:p>
          <a:p>
            <a:r>
              <a:rPr lang="en-GB" b="1" dirty="0" smtClean="0"/>
              <a:t>w/</a:t>
            </a:r>
            <a:r>
              <a:rPr lang="en-GB" b="1" i="1" dirty="0" smtClean="0"/>
              <a:t> P</a:t>
            </a:r>
            <a:r>
              <a:rPr lang="en-GB" b="1" i="1" baseline="-25000" dirty="0" smtClean="0"/>
              <a:t>C </a:t>
            </a:r>
            <a:r>
              <a:rPr lang="en-GB" b="1" dirty="0" smtClean="0"/>
              <a:t>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251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09550"/>
            <a:ext cx="62674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A Rise in </a:t>
            </a:r>
            <a:r>
              <a:rPr lang="en-GB" b="1" i="1" dirty="0"/>
              <a:t>P</a:t>
            </a:r>
            <a:r>
              <a:rPr lang="en-GB" b="1" i="1" baseline="-25000" dirty="0"/>
              <a:t>C</a:t>
            </a:r>
            <a:r>
              <a:rPr lang="en-GB" b="1" i="1" dirty="0"/>
              <a:t> </a:t>
            </a:r>
            <a:r>
              <a:rPr lang="en-GB" b="1" dirty="0" smtClean="0"/>
              <a:t>Hurts Landowners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3428999"/>
            <a:ext cx="14756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w rise, so </a:t>
            </a:r>
          </a:p>
          <a:p>
            <a:r>
              <a:rPr lang="en-GB" b="1" dirty="0" smtClean="0"/>
              <a:t>w/</a:t>
            </a:r>
            <a:r>
              <a:rPr lang="en-GB" b="1" i="1" dirty="0" smtClean="0"/>
              <a:t> P</a:t>
            </a:r>
            <a:r>
              <a:rPr lang="en-GB" b="1" i="1" baseline="-25000" dirty="0" smtClean="0"/>
              <a:t>F </a:t>
            </a:r>
            <a:r>
              <a:rPr lang="en-GB" b="1" dirty="0" smtClean="0"/>
              <a:t>rises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1349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Announcement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Test on Monday 8 Dec!</a:t>
            </a:r>
          </a:p>
          <a:p>
            <a:r>
              <a:rPr lang="en-GB" dirty="0" smtClean="0"/>
              <a:t>No lecture on Friday 12 Dec!  </a:t>
            </a:r>
          </a:p>
        </p:txBody>
      </p:sp>
    </p:spTree>
    <p:extLst>
      <p:ext uri="{BB962C8B-B14F-4D97-AF65-F5344CB8AC3E}">
        <p14:creationId xmlns:p14="http://schemas.microsoft.com/office/powerpoint/2010/main" val="739121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trade fact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TRADE CLASS\misc\facebook_141372062159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31079" cy="44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7824" y="6315811"/>
            <a:ext cx="708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Financial Times, 17 Oct 2014, Geopolitics </a:t>
            </a:r>
            <a:r>
              <a:rPr lang="en-GB" dirty="0"/>
              <a:t>cast shadow over New Silk Road</a:t>
            </a:r>
          </a:p>
        </p:txBody>
      </p:sp>
    </p:spTree>
    <p:extLst>
      <p:ext uri="{BB962C8B-B14F-4D97-AF65-F5344CB8AC3E}">
        <p14:creationId xmlns:p14="http://schemas.microsoft.com/office/powerpoint/2010/main" val="13997816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Owners of capital are definitely better </a:t>
            </a:r>
            <a:r>
              <a:rPr lang="en-GB" dirty="0" smtClean="0"/>
              <a:t>off</a:t>
            </a:r>
          </a:p>
          <a:p>
            <a:r>
              <a:rPr lang="en-GB" dirty="0" smtClean="0"/>
              <a:t>Landowners </a:t>
            </a:r>
            <a:r>
              <a:rPr lang="en-GB" dirty="0"/>
              <a:t>are definitely worse </a:t>
            </a:r>
            <a:r>
              <a:rPr lang="en-GB" dirty="0" smtClean="0"/>
              <a:t>off</a:t>
            </a:r>
            <a:endParaRPr lang="en-GB" dirty="0"/>
          </a:p>
          <a:p>
            <a:r>
              <a:rPr lang="en-GB" dirty="0" smtClean="0"/>
              <a:t>We cannot </a:t>
            </a:r>
            <a:r>
              <a:rPr lang="en-GB" dirty="0"/>
              <a:t>say whether workers </a:t>
            </a:r>
            <a:r>
              <a:rPr lang="en-GB" dirty="0" smtClean="0"/>
              <a:t>are better </a:t>
            </a:r>
            <a:r>
              <a:rPr lang="en-GB" dirty="0"/>
              <a:t>or worse off:</a:t>
            </a:r>
          </a:p>
          <a:p>
            <a:pPr lvl="1"/>
            <a:r>
              <a:rPr lang="en-GB" dirty="0" smtClean="0"/>
              <a:t>Depends </a:t>
            </a:r>
            <a:r>
              <a:rPr lang="en-GB" dirty="0"/>
              <a:t>on the relative importance of cloth </a:t>
            </a:r>
            <a:r>
              <a:rPr lang="en-GB" dirty="0" smtClean="0"/>
              <a:t>and food </a:t>
            </a:r>
            <a:r>
              <a:rPr lang="en-GB" dirty="0"/>
              <a:t>in workers’ </a:t>
            </a:r>
            <a:r>
              <a:rPr lang="en-GB" dirty="0" smtClean="0"/>
              <a:t>consumption (</a:t>
            </a:r>
            <a:r>
              <a:rPr lang="en-GB" b="1" dirty="0" smtClean="0"/>
              <a:t>w/</a:t>
            </a:r>
            <a:r>
              <a:rPr lang="en-GB" b="1" i="1" dirty="0" smtClean="0"/>
              <a:t> P</a:t>
            </a:r>
            <a:r>
              <a:rPr lang="en-GB" b="1" i="1" baseline="-25000" dirty="0" smtClean="0"/>
              <a:t>C </a:t>
            </a:r>
            <a:r>
              <a:rPr lang="en-GB" b="1" dirty="0" smtClean="0"/>
              <a:t>falls but w/</a:t>
            </a:r>
            <a:r>
              <a:rPr lang="en-GB" b="1" i="1" dirty="0" smtClean="0"/>
              <a:t> P</a:t>
            </a:r>
            <a:r>
              <a:rPr lang="en-GB" b="1" i="1" baseline="-25000" dirty="0" smtClean="0"/>
              <a:t>F </a:t>
            </a:r>
            <a:r>
              <a:rPr lang="en-GB" b="1" dirty="0" smtClean="0"/>
              <a:t>rises)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76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Trade benefits the factor that is specific to the export sector (whose relative price rises), but hurts the factor that is specific to the import-competing sectors</a:t>
            </a:r>
          </a:p>
          <a:p>
            <a:pPr lvl="1"/>
            <a:r>
              <a:rPr lang="en-GB" dirty="0" smtClean="0"/>
              <a:t>Owners of land lose if Japan opens up to rice imports</a:t>
            </a:r>
          </a:p>
          <a:p>
            <a:r>
              <a:rPr lang="en-GB" dirty="0" smtClean="0"/>
              <a:t>Trade </a:t>
            </a:r>
            <a:r>
              <a:rPr lang="en-GB" dirty="0"/>
              <a:t>has ambiguous effects on </a:t>
            </a:r>
            <a:r>
              <a:rPr lang="en-GB" dirty="0" smtClean="0"/>
              <a:t>mobile factors, i.e. workers</a:t>
            </a:r>
          </a:p>
          <a:p>
            <a:pPr lvl="1"/>
            <a:r>
              <a:rPr lang="en-GB" dirty="0" smtClean="0"/>
              <a:t>Wages will go up but so will the price of cars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772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Trade benefits a country by </a:t>
            </a:r>
            <a:r>
              <a:rPr lang="en-GB" dirty="0" smtClean="0"/>
              <a:t>expanding choices</a:t>
            </a:r>
            <a:endParaRPr lang="en-GB" dirty="0"/>
          </a:p>
          <a:p>
            <a:r>
              <a:rPr lang="en-GB" dirty="0" smtClean="0"/>
              <a:t>Economists support free trade as it is possible </a:t>
            </a:r>
            <a:r>
              <a:rPr lang="en-GB" dirty="0"/>
              <a:t>to redistribute income so </a:t>
            </a:r>
            <a:r>
              <a:rPr lang="en-GB" dirty="0" smtClean="0"/>
              <a:t>that everyone </a:t>
            </a:r>
            <a:r>
              <a:rPr lang="en-GB" dirty="0"/>
              <a:t>gains from </a:t>
            </a:r>
            <a:r>
              <a:rPr lang="en-GB" dirty="0" smtClean="0"/>
              <a:t>trade</a:t>
            </a:r>
            <a:endParaRPr lang="en-GB" dirty="0"/>
          </a:p>
          <a:p>
            <a:r>
              <a:rPr lang="en-GB" dirty="0" smtClean="0"/>
              <a:t>Those </a:t>
            </a:r>
            <a:r>
              <a:rPr lang="en-GB" dirty="0"/>
              <a:t>who gain from trade </a:t>
            </a:r>
            <a:r>
              <a:rPr lang="en-GB" dirty="0" smtClean="0"/>
              <a:t>could compensate </a:t>
            </a:r>
            <a:r>
              <a:rPr lang="en-GB" dirty="0"/>
              <a:t>those who lose and still </a:t>
            </a:r>
            <a:r>
              <a:rPr lang="en-GB" dirty="0" smtClean="0"/>
              <a:t>be better </a:t>
            </a:r>
            <a:r>
              <a:rPr lang="en-GB" dirty="0"/>
              <a:t>off </a:t>
            </a:r>
            <a:r>
              <a:rPr lang="en-GB" dirty="0" smtClean="0"/>
              <a:t>themselves</a:t>
            </a:r>
          </a:p>
          <a:p>
            <a:pPr lvl="1"/>
            <a:r>
              <a:rPr lang="en-GB" dirty="0" smtClean="0"/>
              <a:t>The government could tax Toyota by giving free cars to landowners. That would compensate them for their income loss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081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Trade shifts jobs from import-competing </a:t>
            </a:r>
            <a:r>
              <a:rPr lang="en-GB" dirty="0" smtClean="0"/>
              <a:t>to export sectors</a:t>
            </a:r>
            <a:endParaRPr lang="en-GB" dirty="0"/>
          </a:p>
          <a:p>
            <a:r>
              <a:rPr lang="en-GB" dirty="0" smtClean="0"/>
              <a:t>Process </a:t>
            </a:r>
            <a:r>
              <a:rPr lang="en-GB" dirty="0"/>
              <a:t>not instantaneous – some workers </a:t>
            </a:r>
            <a:r>
              <a:rPr lang="en-GB" dirty="0" smtClean="0"/>
              <a:t>will be </a:t>
            </a:r>
            <a:r>
              <a:rPr lang="en-GB" dirty="0"/>
              <a:t>unemployed as they look for new </a:t>
            </a:r>
            <a:r>
              <a:rPr lang="en-GB" dirty="0" smtClean="0"/>
              <a:t>jobs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9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Paul Samuelson (again!) and Ronald Jones</a:t>
            </a:r>
            <a:endParaRPr lang="en-GB" dirty="0"/>
          </a:p>
        </p:txBody>
      </p:sp>
      <p:pic>
        <p:nvPicPr>
          <p:cNvPr id="24578" name="Picture 2" descr="http://gc.initelabs.com/recursos/files/r145r/w700w/U2_archivos/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19"/>
            <a:ext cx="28194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gc.initelabs.com/recursos/files/r145r/w700w/U2_archivos/Samuel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6676"/>
            <a:ext cx="4968551" cy="40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15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workers are sector-specific, they lose from trade if in the importing sector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74" y="2691476"/>
            <a:ext cx="6869084" cy="416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802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/>
              <a:t>much unemployment can be </a:t>
            </a:r>
            <a:r>
              <a:rPr lang="en-GB" dirty="0" smtClean="0"/>
              <a:t>traced back </a:t>
            </a:r>
            <a:r>
              <a:rPr lang="en-GB" dirty="0"/>
              <a:t>to trade?</a:t>
            </a:r>
          </a:p>
          <a:p>
            <a:pPr lvl="1"/>
            <a:r>
              <a:rPr lang="en-GB" dirty="0" smtClean="0"/>
              <a:t>From </a:t>
            </a:r>
            <a:r>
              <a:rPr lang="en-GB" dirty="0"/>
              <a:t>1996 to 2008, only about 2.5% </a:t>
            </a:r>
            <a:r>
              <a:rPr lang="en-GB" dirty="0" smtClean="0"/>
              <a:t>of involuntary </a:t>
            </a:r>
            <a:r>
              <a:rPr lang="en-GB" dirty="0"/>
              <a:t>displacements stemmed </a:t>
            </a:r>
            <a:r>
              <a:rPr lang="en-GB" dirty="0" smtClean="0"/>
              <a:t>from import </a:t>
            </a:r>
            <a:r>
              <a:rPr lang="en-GB" dirty="0"/>
              <a:t>competition or plants moved overseas</a:t>
            </a:r>
          </a:p>
        </p:txBody>
      </p:sp>
    </p:spTree>
    <p:extLst>
      <p:ext uri="{BB962C8B-B14F-4D97-AF65-F5344CB8AC3E}">
        <p14:creationId xmlns:p14="http://schemas.microsoft.com/office/powerpoint/2010/main" val="18914394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677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328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Governments </a:t>
            </a:r>
            <a:r>
              <a:rPr lang="en-GB" dirty="0"/>
              <a:t>usually provide a “safety net” </a:t>
            </a:r>
            <a:r>
              <a:rPr lang="en-GB" dirty="0" smtClean="0"/>
              <a:t>of income </a:t>
            </a:r>
            <a:r>
              <a:rPr lang="en-GB" dirty="0"/>
              <a:t>support to cushion the losses to </a:t>
            </a:r>
            <a:r>
              <a:rPr lang="en-GB" dirty="0" smtClean="0"/>
              <a:t>groups hurt </a:t>
            </a:r>
            <a:r>
              <a:rPr lang="en-GB" dirty="0"/>
              <a:t>by trade (or other changes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4446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Trade and unemployment</a:t>
            </a:r>
            <a:endParaRPr lang="en-GB" dirty="0"/>
          </a:p>
        </p:txBody>
      </p:sp>
      <p:pic>
        <p:nvPicPr>
          <p:cNvPr id="29698" name="Picture 2" descr="http://media.economist.com/sites/default/files/cf_images/20070120/CSF7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867539" cy="5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923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models of trade:</a:t>
            </a:r>
          </a:p>
          <a:p>
            <a:pPr lvl="1"/>
            <a:r>
              <a:rPr lang="en-GB" dirty="0" smtClean="0"/>
              <a:t>Ricardo helps us understand why countries gain from trade</a:t>
            </a:r>
          </a:p>
          <a:p>
            <a:pPr lvl="1"/>
            <a:r>
              <a:rPr lang="en-GB" dirty="0" smtClean="0"/>
              <a:t>Specific factors help us understand </a:t>
            </a:r>
            <a:r>
              <a:rPr lang="en-GB" dirty="0"/>
              <a:t>w</a:t>
            </a:r>
            <a:r>
              <a:rPr lang="en-GB" dirty="0" smtClean="0"/>
              <a:t>hy trade creates winners and losers in the short run</a:t>
            </a:r>
          </a:p>
          <a:p>
            <a:pPr lvl="1"/>
            <a:r>
              <a:rPr lang="en-GB" dirty="0" err="1" smtClean="0"/>
              <a:t>Hecksher</a:t>
            </a:r>
            <a:r>
              <a:rPr lang="en-GB" dirty="0" smtClean="0"/>
              <a:t>-Ohlin helps us understand the pattern of trade, why countries only partly specialise and why, even in the long run, some factors lose from 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9342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against free trade?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Trade creates winners and losers</a:t>
            </a:r>
          </a:p>
          <a:p>
            <a:r>
              <a:rPr lang="en-GB" dirty="0" smtClean="0"/>
              <a:t>Does this explain why some people and countries are more protectionist than others?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4738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against free trade?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Anna Maria </a:t>
            </a:r>
            <a:r>
              <a:rPr lang="en-US" altLang="en-US" dirty="0" err="1" smtClean="0"/>
              <a:t>Mayda</a:t>
            </a:r>
            <a:r>
              <a:rPr lang="en-US" altLang="en-US" dirty="0" smtClean="0"/>
              <a:t> &amp; Dani </a:t>
            </a:r>
            <a:r>
              <a:rPr lang="en-US" altLang="en-US" dirty="0" err="1" smtClean="0"/>
              <a:t>Rodrik</a:t>
            </a:r>
            <a:endParaRPr lang="en-US" altLang="en-US" dirty="0"/>
          </a:p>
          <a:p>
            <a:r>
              <a:rPr lang="en-US" altLang="en-US" dirty="0" smtClean="0"/>
              <a:t>"</a:t>
            </a:r>
            <a:r>
              <a:rPr lang="en-US" altLang="en-US" b="1" u="sng" dirty="0" smtClean="0">
                <a:solidFill>
                  <a:schemeClr val="accent2"/>
                </a:solidFill>
              </a:rPr>
              <a:t>Why are some people (and countries) more protectionist than others?</a:t>
            </a:r>
            <a:r>
              <a:rPr lang="en-US" altLang="en-US" dirty="0" smtClean="0">
                <a:solidFill>
                  <a:schemeClr val="accent2"/>
                </a:solidFill>
              </a:rPr>
              <a:t>,"</a:t>
            </a:r>
            <a:r>
              <a:rPr lang="en-US" altLang="en-US" dirty="0" smtClean="0"/>
              <a:t> 2005 </a:t>
            </a:r>
            <a:r>
              <a:rPr lang="en-US" altLang="en-US" u="sng" dirty="0" smtClean="0"/>
              <a:t>European Economic Review</a:t>
            </a:r>
          </a:p>
          <a:p>
            <a:endParaRPr lang="en-GB" dirty="0"/>
          </a:p>
        </p:txBody>
      </p:sp>
      <p:pic>
        <p:nvPicPr>
          <p:cNvPr id="56322" name="Picture 2" descr="https://pbs.twimg.com/profile_images/1285565622/Dani_Rodrik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45" y="3861048"/>
            <a:ext cx="1954585" cy="26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sfs.georgetown.edu/sites/sfs/files/files/upload/AnnaM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80" y="3860404"/>
            <a:ext cx="2448272" cy="26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035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against free trade?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World Values Survey:</a:t>
            </a:r>
          </a:p>
          <a:p>
            <a:pPr lvl="1"/>
            <a:r>
              <a:rPr lang="en-GB" dirty="0" smtClean="0"/>
              <a:t>“Do you think it is better if: (1) Goods made in other countries can be imported and sold here if people want to buy them; or that: (2) There should be stricter limits on selling foreign goods here, to protect the jobs of people in this country; or: (9) Don’t Know.”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494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against free trade?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en-US" dirty="0" smtClean="0"/>
              <a:t>World Values Survey (2002):</a:t>
            </a:r>
          </a:p>
          <a:p>
            <a:pPr lvl="1" algn="just">
              <a:spcBef>
                <a:spcPct val="0"/>
              </a:spcBef>
            </a:pPr>
            <a:r>
              <a:rPr lang="en-US" altLang="en-US" dirty="0" smtClean="0"/>
              <a:t> 60% of respondents are anti free trade</a:t>
            </a:r>
          </a:p>
          <a:p>
            <a:pPr lvl="1" algn="just"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A 2006 poll of PhD members of the American Economic Association: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12% of economists are anti free trade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79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factor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specific factor?</a:t>
            </a:r>
          </a:p>
          <a:p>
            <a:pPr lvl="1"/>
            <a:r>
              <a:rPr lang="en-GB" dirty="0" smtClean="0"/>
              <a:t>Specific labour: A farmer, a car-factory worker?</a:t>
            </a:r>
          </a:p>
        </p:txBody>
      </p:sp>
      <p:pic>
        <p:nvPicPr>
          <p:cNvPr id="25602" name="Picture 2" descr="http://gdb.voanews.com/23F23B5C-F8E4-4B3E-839E-56294D12C65A_cx0_cy3_cw0_mw1024_mh102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34" y="2993893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604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/>
              <a:t>Prediction of the factor-specific model: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orkers cannot move across sectors</a:t>
            </a:r>
          </a:p>
          <a:p>
            <a:pPr lvl="1"/>
            <a:r>
              <a:rPr lang="en-US" altLang="en-US" dirty="0" smtClean="0"/>
              <a:t>Workers in comparative-disadvantage sectors lose from globalization as they lose their job or suffer form income losses as prices go down in their sectors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163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/>
              <a:t>Prediction of the </a:t>
            </a:r>
            <a:r>
              <a:rPr lang="en-US" altLang="en-US" dirty="0" err="1" smtClean="0"/>
              <a:t>Heckscher</a:t>
            </a:r>
            <a:r>
              <a:rPr lang="en-US" altLang="en-US" dirty="0" smtClean="0"/>
              <a:t>-Ohlin model: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Costless inter-sector mobility of workers</a:t>
            </a:r>
          </a:p>
          <a:p>
            <a:pPr lvl="1"/>
            <a:r>
              <a:rPr lang="en-US" altLang="en-US" dirty="0" smtClean="0"/>
              <a:t>Here trade benefits individuals who own the factors with which the economy is relatively well endowed and hurts the others. This is the </a:t>
            </a:r>
            <a:r>
              <a:rPr lang="en-US" altLang="en-US" dirty="0" err="1" smtClean="0"/>
              <a:t>Stolper</a:t>
            </a:r>
            <a:r>
              <a:rPr lang="en-US" altLang="en-US" dirty="0" smtClean="0"/>
              <a:t>-Samuelson theorem.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5330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According to the HO model, in countries relatively well-endowed with skilled </a:t>
            </a:r>
            <a:r>
              <a:rPr lang="en-US" altLang="en-US" dirty="0" err="1" smtClean="0"/>
              <a:t>labour</a:t>
            </a:r>
            <a:r>
              <a:rPr lang="en-US" altLang="en-US" dirty="0" smtClean="0"/>
              <a:t>, more-skilled workers should support freer trade </a:t>
            </a:r>
          </a:p>
          <a:p>
            <a:r>
              <a:rPr lang="en-US" altLang="en-US" dirty="0" smtClean="0"/>
              <a:t>According to the specific-factor model, workers employed in comparative–advantage sectors should support freer trade</a:t>
            </a:r>
          </a:p>
        </p:txBody>
      </p:sp>
    </p:spTree>
    <p:extLst>
      <p:ext uri="{BB962C8B-B14F-4D97-AF65-F5344CB8AC3E}">
        <p14:creationId xmlns:p14="http://schemas.microsoft.com/office/powerpoint/2010/main" val="17915307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They find that individuals employed in import competing industries are more likely to favor trade restrictions </a:t>
            </a:r>
          </a:p>
          <a:p>
            <a:pPr marL="457200" lvl="1" indent="0"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 As the specific factor model predicted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678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They find that higher education people oppose trade restrictions, but </a:t>
            </a:r>
            <a:r>
              <a:rPr lang="en-US" altLang="en-US" b="1" dirty="0" smtClean="0"/>
              <a:t>only</a:t>
            </a:r>
            <a:r>
              <a:rPr lang="en-US" altLang="en-US" dirty="0" smtClean="0"/>
              <a:t> in countries that are well endowed with high-skilled human capital measured by GDP per capita)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8036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628800"/>
            <a:ext cx="7869237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Impact of education on being pro free 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857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some people (and countries) more protectionist than others?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By showing that the impact of education (skills) on trade preferences was dependent on GDP, they rule out that better educated people prefer more trade simply because they have a better understanding of comparative advantage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766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against free trade?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0144" cy="524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178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is against free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82" y="1630699"/>
            <a:ext cx="4340626" cy="4525963"/>
          </a:xfrm>
        </p:spPr>
        <p:txBody>
          <a:bodyPr/>
          <a:lstStyle/>
          <a:p>
            <a:r>
              <a:rPr lang="en-GB" dirty="0" smtClean="0"/>
              <a:t>Why doesn’t everyone get the case for free trade? </a:t>
            </a:r>
            <a:endParaRPr lang="en-GB" dirty="0"/>
          </a:p>
        </p:txBody>
      </p:sp>
      <p:pic>
        <p:nvPicPr>
          <p:cNvPr id="4" name="Picture 2" descr="http://images.betterworldbooks.com/039/The-Globalization-Paradox-Rodrik-Dani-978039307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8246"/>
            <a:ext cx="3600400" cy="53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056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Political Economy of </a:t>
            </a:r>
            <a:r>
              <a:rPr lang="en-GB" b="1" dirty="0" smtClean="0"/>
              <a:t>Trade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Trade </a:t>
            </a:r>
            <a:r>
              <a:rPr lang="en-GB" sz="2800" dirty="0" smtClean="0"/>
              <a:t>produces </a:t>
            </a:r>
            <a:r>
              <a:rPr lang="en-GB" sz="2800" dirty="0"/>
              <a:t>losers as well </a:t>
            </a:r>
            <a:r>
              <a:rPr lang="en-GB" sz="2800" dirty="0" smtClean="0"/>
              <a:t>as winners</a:t>
            </a:r>
          </a:p>
          <a:p>
            <a:r>
              <a:rPr lang="en-GB" sz="2800" dirty="0" smtClean="0"/>
              <a:t>Does this explain trade protection?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099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3786</Words>
  <Application>Microsoft Office PowerPoint</Application>
  <PresentationFormat>On-screen Show (4:3)</PresentationFormat>
  <Paragraphs>413</Paragraphs>
  <Slides>136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Office Theme</vt:lpstr>
      <vt:lpstr>Specific Factors  and Income Distribution</vt:lpstr>
      <vt:lpstr>Specific Factors and Income Distribution</vt:lpstr>
      <vt:lpstr>Specific Factors and Income Distribution</vt:lpstr>
      <vt:lpstr>The example of Japan’s farmers</vt:lpstr>
      <vt:lpstr>The example of Japan’s farmers</vt:lpstr>
      <vt:lpstr>The example of Japan’s farmers</vt:lpstr>
      <vt:lpstr>The example of Japan’s farmers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PowerPoint Presentation</vt:lpstr>
      <vt:lpstr>Specific factor model</vt:lpstr>
      <vt:lpstr>PowerPoint Presentation</vt:lpstr>
      <vt:lpstr>PowerPoint Presentation</vt:lpstr>
      <vt:lpstr>PowerPoint Presentation</vt:lpstr>
      <vt:lpstr>PowerPoint Presentation</vt:lpstr>
      <vt:lpstr>Specific factor model</vt:lpstr>
      <vt:lpstr>Specific factor model</vt:lpstr>
      <vt:lpstr>PowerPoint Presentation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PowerPoint Presentation</vt:lpstr>
      <vt:lpstr>PowerPoint Presentation</vt:lpstr>
      <vt:lpstr>PowerPoint Presentation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Specific factor model</vt:lpstr>
      <vt:lpstr>International Trade</vt:lpstr>
      <vt:lpstr>PowerPoint Presentation</vt:lpstr>
      <vt:lpstr>PowerPoint Presentation</vt:lpstr>
      <vt:lpstr>International Trade</vt:lpstr>
      <vt:lpstr>International Trade</vt:lpstr>
      <vt:lpstr>International Trade</vt:lpstr>
      <vt:lpstr>International Trade</vt:lpstr>
      <vt:lpstr>International Trade</vt:lpstr>
      <vt:lpstr>International Trade</vt:lpstr>
      <vt:lpstr>International Trade</vt:lpstr>
      <vt:lpstr>International Trade</vt:lpstr>
      <vt:lpstr>PowerPoint Presentation</vt:lpstr>
      <vt:lpstr>PowerPoint Presentation</vt:lpstr>
      <vt:lpstr>PowerPoint Presentation</vt:lpstr>
      <vt:lpstr>Trade and the Distribution of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</vt:lpstr>
      <vt:lpstr>World trade fact of the week</vt:lpstr>
      <vt:lpstr>Trade and the Distribution of Income</vt:lpstr>
      <vt:lpstr>Trade and the Distribution of Income</vt:lpstr>
      <vt:lpstr>Trade and the Distribution of Income</vt:lpstr>
      <vt:lpstr>Trade and unemployment</vt:lpstr>
      <vt:lpstr>Trade and unemployment</vt:lpstr>
      <vt:lpstr>Trade and unemployment</vt:lpstr>
      <vt:lpstr>Trade and unemployment</vt:lpstr>
      <vt:lpstr>Trade and unemployment</vt:lpstr>
      <vt:lpstr>Trade and unemployment</vt:lpstr>
      <vt:lpstr>RECAP</vt:lpstr>
      <vt:lpstr>Who is against free trade?</vt:lpstr>
      <vt:lpstr>Who is against free trade?</vt:lpstr>
      <vt:lpstr>Who is against free trade?</vt:lpstr>
      <vt:lpstr>Who is against free trade?</vt:lpstr>
      <vt:lpstr>Why are some people (and countries) more protectionist than others?</vt:lpstr>
      <vt:lpstr>Why are some people (and countries) more protectionist than others?</vt:lpstr>
      <vt:lpstr>Why are some people (and countries) more protectionist than others?</vt:lpstr>
      <vt:lpstr>Why are some people (and countries) more protectionist than others?</vt:lpstr>
      <vt:lpstr>Why are some people (and countries) more protectionist than others?</vt:lpstr>
      <vt:lpstr>Why are some people (and countries) more protectionist than others?</vt:lpstr>
      <vt:lpstr>Why are some people (and countries) more protectionist than others?</vt:lpstr>
      <vt:lpstr>Who is against free trade?</vt:lpstr>
      <vt:lpstr>Who is against free trade?</vt:lpstr>
      <vt:lpstr>The Political Economy of Trade Policy</vt:lpstr>
      <vt:lpstr>The Political Economy of Trade Policy</vt:lpstr>
      <vt:lpstr>The Political Economy of Trade Policy</vt:lpstr>
      <vt:lpstr>The Political Economy of Trade Policy</vt:lpstr>
      <vt:lpstr>The Political Economy of Trade Policy</vt:lpstr>
      <vt:lpstr>The Political Economy of Trade Policy</vt:lpstr>
      <vt:lpstr>The Political Economy of Trade Policy</vt:lpstr>
      <vt:lpstr>The Political Economy of Trade Policy</vt:lpstr>
      <vt:lpstr>PowerPoint Presentation</vt:lpstr>
      <vt:lpstr>The Political Economy of Trade Policy</vt:lpstr>
      <vt:lpstr>The Political Economy of Trade Policy</vt:lpstr>
      <vt:lpstr>International labour mobility</vt:lpstr>
      <vt:lpstr>PowerPoint Presentation</vt:lpstr>
      <vt:lpstr>International labour mobility</vt:lpstr>
      <vt:lpstr>International labour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labour mobility</vt:lpstr>
      <vt:lpstr>PowerPoint Presentation</vt:lpstr>
      <vt:lpstr>PowerPoint Presentation</vt:lpstr>
      <vt:lpstr>PowerPoint Presentation</vt:lpstr>
      <vt:lpstr>International labour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labour mobility</vt:lpstr>
      <vt:lpstr>International labour mobility</vt:lpstr>
      <vt:lpstr>International labour mobility</vt:lpstr>
      <vt:lpstr>International labour mobility</vt:lpstr>
      <vt:lpstr>International labour mobility</vt:lpstr>
      <vt:lpstr>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MRB-USER</dc:creator>
  <cp:lastModifiedBy>MRB-USER</cp:lastModifiedBy>
  <cp:revision>84</cp:revision>
  <dcterms:created xsi:type="dcterms:W3CDTF">2014-10-13T19:05:46Z</dcterms:created>
  <dcterms:modified xsi:type="dcterms:W3CDTF">2014-10-20T12:30:22Z</dcterms:modified>
</cp:coreProperties>
</file>