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4"/>
  </p:notesMasterIdLst>
  <p:sldIdLst>
    <p:sldId id="355" r:id="rId2"/>
    <p:sldId id="298" r:id="rId3"/>
    <p:sldId id="300" r:id="rId4"/>
    <p:sldId id="352" r:id="rId5"/>
    <p:sldId id="351" r:id="rId6"/>
    <p:sldId id="350" r:id="rId7"/>
    <p:sldId id="301" r:id="rId8"/>
    <p:sldId id="307" r:id="rId9"/>
    <p:sldId id="297" r:id="rId10"/>
    <p:sldId id="257" r:id="rId11"/>
    <p:sldId id="308" r:id="rId12"/>
    <p:sldId id="311" r:id="rId13"/>
    <p:sldId id="312" r:id="rId14"/>
    <p:sldId id="258" r:id="rId15"/>
    <p:sldId id="330" r:id="rId16"/>
    <p:sldId id="327" r:id="rId17"/>
    <p:sldId id="328" r:id="rId18"/>
    <p:sldId id="313" r:id="rId19"/>
    <p:sldId id="260" r:id="rId20"/>
    <p:sldId id="320" r:id="rId21"/>
    <p:sldId id="322" r:id="rId22"/>
    <p:sldId id="321" r:id="rId23"/>
    <p:sldId id="323" r:id="rId24"/>
    <p:sldId id="324" r:id="rId25"/>
    <p:sldId id="325" r:id="rId26"/>
    <p:sldId id="333" r:id="rId27"/>
    <p:sldId id="326" r:id="rId28"/>
    <p:sldId id="332" r:id="rId29"/>
    <p:sldId id="318" r:id="rId30"/>
    <p:sldId id="319" r:id="rId31"/>
    <p:sldId id="354" r:id="rId32"/>
    <p:sldId id="334" r:id="rId33"/>
    <p:sldId id="342" r:id="rId34"/>
    <p:sldId id="261" r:id="rId35"/>
    <p:sldId id="337" r:id="rId36"/>
    <p:sldId id="338" r:id="rId37"/>
    <p:sldId id="262" r:id="rId38"/>
    <p:sldId id="340" r:id="rId39"/>
    <p:sldId id="341" r:id="rId40"/>
    <p:sldId id="344" r:id="rId41"/>
    <p:sldId id="264" r:id="rId42"/>
    <p:sldId id="345" r:id="rId43"/>
    <p:sldId id="277" r:id="rId44"/>
    <p:sldId id="346" r:id="rId45"/>
    <p:sldId id="343" r:id="rId46"/>
    <p:sldId id="265" r:id="rId47"/>
    <p:sldId id="347" r:id="rId48"/>
    <p:sldId id="335" r:id="rId49"/>
    <p:sldId id="336" r:id="rId50"/>
    <p:sldId id="348" r:id="rId51"/>
    <p:sldId id="349" r:id="rId52"/>
    <p:sldId id="35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76403" autoAdjust="0"/>
  </p:normalViewPr>
  <p:slideViewPr>
    <p:cSldViewPr>
      <p:cViewPr varScale="1">
        <p:scale>
          <a:sx n="69" d="100"/>
          <a:sy n="69" d="100"/>
        </p:scale>
        <p:origin x="-196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9BD82-FD9C-431A-9231-2BEF4847F3AF}" type="datetimeFigureOut">
              <a:rPr lang="en-GB" smtClean="0"/>
              <a:t>18/11/2014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91310-B430-4455-8111-430AAE79136C}" type="slidenum">
              <a:rPr lang="en-GB" smtClean="0"/>
              <a:t>‹#›</a:t>
            </a:fld>
            <a:endParaRPr lang="en-GB"/>
          </a:p>
        </p:txBody>
      </p:sp>
    </p:spTree>
    <p:extLst>
      <p:ext uri="{BB962C8B-B14F-4D97-AF65-F5344CB8AC3E}">
        <p14:creationId xmlns:p14="http://schemas.microsoft.com/office/powerpoint/2010/main" val="343128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Port</a:t>
            </a:r>
            <a:r>
              <a:rPr lang="en-GB" baseline="0" dirty="0" smtClean="0"/>
              <a:t> of Rotterdam. Google Earth</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a:t>
            </a:fld>
            <a:endParaRPr lang="en-GB"/>
          </a:p>
        </p:txBody>
      </p:sp>
    </p:spTree>
    <p:extLst>
      <p:ext uri="{BB962C8B-B14F-4D97-AF65-F5344CB8AC3E}">
        <p14:creationId xmlns:p14="http://schemas.microsoft.com/office/powerpoint/2010/main" val="2008521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Seaports are a physical manifestation of the global trade of goods. This Seth </a:t>
            </a:r>
            <a:r>
              <a:rPr lang="en-GB" sz="1200" b="0" i="0" kern="1200" dirty="0" err="1" smtClean="0">
                <a:solidFill>
                  <a:schemeClr val="tx1"/>
                </a:solidFill>
                <a:effectLst/>
                <a:latin typeface="+mn-lt"/>
                <a:ea typeface="+mn-ea"/>
                <a:cs typeface="+mn-cs"/>
              </a:rPr>
              <a:t>Kadish</a:t>
            </a:r>
            <a:r>
              <a:rPr lang="en-GB" sz="1200" b="0" i="0" kern="1200" dirty="0" smtClean="0">
                <a:solidFill>
                  <a:schemeClr val="tx1"/>
                </a:solidFill>
                <a:effectLst/>
                <a:latin typeface="+mn-lt"/>
                <a:ea typeface="+mn-ea"/>
                <a:cs typeface="+mn-cs"/>
              </a:rPr>
              <a:t> map shows the locations of the 50 busiest on the planet, and the size of the dots is scaled to the quantity of goods they handle. The heavy concentration of shipping activity on Asia's Pacific Coast is a striking symbol of both East Asia's enormous population and its outsized role in the global manufacturing sector. India and Africa, meanwhile, are visibly suffering from a chicken and egg problem of underdevelopment. They lack the kind of factory growth that would provide economic </a:t>
            </a:r>
            <a:r>
              <a:rPr lang="en-GB" sz="1200" b="0" i="0" kern="1200" dirty="0" err="1" smtClean="0">
                <a:solidFill>
                  <a:schemeClr val="tx1"/>
                </a:solidFill>
                <a:effectLst/>
                <a:latin typeface="+mn-lt"/>
                <a:ea typeface="+mn-ea"/>
                <a:cs typeface="+mn-cs"/>
              </a:rPr>
              <a:t>opporunities</a:t>
            </a:r>
            <a:r>
              <a:rPr lang="en-GB" sz="1200" b="0" i="0" kern="1200" dirty="0" smtClean="0">
                <a:solidFill>
                  <a:schemeClr val="tx1"/>
                </a:solidFill>
                <a:effectLst/>
                <a:latin typeface="+mn-lt"/>
                <a:ea typeface="+mn-ea"/>
                <a:cs typeface="+mn-cs"/>
              </a:rPr>
              <a:t> for their people and justify the creation of busy ports. At the same time, they lack the kind of infrastructure — including high quality container ports — that would support rapid growth of manufacturing.</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23</a:t>
            </a:fld>
            <a:endParaRPr lang="en-GB"/>
          </a:p>
        </p:txBody>
      </p:sp>
    </p:spTree>
    <p:extLst>
      <p:ext uri="{BB962C8B-B14F-4D97-AF65-F5344CB8AC3E}">
        <p14:creationId xmlns:p14="http://schemas.microsoft.com/office/powerpoint/2010/main" val="238922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Shanghai</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24</a:t>
            </a:fld>
            <a:endParaRPr lang="en-GB"/>
          </a:p>
        </p:txBody>
      </p:sp>
    </p:spTree>
    <p:extLst>
      <p:ext uri="{BB962C8B-B14F-4D97-AF65-F5344CB8AC3E}">
        <p14:creationId xmlns:p14="http://schemas.microsoft.com/office/powerpoint/2010/main" val="29564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25</a:t>
            </a:fld>
            <a:endParaRPr lang="en-GB"/>
          </a:p>
        </p:txBody>
      </p:sp>
    </p:spTree>
    <p:extLst>
      <p:ext uri="{BB962C8B-B14F-4D97-AF65-F5344CB8AC3E}">
        <p14:creationId xmlns:p14="http://schemas.microsoft.com/office/powerpoint/2010/main" val="425522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31</a:t>
            </a:fld>
            <a:endParaRPr lang="en-GB"/>
          </a:p>
        </p:txBody>
      </p:sp>
    </p:spTree>
    <p:extLst>
      <p:ext uri="{BB962C8B-B14F-4D97-AF65-F5344CB8AC3E}">
        <p14:creationId xmlns:p14="http://schemas.microsoft.com/office/powerpoint/2010/main" val="425522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It can also be used to estimate the impact of various trade barriers on trade such as language and cultural barriers, legal barriers, and the impact of trade agreements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George Orwell (1944): Reading a batch of rather shallowly optimistic ‘progressive’ books, I was struck by the automatic way in which people go on repeating certain phrases which were fashionable before 1914. Two great favourites are </a:t>
            </a:r>
            <a:r>
              <a:rPr lang="en-GB" b="1" dirty="0" smtClean="0">
                <a:solidFill>
                  <a:schemeClr val="bg1"/>
                </a:solidFill>
              </a:rPr>
              <a:t>‘the abolition of distance’ </a:t>
            </a:r>
            <a:r>
              <a:rPr lang="en-GB" dirty="0" smtClean="0">
                <a:solidFill>
                  <a:schemeClr val="bg1"/>
                </a:solidFill>
              </a:rPr>
              <a:t>and ‘the disappearance of frontiers.’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43</a:t>
            </a:fld>
            <a:endParaRPr lang="en-GB"/>
          </a:p>
        </p:txBody>
      </p:sp>
    </p:spTree>
    <p:extLst>
      <p:ext uri="{BB962C8B-B14F-4D97-AF65-F5344CB8AC3E}">
        <p14:creationId xmlns:p14="http://schemas.microsoft.com/office/powerpoint/2010/main" val="152658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Countries that depend on metal or mineral exports are typically quite poor, with the dominance of these sectors generally a tell-tale sign of a lack of any kind of sophisticated industrial base. There are, however, exceptions. Australia enjoys one of the world's highest living standards, notwithstanding a global trade balance driven by coal and other minerals, while copper-oriented Chile is Latin America's richest country. The black-</a:t>
            </a:r>
            <a:r>
              <a:rPr lang="en-GB" sz="1200" b="0" i="0" kern="1200" dirty="0" err="1" smtClean="0">
                <a:solidFill>
                  <a:schemeClr val="tx1"/>
                </a:solidFill>
                <a:effectLst/>
                <a:latin typeface="+mn-lt"/>
                <a:ea typeface="+mn-ea"/>
                <a:cs typeface="+mn-cs"/>
              </a:rPr>
              <a:t>colored</a:t>
            </a:r>
            <a:r>
              <a:rPr lang="en-GB" sz="1200" b="0" i="0" kern="1200" dirty="0" smtClean="0">
                <a:solidFill>
                  <a:schemeClr val="tx1"/>
                </a:solidFill>
                <a:effectLst/>
                <a:latin typeface="+mn-lt"/>
                <a:ea typeface="+mn-ea"/>
                <a:cs typeface="+mn-cs"/>
              </a:rPr>
              <a:t> oil exporters are an interestingly diverse group. The richest countries in the world — places like Norway and Qatar — fall into this category, but so does middle-income Russia and desperately poor Chad.</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14</a:t>
            </a:fld>
            <a:endParaRPr lang="en-GB"/>
          </a:p>
        </p:txBody>
      </p:sp>
    </p:spTree>
    <p:extLst>
      <p:ext uri="{BB962C8B-B14F-4D97-AF65-F5344CB8AC3E}">
        <p14:creationId xmlns:p14="http://schemas.microsoft.com/office/powerpoint/2010/main" val="8817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15</a:t>
            </a:fld>
            <a:endParaRPr lang="en-GB"/>
          </a:p>
        </p:txBody>
      </p:sp>
    </p:spTree>
    <p:extLst>
      <p:ext uri="{BB962C8B-B14F-4D97-AF65-F5344CB8AC3E}">
        <p14:creationId xmlns:p14="http://schemas.microsoft.com/office/powerpoint/2010/main" val="425522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17</a:t>
            </a:fld>
            <a:endParaRPr lang="en-GB"/>
          </a:p>
        </p:txBody>
      </p:sp>
    </p:spTree>
    <p:extLst>
      <p:ext uri="{BB962C8B-B14F-4D97-AF65-F5344CB8AC3E}">
        <p14:creationId xmlns:p14="http://schemas.microsoft.com/office/powerpoint/2010/main" val="405016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18</a:t>
            </a:fld>
            <a:endParaRPr lang="en-GB"/>
          </a:p>
        </p:txBody>
      </p:sp>
    </p:spTree>
    <p:extLst>
      <p:ext uri="{BB962C8B-B14F-4D97-AF65-F5344CB8AC3E}">
        <p14:creationId xmlns:p14="http://schemas.microsoft.com/office/powerpoint/2010/main" val="425522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Nicholas Rapp made this beautiful image of global shipping routes, highlighting the sinews of commerce in the modern age as global trade has boomed to unprecedented levels. Trade as a share of world output fell precipitously during the two world wars, and Cold War politics kept it relatively low for most of the second half of the twentieth century. But over the past generation it's boomed, thanks to a combination of changed policies and the invention of the container shipping. Something the map highlights is that the world economy features a couple of major shipping choke points — one around Malaysia and Singapore and the other around the Red Sea — where geopolitical instability could produce major disruptions to commerce. At the moment, a de facto American monopoly on ability to sustain far-flung naval operations prevents this from happening, and it wouldn't really be in anyone's interest to massively interrupt world trade, anyway. Then again, World War I wasn't really in anyone's interest either.</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19</a:t>
            </a:fld>
            <a:endParaRPr lang="en-GB"/>
          </a:p>
        </p:txBody>
      </p:sp>
    </p:spTree>
    <p:extLst>
      <p:ext uri="{BB962C8B-B14F-4D97-AF65-F5344CB8AC3E}">
        <p14:creationId xmlns:p14="http://schemas.microsoft.com/office/powerpoint/2010/main" val="143614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Suez canal 1869</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20</a:t>
            </a:fld>
            <a:endParaRPr lang="en-GB"/>
          </a:p>
        </p:txBody>
      </p:sp>
    </p:spTree>
    <p:extLst>
      <p:ext uri="{BB962C8B-B14F-4D97-AF65-F5344CB8AC3E}">
        <p14:creationId xmlns:p14="http://schemas.microsoft.com/office/powerpoint/2010/main" val="143614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Panama</a:t>
            </a:r>
            <a:r>
              <a:rPr lang="en-GB" baseline="0" dirty="0" smtClean="0"/>
              <a:t> canal 1914</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21</a:t>
            </a:fld>
            <a:endParaRPr lang="en-GB"/>
          </a:p>
        </p:txBody>
      </p:sp>
    </p:spTree>
    <p:extLst>
      <p:ext uri="{BB962C8B-B14F-4D97-AF65-F5344CB8AC3E}">
        <p14:creationId xmlns:p14="http://schemas.microsoft.com/office/powerpoint/2010/main" val="143614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Nicholas Rapp made this beautiful image of global shipping routes, highlighting the sinews of commerce in the modern age as global trade has boomed to unprecedented levels. Trade as a share of world output fell precipitously during the two world wars, and Cold War politics kept it relatively low for most of the second half of the twentieth century. But over the past generation it's boomed, thanks to a combination of changed policies and the invention of the container shipping. Something the map highlights is that the world economy features a couple of major shipping choke points — one around Malaysia and Singapore and the other around the Red Sea — where geopolitical instability could produce major disruptions to commerce. At the moment, a de facto American monopoly on ability to sustain far-flung naval operations prevents this from happening, and it wouldn't really be in anyone's interest to massively interrupt world trade, anyway. Then again, World War I wasn't really in anyone's interest either.</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22</a:t>
            </a:fld>
            <a:endParaRPr lang="en-GB"/>
          </a:p>
        </p:txBody>
      </p:sp>
    </p:spTree>
    <p:extLst>
      <p:ext uri="{BB962C8B-B14F-4D97-AF65-F5344CB8AC3E}">
        <p14:creationId xmlns:p14="http://schemas.microsoft.com/office/powerpoint/2010/main" val="143614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C4E59D-9AD4-49F3-BC28-CC13A6919D2E}"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41293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4E59D-9AD4-49F3-BC28-CC13A6919D2E}"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343949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4E59D-9AD4-49F3-BC28-CC13A6919D2E}"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207848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C4E59D-9AD4-49F3-BC28-CC13A6919D2E}"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233314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4E59D-9AD4-49F3-BC28-CC13A6919D2E}"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136495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C4E59D-9AD4-49F3-BC28-CC13A6919D2E}" type="datetimeFigureOut">
              <a:rPr lang="en-GB" smtClean="0"/>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16553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C4E59D-9AD4-49F3-BC28-CC13A6919D2E}" type="datetimeFigureOut">
              <a:rPr lang="en-GB" smtClean="0"/>
              <a:t>18/11/2014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174271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C4E59D-9AD4-49F3-BC28-CC13A6919D2E}" type="datetimeFigureOut">
              <a:rPr lang="en-GB" smtClean="0"/>
              <a:t>18/11/2014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181643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4E59D-9AD4-49F3-BC28-CC13A6919D2E}" type="datetimeFigureOut">
              <a:rPr lang="en-GB" smtClean="0"/>
              <a:t>18/11/2014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322213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4E59D-9AD4-49F3-BC28-CC13A6919D2E}" type="datetimeFigureOut">
              <a:rPr lang="en-GB" smtClean="0"/>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167445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4E59D-9AD4-49F3-BC28-CC13A6919D2E}" type="datetimeFigureOut">
              <a:rPr lang="en-GB" smtClean="0"/>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85FBA-4470-4CA2-A02F-7B42736E8B5B}" type="slidenum">
              <a:rPr lang="en-GB" smtClean="0"/>
              <a:t>‹#›</a:t>
            </a:fld>
            <a:endParaRPr lang="en-GB"/>
          </a:p>
        </p:txBody>
      </p:sp>
    </p:spTree>
    <p:extLst>
      <p:ext uri="{BB962C8B-B14F-4D97-AF65-F5344CB8AC3E}">
        <p14:creationId xmlns:p14="http://schemas.microsoft.com/office/powerpoint/2010/main" val="380360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4E59D-9AD4-49F3-BC28-CC13A6919D2E}" type="datetimeFigureOut">
              <a:rPr lang="en-GB" smtClean="0"/>
              <a:t>18/11/2014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85FBA-4470-4CA2-A02F-7B42736E8B5B}" type="slidenum">
              <a:rPr lang="en-GB" smtClean="0"/>
              <a:t>‹#›</a:t>
            </a:fld>
            <a:endParaRPr lang="en-GB"/>
          </a:p>
        </p:txBody>
      </p:sp>
    </p:spTree>
    <p:extLst>
      <p:ext uri="{BB962C8B-B14F-4D97-AF65-F5344CB8AC3E}">
        <p14:creationId xmlns:p14="http://schemas.microsoft.com/office/powerpoint/2010/main" val="31581013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trategy.sauder.ubc.ca/head/Papers/headmayer2013CJ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52450"/>
            <a:ext cx="906780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4581128"/>
            <a:ext cx="8136904" cy="646331"/>
          </a:xfrm>
          <a:prstGeom prst="rect">
            <a:avLst/>
          </a:prstGeom>
          <a:noFill/>
        </p:spPr>
        <p:txBody>
          <a:bodyPr wrap="square" rtlCol="0">
            <a:spAutoFit/>
          </a:bodyPr>
          <a:lstStyle/>
          <a:p>
            <a:r>
              <a:rPr lang="en-GB" dirty="0" smtClean="0">
                <a:solidFill>
                  <a:schemeClr val="bg1"/>
                </a:solidFill>
              </a:rPr>
              <a:t>INTRODUCTION TO INTERNATIONAL TRADE</a:t>
            </a:r>
          </a:p>
          <a:p>
            <a:r>
              <a:rPr lang="en-GB" dirty="0" smtClean="0">
                <a:solidFill>
                  <a:schemeClr val="bg1"/>
                </a:solidFill>
              </a:rPr>
              <a:t>Lecturer: Pierre-Louis Vézina (p.vezina@bham.ac.uk)</a:t>
            </a:r>
            <a:endParaRPr lang="en-GB" dirty="0">
              <a:solidFill>
                <a:schemeClr val="bg1"/>
              </a:solidFill>
            </a:endParaRPr>
          </a:p>
        </p:txBody>
      </p:sp>
    </p:spTree>
    <p:extLst>
      <p:ext uri="{BB962C8B-B14F-4D97-AF65-F5344CB8AC3E}">
        <p14:creationId xmlns:p14="http://schemas.microsoft.com/office/powerpoint/2010/main" val="2412037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solidFill>
                <a:schemeClr val="bg1"/>
              </a:solidFill>
            </a:endParaRPr>
          </a:p>
        </p:txBody>
      </p:sp>
      <p:pic>
        <p:nvPicPr>
          <p:cNvPr id="3074" name="Picture 2" descr="http://cdn0.vox-cdn.com/uploads/chorus_asset/file/666660/ourworldindata_world-maps-of-trade-openness-1990and201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1"/>
            <a:ext cx="7200800" cy="666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51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 overview of world trade</a:t>
            </a:r>
            <a:endParaRPr lang="en-GB" dirty="0"/>
          </a:p>
        </p:txBody>
      </p:sp>
      <p:sp>
        <p:nvSpPr>
          <p:cNvPr id="3" name="Content Placeholder 2"/>
          <p:cNvSpPr>
            <a:spLocks noGrp="1"/>
          </p:cNvSpPr>
          <p:nvPr>
            <p:ph idx="1"/>
          </p:nvPr>
        </p:nvSpPr>
        <p:spPr/>
        <p:txBody>
          <a:bodyPr/>
          <a:lstStyle/>
          <a:p>
            <a:r>
              <a:rPr lang="en-GB" dirty="0" smtClean="0"/>
              <a:t>5 facts about world trade:</a:t>
            </a:r>
          </a:p>
          <a:p>
            <a:pPr lvl="1"/>
            <a:r>
              <a:rPr lang="en-GB" dirty="0" smtClean="0"/>
              <a:t>1: Since 1960, world trade has become a much larger part of the world economy</a:t>
            </a:r>
          </a:p>
          <a:p>
            <a:pPr lvl="1"/>
            <a:r>
              <a:rPr lang="en-GB" dirty="0" smtClean="0"/>
              <a:t>2: Almost 60% of trade is manufacturing goods</a:t>
            </a:r>
            <a:endParaRPr lang="en-GB" dirty="0"/>
          </a:p>
        </p:txBody>
      </p:sp>
    </p:spTree>
    <p:extLst>
      <p:ext uri="{BB962C8B-B14F-4D97-AF65-F5344CB8AC3E}">
        <p14:creationId xmlns:p14="http://schemas.microsoft.com/office/powerpoint/2010/main" val="362631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2005 </a:t>
            </a:r>
            <a:r>
              <a:rPr lang="en-GB" dirty="0">
                <a:solidFill>
                  <a:schemeClr val="bg1"/>
                </a:solidFill>
              </a:rPr>
              <a:t>w</a:t>
            </a:r>
            <a:r>
              <a:rPr lang="en-GB" dirty="0" smtClean="0">
                <a:solidFill>
                  <a:schemeClr val="bg1"/>
                </a:solidFill>
              </a:rPr>
              <a:t>orld trade</a:t>
            </a:r>
            <a:endParaRPr lang="en-GB" dirty="0">
              <a:solidFill>
                <a:schemeClr val="bg1"/>
              </a:solidFill>
            </a:endParaRPr>
          </a:p>
        </p:txBody>
      </p:sp>
      <p:sp>
        <p:nvSpPr>
          <p:cNvPr id="3" name="Content Placeholder 2"/>
          <p:cNvSpPr>
            <a:spLocks noGrp="1"/>
          </p:cNvSpPr>
          <p:nvPr>
            <p:ph idx="1"/>
          </p:nvPr>
        </p:nvSpPr>
        <p:spPr/>
        <p:txBody>
          <a:bodyPr/>
          <a:lstStyle/>
          <a:p>
            <a:endParaRPr lang="en-GB"/>
          </a:p>
        </p:txBody>
      </p:sp>
      <p:pic>
        <p:nvPicPr>
          <p:cNvPr id="4" name="Content Placeholder 6" descr="fig0206"/>
          <p:cNvPicPr>
            <a:picLocks noGrp="1" noChangeAspect="1" noChangeArrowheads="1"/>
          </p:cNvPicPr>
          <p:nvPr/>
        </p:nvPicPr>
        <p:blipFill>
          <a:blip r:embed="rId2" cstate="print"/>
          <a:srcRect/>
          <a:stretch>
            <a:fillRect/>
          </a:stretch>
        </p:blipFill>
        <p:spPr bwMode="auto">
          <a:xfrm>
            <a:off x="2306216" y="1844824"/>
            <a:ext cx="4572000" cy="4566099"/>
          </a:xfrm>
          <a:prstGeom prst="rect">
            <a:avLst/>
          </a:prstGeom>
          <a:noFill/>
          <a:ln w="9525">
            <a:noFill/>
            <a:miter lim="800000"/>
            <a:headEnd/>
            <a:tailEnd/>
          </a:ln>
        </p:spPr>
      </p:pic>
    </p:spTree>
    <p:extLst>
      <p:ext uri="{BB962C8B-B14F-4D97-AF65-F5344CB8AC3E}">
        <p14:creationId xmlns:p14="http://schemas.microsoft.com/office/powerpoint/2010/main" val="2824542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Changing composition of </a:t>
            </a:r>
            <a:r>
              <a:rPr lang="en-US" dirty="0" smtClean="0">
                <a:solidFill>
                  <a:schemeClr val="bg1"/>
                </a:solidFill>
              </a:rPr>
              <a:t>developing-country </a:t>
            </a:r>
            <a:r>
              <a:rPr lang="en-US" dirty="0">
                <a:solidFill>
                  <a:schemeClr val="bg1"/>
                </a:solidFill>
              </a:rPr>
              <a:t>exports</a:t>
            </a:r>
            <a:endParaRPr lang="en-GB" dirty="0">
              <a:solidFill>
                <a:schemeClr val="bg1"/>
              </a:solidFill>
            </a:endParaRPr>
          </a:p>
        </p:txBody>
      </p:sp>
      <p:sp>
        <p:nvSpPr>
          <p:cNvPr id="3" name="Content Placeholder 2"/>
          <p:cNvSpPr>
            <a:spLocks noGrp="1"/>
          </p:cNvSpPr>
          <p:nvPr>
            <p:ph idx="1"/>
          </p:nvPr>
        </p:nvSpPr>
        <p:spPr/>
        <p:txBody>
          <a:bodyPr/>
          <a:lstStyle/>
          <a:p>
            <a:endParaRPr lang="en-GB"/>
          </a:p>
        </p:txBody>
      </p:sp>
      <p:pic>
        <p:nvPicPr>
          <p:cNvPr id="4" name="Content Placeholder 6" descr="fig0207"/>
          <p:cNvPicPr>
            <a:picLocks noGrp="1" noChangeAspect="1" noChangeArrowheads="1"/>
          </p:cNvPicPr>
          <p:nvPr/>
        </p:nvPicPr>
        <p:blipFill>
          <a:blip r:embed="rId2" cstate="print"/>
          <a:srcRect/>
          <a:stretch>
            <a:fillRect/>
          </a:stretch>
        </p:blipFill>
        <p:spPr bwMode="auto">
          <a:xfrm>
            <a:off x="1295400" y="1600200"/>
            <a:ext cx="6553200" cy="3657600"/>
          </a:xfrm>
          <a:prstGeom prst="rect">
            <a:avLst/>
          </a:prstGeom>
          <a:noFill/>
          <a:ln w="9525">
            <a:noFill/>
            <a:miter lim="800000"/>
            <a:headEnd/>
            <a:tailEnd/>
          </a:ln>
        </p:spPr>
      </p:pic>
    </p:spTree>
    <p:extLst>
      <p:ext uri="{BB962C8B-B14F-4D97-AF65-F5344CB8AC3E}">
        <p14:creationId xmlns:p14="http://schemas.microsoft.com/office/powerpoint/2010/main" val="4192267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http://cdn3.vox-cdn.com/uploads/chorus_asset/file/664068/world-commodities-map_536bebb20436a.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94" y="332657"/>
            <a:ext cx="924240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32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 overview of world trade</a:t>
            </a:r>
            <a:endParaRPr lang="en-GB" dirty="0"/>
          </a:p>
        </p:txBody>
      </p:sp>
      <p:sp>
        <p:nvSpPr>
          <p:cNvPr id="3" name="Content Placeholder 2"/>
          <p:cNvSpPr>
            <a:spLocks noGrp="1"/>
          </p:cNvSpPr>
          <p:nvPr>
            <p:ph idx="1"/>
          </p:nvPr>
        </p:nvSpPr>
        <p:spPr/>
        <p:txBody>
          <a:bodyPr/>
          <a:lstStyle/>
          <a:p>
            <a:r>
              <a:rPr lang="en-GB" dirty="0" smtClean="0"/>
              <a:t>5 facts about world trade:</a:t>
            </a:r>
          </a:p>
          <a:p>
            <a:pPr lvl="1"/>
            <a:r>
              <a:rPr lang="en-GB" dirty="0" smtClean="0"/>
              <a:t>1: Since 1960, world trade has become a much larger part of the world economy</a:t>
            </a:r>
          </a:p>
          <a:p>
            <a:pPr lvl="1"/>
            <a:r>
              <a:rPr lang="en-GB" dirty="0" smtClean="0"/>
              <a:t>2: Almost 60% of trade is manufacturing goods</a:t>
            </a:r>
          </a:p>
          <a:p>
            <a:pPr lvl="1"/>
            <a:r>
              <a:rPr lang="en-GB" dirty="0" smtClean="0"/>
              <a:t>3: International supply chains boost trade</a:t>
            </a:r>
          </a:p>
        </p:txBody>
      </p:sp>
    </p:spTree>
    <p:extLst>
      <p:ext uri="{BB962C8B-B14F-4D97-AF65-F5344CB8AC3E}">
        <p14:creationId xmlns:p14="http://schemas.microsoft.com/office/powerpoint/2010/main" val="371877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descr="http://siteresources.worldbank.org/INTTRADERESEARCH/Images/Boeing787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0" y="116632"/>
            <a:ext cx="9136483"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This is due to production </a:t>
            </a:r>
            <a:r>
              <a:rPr lang="en-GB" dirty="0"/>
              <a:t>fragmentation</a:t>
            </a:r>
          </a:p>
        </p:txBody>
      </p:sp>
      <p:sp>
        <p:nvSpPr>
          <p:cNvPr id="3" name="Content Placeholder 2"/>
          <p:cNvSpPr>
            <a:spLocks noGrp="1"/>
          </p:cNvSpPr>
          <p:nvPr>
            <p:ph idx="1"/>
          </p:nvPr>
        </p:nvSpPr>
        <p:spPr/>
        <p:txBody>
          <a:bodyPr>
            <a:normAutofit lnSpcReduction="10000"/>
          </a:bodyPr>
          <a:lstStyle/>
          <a:p>
            <a:r>
              <a:rPr lang="en-GB" dirty="0"/>
              <a:t>Example</a:t>
            </a:r>
            <a:r>
              <a:rPr lang="en-GB" dirty="0" smtClean="0"/>
              <a:t>:  </a:t>
            </a:r>
            <a:r>
              <a:rPr lang="en-GB" dirty="0"/>
              <a:t>£500 iPad may involve </a:t>
            </a:r>
            <a:r>
              <a:rPr lang="en-GB" dirty="0" smtClean="0"/>
              <a:t>£800 </a:t>
            </a:r>
            <a:r>
              <a:rPr lang="en-GB" dirty="0"/>
              <a:t>of trade</a:t>
            </a:r>
          </a:p>
          <a:p>
            <a:pPr lvl="1"/>
            <a:r>
              <a:rPr lang="en-GB" dirty="0" smtClean="0"/>
              <a:t>Japan </a:t>
            </a:r>
            <a:r>
              <a:rPr lang="en-GB" dirty="0"/>
              <a:t>makes the £100 screen, exports it to China</a:t>
            </a:r>
          </a:p>
          <a:p>
            <a:pPr lvl="1"/>
            <a:r>
              <a:rPr lang="en-GB" dirty="0"/>
              <a:t>Korea makes the £200 chip, exports it China</a:t>
            </a:r>
          </a:p>
          <a:p>
            <a:pPr lvl="1"/>
            <a:r>
              <a:rPr lang="en-GB" dirty="0"/>
              <a:t>China assembles chip and screen, exports the £500 iPad to the US </a:t>
            </a:r>
          </a:p>
          <a:p>
            <a:r>
              <a:rPr lang="en-GB" dirty="0" smtClean="0"/>
              <a:t>World imports = China imports (£100+£200=£300) + US imports (£500) = £800</a:t>
            </a:r>
          </a:p>
          <a:p>
            <a:r>
              <a:rPr lang="en-GB" dirty="0" smtClean="0"/>
              <a:t>World GDP = £500 iPad</a:t>
            </a:r>
          </a:p>
        </p:txBody>
      </p:sp>
    </p:spTree>
    <p:extLst>
      <p:ext uri="{BB962C8B-B14F-4D97-AF65-F5344CB8AC3E}">
        <p14:creationId xmlns:p14="http://schemas.microsoft.com/office/powerpoint/2010/main" val="1271451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 overview of world trade</a:t>
            </a:r>
            <a:endParaRPr lang="en-GB" dirty="0"/>
          </a:p>
        </p:txBody>
      </p:sp>
      <p:sp>
        <p:nvSpPr>
          <p:cNvPr id="3" name="Content Placeholder 2"/>
          <p:cNvSpPr>
            <a:spLocks noGrp="1"/>
          </p:cNvSpPr>
          <p:nvPr>
            <p:ph idx="1"/>
          </p:nvPr>
        </p:nvSpPr>
        <p:spPr/>
        <p:txBody>
          <a:bodyPr/>
          <a:lstStyle/>
          <a:p>
            <a:r>
              <a:rPr lang="en-GB" dirty="0" smtClean="0"/>
              <a:t>5 facts about world trade:</a:t>
            </a:r>
          </a:p>
          <a:p>
            <a:pPr lvl="1"/>
            <a:r>
              <a:rPr lang="en-GB" dirty="0" smtClean="0"/>
              <a:t>1: Since 1960, world trade has become a much larger part of the world economy</a:t>
            </a:r>
          </a:p>
          <a:p>
            <a:pPr lvl="1"/>
            <a:r>
              <a:rPr lang="en-GB" dirty="0" smtClean="0"/>
              <a:t>2: Almost 60% of trade is manufacturing goods</a:t>
            </a:r>
          </a:p>
          <a:p>
            <a:pPr lvl="1"/>
            <a:r>
              <a:rPr lang="en-GB" dirty="0" smtClean="0"/>
              <a:t>3</a:t>
            </a:r>
            <a:r>
              <a:rPr lang="en-GB" dirty="0"/>
              <a:t>: International supply chains boost trade</a:t>
            </a:r>
          </a:p>
          <a:p>
            <a:pPr lvl="1"/>
            <a:r>
              <a:rPr lang="en-GB" dirty="0" smtClean="0"/>
              <a:t>4: </a:t>
            </a:r>
            <a:r>
              <a:rPr lang="en-GB" dirty="0"/>
              <a:t>90% of </a:t>
            </a:r>
            <a:r>
              <a:rPr lang="en-GB" dirty="0" smtClean="0"/>
              <a:t>world </a:t>
            </a:r>
            <a:r>
              <a:rPr lang="en-GB" dirty="0"/>
              <a:t>trade is </a:t>
            </a:r>
            <a:r>
              <a:rPr lang="en-GB" dirty="0" smtClean="0"/>
              <a:t>by sea</a:t>
            </a:r>
          </a:p>
        </p:txBody>
      </p:sp>
    </p:spTree>
    <p:extLst>
      <p:ext uri="{BB962C8B-B14F-4D97-AF65-F5344CB8AC3E}">
        <p14:creationId xmlns:p14="http://schemas.microsoft.com/office/powerpoint/2010/main" val="1527537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cdn0.vox-cdn.com/uploads/chorus_asset/file/664138/Screen_Shot_2014-08-20_at_11.25.13_AM.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 y="640703"/>
            <a:ext cx="917048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7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module</a:t>
            </a:r>
            <a:endParaRPr lang="en-GB" dirty="0"/>
          </a:p>
        </p:txBody>
      </p:sp>
      <p:sp>
        <p:nvSpPr>
          <p:cNvPr id="3" name="Content Placeholder 2"/>
          <p:cNvSpPr>
            <a:spLocks noGrp="1"/>
          </p:cNvSpPr>
          <p:nvPr>
            <p:ph idx="1"/>
          </p:nvPr>
        </p:nvSpPr>
        <p:spPr/>
        <p:txBody>
          <a:bodyPr/>
          <a:lstStyle/>
          <a:p>
            <a:r>
              <a:rPr lang="en-GB" dirty="0"/>
              <a:t>10 weeks to understand how countries gain from trade</a:t>
            </a:r>
          </a:p>
          <a:p>
            <a:pPr lvl="1"/>
            <a:r>
              <a:rPr lang="en-GB" dirty="0"/>
              <a:t>Week 1: An overview of world trade</a:t>
            </a:r>
          </a:p>
          <a:p>
            <a:pPr lvl="1"/>
            <a:r>
              <a:rPr lang="en-GB" dirty="0"/>
              <a:t>Week 2-7: Sources of gains from trade</a:t>
            </a:r>
          </a:p>
          <a:p>
            <a:pPr lvl="1"/>
            <a:r>
              <a:rPr lang="en-GB" dirty="0"/>
              <a:t>Week 8-10: Trade policy</a:t>
            </a:r>
          </a:p>
          <a:p>
            <a:r>
              <a:rPr lang="en-GB" dirty="0" smtClean="0"/>
              <a:t>Syllabus up on canvas!</a:t>
            </a:r>
          </a:p>
        </p:txBody>
      </p:sp>
    </p:spTree>
    <p:extLst>
      <p:ext uri="{BB962C8B-B14F-4D97-AF65-F5344CB8AC3E}">
        <p14:creationId xmlns:p14="http://schemas.microsoft.com/office/powerpoint/2010/main" val="3074500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cdn0.vox-cdn.com/uploads/chorus_asset/file/664138/Screen_Shot_2014-08-20_at_11.25.13_AM.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 y="640703"/>
            <a:ext cx="9170489" cy="525658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163135" y="1484784"/>
            <a:ext cx="864096" cy="648072"/>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59080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cdn0.vox-cdn.com/uploads/chorus_asset/file/664138/Screen_Shot_2014-08-20_at_11.25.13_AM.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 y="640703"/>
            <a:ext cx="9170489" cy="525658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11560" y="2348880"/>
            <a:ext cx="864096" cy="648072"/>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20127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cdn0.vox-cdn.com/uploads/chorus_asset/file/664138/Screen_Shot_2014-08-20_at_11.25.13_AM.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 y="640703"/>
            <a:ext cx="9170489" cy="52565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3.amazonaws.com/rapgenius/1370716537_jolly-rog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068960"/>
            <a:ext cx="1152128"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80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cdn1.vox-cdn.com/uploads/chorus_asset/file/663454/tumblr_mw4i1zKE0C1s3dn7vo1_128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 y="692696"/>
            <a:ext cx="9162526" cy="523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559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http://portalexport.files.wordpress.com/2014/04/shanghai_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822873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69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 overview of world trade</a:t>
            </a:r>
            <a:endParaRPr lang="en-GB" dirty="0"/>
          </a:p>
        </p:txBody>
      </p:sp>
      <p:sp>
        <p:nvSpPr>
          <p:cNvPr id="3" name="Content Placeholder 2"/>
          <p:cNvSpPr>
            <a:spLocks noGrp="1"/>
          </p:cNvSpPr>
          <p:nvPr>
            <p:ph idx="1"/>
          </p:nvPr>
        </p:nvSpPr>
        <p:spPr/>
        <p:txBody>
          <a:bodyPr/>
          <a:lstStyle/>
          <a:p>
            <a:r>
              <a:rPr lang="en-GB" dirty="0" smtClean="0"/>
              <a:t>5 facts about world trade:</a:t>
            </a:r>
          </a:p>
          <a:p>
            <a:pPr lvl="1"/>
            <a:r>
              <a:rPr lang="en-GB" dirty="0" smtClean="0"/>
              <a:t>1: Since 1960, world trade has become a much larger part of the world economy</a:t>
            </a:r>
          </a:p>
          <a:p>
            <a:pPr lvl="1"/>
            <a:r>
              <a:rPr lang="en-GB" dirty="0" smtClean="0"/>
              <a:t>2: Almost 60% of trade is manufacturing goods</a:t>
            </a:r>
          </a:p>
          <a:p>
            <a:pPr lvl="1"/>
            <a:r>
              <a:rPr lang="en-GB" dirty="0"/>
              <a:t>3: International supply chains boost </a:t>
            </a:r>
            <a:r>
              <a:rPr lang="en-GB" dirty="0" smtClean="0"/>
              <a:t>trade</a:t>
            </a:r>
          </a:p>
          <a:p>
            <a:pPr lvl="1"/>
            <a:r>
              <a:rPr lang="en-GB" dirty="0" smtClean="0"/>
              <a:t>4: </a:t>
            </a:r>
            <a:r>
              <a:rPr lang="en-GB" dirty="0"/>
              <a:t>90% of </a:t>
            </a:r>
            <a:r>
              <a:rPr lang="en-GB" dirty="0" smtClean="0"/>
              <a:t>world </a:t>
            </a:r>
            <a:r>
              <a:rPr lang="en-GB" dirty="0"/>
              <a:t>trade is </a:t>
            </a:r>
            <a:r>
              <a:rPr lang="en-GB" dirty="0" smtClean="0"/>
              <a:t>by sea</a:t>
            </a:r>
          </a:p>
          <a:p>
            <a:pPr lvl="1"/>
            <a:r>
              <a:rPr lang="en-GB" dirty="0" smtClean="0"/>
              <a:t>5: Technology has greatly reduced trade costs</a:t>
            </a:r>
          </a:p>
        </p:txBody>
      </p:sp>
    </p:spTree>
    <p:extLst>
      <p:ext uri="{BB962C8B-B14F-4D97-AF65-F5344CB8AC3E}">
        <p14:creationId xmlns:p14="http://schemas.microsoft.com/office/powerpoint/2010/main" val="1755179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64" y="1089461"/>
            <a:ext cx="8841401" cy="521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887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descr="http://static.seekingalpha.com/uploads/2009/6/11/saupload_k8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28575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9952" y="1772816"/>
            <a:ext cx="3888432" cy="4401205"/>
          </a:xfrm>
          <a:prstGeom prst="rect">
            <a:avLst/>
          </a:prstGeom>
          <a:noFill/>
        </p:spPr>
        <p:txBody>
          <a:bodyPr wrap="square" rtlCol="0">
            <a:spAutoFit/>
          </a:bodyPr>
          <a:lstStyle/>
          <a:p>
            <a:r>
              <a:rPr lang="en-GB" sz="2800" dirty="0"/>
              <a:t>"One of the most significant, yet least noticed, economic developments of the last few </a:t>
            </a:r>
            <a:r>
              <a:rPr lang="en-GB" sz="2800" dirty="0" smtClean="0"/>
              <a:t>decades…  Containerization  slashed </a:t>
            </a:r>
            <a:r>
              <a:rPr lang="en-GB" sz="2800" dirty="0"/>
              <a:t>the cost of transporting goods around the world and made the boom in global trade </a:t>
            </a:r>
            <a:r>
              <a:rPr lang="en-GB" sz="2800" dirty="0" smtClean="0"/>
              <a:t>possible”</a:t>
            </a:r>
          </a:p>
        </p:txBody>
      </p:sp>
    </p:spTree>
    <p:extLst>
      <p:ext uri="{BB962C8B-B14F-4D97-AF65-F5344CB8AC3E}">
        <p14:creationId xmlns:p14="http://schemas.microsoft.com/office/powerpoint/2010/main" val="1814457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AutoShape 2" descr="https://sites.google.com/site/jgasturias2/_/rsrc/1352249035690/shipping-containers/container%20ports%20through%20tim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sites.google.com/site/jgasturias2/_/rsrc/1352249035690/shipping-containers/container%20ports%20through%20tim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79" y="1052736"/>
            <a:ext cx="9433048" cy="5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694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2" name="Picture 4" descr="http://www.agcs.allianz.com/assets/Infographics/ContainerSize-InsuredVesselsGrowth-Info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76672"/>
            <a:ext cx="6696744" cy="61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1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to know</a:t>
            </a:r>
            <a:endParaRPr lang="en-GB" dirty="0"/>
          </a:p>
        </p:txBody>
      </p:sp>
      <p:sp>
        <p:nvSpPr>
          <p:cNvPr id="3" name="Content Placeholder 2"/>
          <p:cNvSpPr>
            <a:spLocks noGrp="1"/>
          </p:cNvSpPr>
          <p:nvPr>
            <p:ph idx="1"/>
          </p:nvPr>
        </p:nvSpPr>
        <p:spPr/>
        <p:txBody>
          <a:bodyPr>
            <a:normAutofit/>
          </a:bodyPr>
          <a:lstStyle/>
          <a:p>
            <a:r>
              <a:rPr lang="en-GB" b="1" dirty="0"/>
              <a:t>Book</a:t>
            </a:r>
            <a:r>
              <a:rPr lang="en-GB" dirty="0"/>
              <a:t>: International Economics, Theory and Policy, Paul Krugman, Maurice </a:t>
            </a:r>
            <a:r>
              <a:rPr lang="en-GB" dirty="0" err="1"/>
              <a:t>Obstfeld</a:t>
            </a:r>
            <a:r>
              <a:rPr lang="en-GB" dirty="0"/>
              <a:t>, Marc J. </a:t>
            </a:r>
            <a:r>
              <a:rPr lang="en-GB" dirty="0" err="1"/>
              <a:t>Melitz</a:t>
            </a:r>
            <a:r>
              <a:rPr lang="en-GB" dirty="0"/>
              <a:t>. , 9th Edition, Pearson</a:t>
            </a:r>
            <a:r>
              <a:rPr lang="en-GB" dirty="0" smtClean="0"/>
              <a:t>.</a:t>
            </a:r>
          </a:p>
          <a:p>
            <a:r>
              <a:rPr lang="en-GB" dirty="0" smtClean="0"/>
              <a:t>E-copy available from the library</a:t>
            </a:r>
          </a:p>
          <a:p>
            <a:r>
              <a:rPr lang="en-GB" b="1" dirty="0" smtClean="0"/>
              <a:t>Slides will be uploaded on canvas before the lecture</a:t>
            </a:r>
            <a:endParaRPr lang="en-GB" b="1" dirty="0"/>
          </a:p>
          <a:p>
            <a:pPr marL="0" indent="0">
              <a:buNone/>
            </a:pPr>
            <a:endParaRPr lang="en-GB" dirty="0"/>
          </a:p>
        </p:txBody>
      </p:sp>
      <p:sp>
        <p:nvSpPr>
          <p:cNvPr id="4" name="AutoShape 2" descr="data:image/jpeg;base64,/9j/4AAQSkZJRgABAQAAAQABAAD/2wCEAAkGBxQSERUUExQWFhUVFxgXFxYVGBkXFRwXHBgXHBkcHBgYHCggGRwlHhoWIjEiJSksLi4uGh8zODMsNygtLisBCgoKDg0OGhAQGiwkICQsLCwtLCwtLC00LCw0LCwsLCwsLCwsLCwsLC0sLC8sLC0sLCwsLC0sLCwsLCwsLCwsLP/AABEIANcAoAMBIgACEQEDEQH/xAAcAAEAAQUBAQAAAAAAAAAAAAAABgIDBAUHAQj/xABCEAABBAADBAYHBQUIAwEAAAABAAIDEQQSIQUxQVEGEyJSYXEWMkKBkZPiFKGxwfAHI3LR4RUkM0NTYoLxkrLSF//EABoBAQADAQEBAAAAAAAAAAAAAAABAgMEBQb/xAArEQEAAgIBAgQEBwEAAAAAAAAAAQIDESESMQQyQVETFHGhIlJhkbHR8AX/2gAMAwEAAhEDEQA/AO4oiICIiAvEJWDtja0OFidNO8MY0ak/gOZ8EGda1u09uYfD31srWkCyLt1c8o1pcQ6WftenxDnMwoMMW4H/ADneJ7vkNVE9mQyST9tjnOcRm1IIJPtEA2fA+NqlraTEPoIdNo3EiOGV3InK0febHvCrj6WXuhsjQgStJ/AKF7E2NhYpXukmLpnWerbI620bysY02TyG88OSmuyxhWwl8RaGWcxOhzcQ7NqHcwdVyX8Xrs1+HEd2yw222O3gsPI0fwWxhna71SD5KHbP2/FMWg4aeNrx2XuidlJJ3aDTSje7VZLHfvnRi43tssDjfWMFW5tcASARvFq9fETE6tCvRE9ksterT4PahByyaHn/ADW3BXTW0WjcKTGgrlPTXbLXVCXZQ182ePKcxLf8M/wkncfiurFcU2xi2nE4gTRZwJJA1xfT7zU0B1EBo10q1ZCMtlLgG5roaD8Tpx8VfweHcCdOC2RgdM5rY2gCUNa1uge3KTvLQG7t50WA+OVmdxY9ronZXONZWngCdwPl4IMmCFufKXgZqBzAkCwd4Gq75D6o8guT9GNgOcx00wyyW71hburIBaW69hxGYXyNrq+HPZb5D8EFxERARF4UGLtTaEeHifLK7KyNpc53gF8u9MOlk+2MW3TKzNlhivstHN3DNxJ93n0j9tG2evnjwDX5Y2NM+JdyaPVH9PELlWz9nGZsmJP7nDxnJmG8k7o295xFWqWvra9a7TLobsiF+fq6McVNdMd75PaIvcBWnhryW6wZc8FkBbFHZ7QaTI6+O8UeVqHbB2lUYhDgImisoFk5tXEniToF0nZGyC1odJbeOXj7zz8F5niMnTt2UpGlEfQGF8H7t5EhIOaU5mnXUOAHELDj6DY6QydZLGy3McCSXBzmWGltasyjQH3Kc7PeA2h4LYtlXBH/AEMtZ55+sKXw+yO7Dw20IpWuxeJjdEAQeZJoN7WUcfFSHaDI8okkZm6rtghpc5pA1IA1ulTi4GTRujkaHMeKc07iP18Fp9h7QdFL9jnJLgC6CV2vWxA7if8AUYKB571aviPifij09I44/wB3ZTXTbPdHOwPjc14IsOaQRr5KrZWOLTkduuh4FRTp3NhoInZQ1mIkOZvVkskJ0Bc7Jwqt61nRPbzpCIpCSfZcT2q7vjx1Xo+Gm3T8SOyJ1PEutLk3S3ZEQJlaztmZxcRdm3O4XpVBdH2Fj+tjPNhyn3bj7wuV7d6SXNiIOoLwyR4JEmXc80by6a0PNerix2y+SHPe9aeZsehoa3MTmzvBoH1RGCBenEm9/d8De+xcDXse0dkv1Jq+1oLIO/cAedKFw9KZGBrW4N4AsN7XBu8ep96vN6VzHUYN53e3zF93iKK1+Uze33j+2fzGP3+0s7HbcGGLwZGOeQdMpLQ0XlYS2stXpoSuqweqPIfgvnrbO1I3teZMI9rpATnMhBsDeOyB5r6FhHZHkFTJhvj11xra9Mlb+WVxERZLipcVUsDbj8uGnI3iKQ/BhQfKW2NtuxWKxMgNfapfWPCMHs/dl+C23SfHNk6vD4cf3fDjLGD7RPryO5ucf1qoXhnAEE7uNb1Ldj4nAZamlxMbu82NkjPfqCufLE7iYh0YZrzttehGGjGLiaWvouvWstgXqfMBdR2tOc+RvK3HeAOHnfBcrc7JRwU0cut9YA5kzeVtd6oNcOS3X9syYgv6xr439nM0ggGgQC01q28xHmvPz4pvPU6o1vhOMNjCP5lbWDGhc12LiHMma0vIYb0JsXWm9S9pIK8zxGDonW2tbbSZuJVvGxNmbldemoc05XtOoBa4atNHetH9pIHC+AJoE7wPuWHtPbrsPhuskAz00ZQbaXkaC+V8Vljx2m0dPfatunXKJ9Ndmw4aaNkTnucWl0jpHZ3EkjLZ8sywNnTlrgRoQbHmtVLinyvc+R2ZzjZJ/lwHABZuFK+sxUmtIradz6vMtMTO4dU6F7SvFuANNmbdHvX/AEPxWbiv2cwPmkm66dr5HOccjmgW43oMqivQ+UNxER4l7W+4ldgCvhvbHMxWVb1rfvCE/wD51Fr/AHjFUdD+8buqq9RUj9nENV9oxXD228P+PL4Kcot/mMn5pZ/Cp7IDiP2X4d/rzYl2+re01dc2/wDankYoKpFS+S9/NO1q0rXtAiIqLCx8fFniezvMc34ghZCpIQfJuxeiUsuYV2myGLXm3Nf/AKrBk2G4SBuU6szkDuk9n7guxbZyYDHPDtI5ZBKD45S1wHxB96jTsZC18cxcLlh6og8OqytNVxOc/BcFs2SMkxr6O2mOk0iWh6ExdWZjVU8NHmAb9+8KajEZm0dQobh45op3u6l3VSU51VYJ1sNu9LOlblIcIczQ5pDgeI1H9Fnl5nbXH20wMbM4T9SGDtDM19n1RvNVoR58lP8AZrS6FhO/KP8Av3qJ6EndmbTTzAdZAPvClvRzFCaIHcWktI8RVfcuXxUbxxqOyK7i3dfdhg6r4EHyIWi6b4bNhHEii17SPHWvwKmTIFzvpPiTPieq6wdS1waCPVG7M4861+Cx8Djm2WJ9uVM2SOmY90Y/s9zY2SEU15cG3vOWrPl2hqsnDNo1V1vCkfSuYTYimEFkbcrSN3jVeX3LAw2G7QArQgle7F5nHFrcbcmvxahIuiWEuaLn1jD8DZ+4FddC590DwBMpf7LBf/LcPjqfcughaUmJjcKy9REVkCIiAiIgLxeogg/7T+jIxmHses3ceR4H8lx/ohs4l2WRvaw7ngXvBdRNnnoNfNfSsjAQQdx0XM+kmxDh5i5o7MmuauXAnmsc1Zms9LTFMRblbwuHFbhXwVjbnQszxkxOEUpo5xY4+0G77GnwWXsmVrpGNO4m/gCa9/5KXTPFV+rXkxFq227L23HDjD+j+K2aTJJlmicKkMQIIqyHEHU7z8Stt0c20IZNXXHJrdbh7JNKZbVktpG8Vx/XxXM4cOQ8g8DVbt277qXbSsZomLQwtaawn21elLOrLILc8isxFNbpwvedSodFhuSyMPBpuWTs6PMLO+zY5Low4aYY6a+rC1ptyx5IcjC6t273qvY2GJPnqT95K3YwGYVRokDStOOtqS9FdhgAO9kH1j7ZFbv9o+9WvSbT+iazpvejuz+phAqi7U/kFtlS0KpaxGlBERAREQEVJVovPJBfXiw34kjgseTHuHslBtFj43CMlYWPALTw/PwPitY/a7h7BVl23Xf6bkEb2p0ZmgdniuRo1BaLeP4mjf5t38ljx9IiRT23wzM118ufgpO7pE4f5TvgVrNo46KY3JhXF3eALXf+Qq/esr4qX80L1vavZqcTtJhaSLJ4Nog+SjuFwbiSXA2Ta3M2Fbds+0AcnRtePjoViDAO783yT/8ASimOKeWC1pt3XosLSzsNgxZcBmJHsi3GtwoalWcHhIhrI3EyeBGQfAWfvUk2ftmOIVHhnM8m6+871pHV6q8L2y9hOfRmGRn+n7Tv4zuA8Bv4ngpSxoAobhoBwAUfj6Q3/lu+CvN23/sd8FZDeItSzal+yVfbjr4FBsEWK3E3wV1r0FxeqkFeoC8pcs9NcZ34/lfWnprjO/H8r61Oh1LIFSYguX+muM78fyvrT01xnfj+V9aaHTzCOSpOHHJcy9NcZ34/lfWnprjO/H8r600Om/ZhyT7MOS5l6a4zvx/K+tPTXGd+P5X1podM+yjkn2UclzP01xnfj+V9aemuM78fyvrTQ6X9lHJe/ZRyXM/TXGd+P5X1p6a4zvx/K+tNDpn2UckGGHJcz9NcZ34/lfWnprjO/H8r600OndQOSqEYXL/TXGd+P5X1p6a4zvx/K+tNDqQYF7S5Z6a4zvx/K+tPTXGd+P5X1podURcr9NcZ34/lfWnprjO/H8r600I+iIpVEREBERAREQEKnzNmRzx4CN4IaY5CS3Q2GspWNlbNw4fhJWMdUjnsLXuDtWg046VwOnj4JtKEIpjBsKF7sRI9jhlmyCLM4UD7XZYTrdgVStnYmFjjxEknWObFIGtrsuILWkAgga2d6bESRTSLo7hjkYRJnfh+uzZ9ARV6eNpgOi8TogHtc2R0PWZs5u607IGUDfvNpsQu/wBb0U6ggY5uziyNzc2bttO62jQ6ak8L3UVZi2DE9xe9skpkxEkfZdXVgOd2nUPDimxC0pTKDo9hmBnWZ3l2IfAC12UaF1EjwqtOKqwPReHM4SNc4GZ0bXZyNBe5rGk3od9BNiF0ilu18IIsA9g1y4pzQTV15qJBARERAiIgIiICIiDIZjpRlqR4yAhtOOgNWByGgV3Z7ZZXxxMebs5AXEAHU2OR3rCWy6OYlsWKie801pNn3EcESy8fgcThs0jphmJDX5JbkPK+Oi1D5pAC0l+Vxsg3TjzN71LNp7Tw7pWSGSJ7Wyh+RkJa8jUauvtVd7lTtLbERc0vn69vXB4jEY7LP4jrpyCgRgYqYFpzSXWVurry90cxpwVQx8zWgdZIGgUBmcG1uIUvxm3YCW5phLeIbI05SOqj0sWR56eKs4rpDC9svWO6wDEMfG2terGQmtP4t+9BFGYmVoaA+QAG2i3AA8x46pDiZm3lfIM51ouGY/mVMcZt6E1c3W3PG9nZI6pgLb19x+KYjpQ3LLllF9cwxdk/4Zy560/i8U5ETiEnUl4loRv0ZnIcHH2mt9+9UHHzNB/eSAOJdeZwBPPkSpXjtt4YianZw6eKQNAPaa0R5ju8D8FY21tdjrIxPWNMrHMj6qwxoIJsuojcdAdUEXmnlIp7nkE5qcTRdzo7yrAUt6U7WimhAEuaTOCAzNkqtSQ8djyBUSUgiIiBERAREQEREBERAXtrxESuYZzQ8FwtvEf9LKEkOUW05sjrJJrPTMpAvQCnfFYS8QbAywUew68lDfo/XU668PBURvhMlua4R5dw1OYjfqe8sNesZZAG8mteZIH5oMjDyRBgD2EuzWTZrKAKFe1Zu9yrlMN6B3tCvhlIN6eXCwqf7Nk7vC94/mqW4B53AbuYviNfHQqBVPJGc+Vu8jIdQANc1gk2d2vmsRX5cG9oJLdBx0pWVI8RERAiIgIiICIiAiIgIiICIq4WguaCaBIBPIXqdUFK8B/ms/7EwgFsgAPBxFjnvr8FQ+CPK6ndq3ZRY3AtrTyJ+CJYvWO5n4lBK7g4/FZZwbMoqQXlujXrUOzv08+fkrj9mtFXKBZIB0o1Wo13aoMB0hO8n4lUrLxOEa1tiRrjV0K8PHfr9yxUHiLxx0Kw3YiV00scbIyI5Ay3ucDZvLx8CfctMeK196VmYhmotfFNiXAO6mIAiMglzgKkcWt1Jre0+WnMJ12JonqYuyC4jM8EAAE9kuBBAINa/itflb/p+6OuGwRWsJNnjY+qLm2QLr1nDjruCurC1ZrMxPosIiKoIiICIiArkDw17SRYBBIPGira9RLZCWGTsiI2aa2gCb14A6nX8F4Xx6XC6t436tPje/x5DhvWBFIWuDm6EGwVlf2rJVaa8hqoF2DEMaTbDQJJbQPZOWrzait9cbCuNcxg1hdwabHgN1k1ob05hYD8UTmuu1vNajy/XBX27WlAAsaCt368B7k0K8U5gBAiLSRVkf7hrd6cRxu/Ba5ZU+Oe9paa1rcKOl1+JWMpFLgtbitlF0z5GvAzPziw7Q60ey4Wd+vitmi0pktTfSrMRLXNwMo3SsHlH/W+Col2W93rSN8Ka9tA3e59e6tVtEVozWjmP4OmFrCQ5I2Mu8oomq1zOP5q6iLO0zaZmUiIiqCIiAiIgIiICIiAiIgIiICIiAiIgIiICIiAiIgIiICIiAiIgIiICI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75383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maer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8876"/>
            <a:ext cx="4902109" cy="667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72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 overview of world trade</a:t>
            </a:r>
            <a:endParaRPr lang="en-GB" dirty="0"/>
          </a:p>
        </p:txBody>
      </p:sp>
      <p:sp>
        <p:nvSpPr>
          <p:cNvPr id="3" name="Content Placeholder 2"/>
          <p:cNvSpPr>
            <a:spLocks noGrp="1"/>
          </p:cNvSpPr>
          <p:nvPr>
            <p:ph idx="1"/>
          </p:nvPr>
        </p:nvSpPr>
        <p:spPr/>
        <p:txBody>
          <a:bodyPr/>
          <a:lstStyle/>
          <a:p>
            <a:r>
              <a:rPr lang="en-GB" dirty="0" smtClean="0"/>
              <a:t>5 facts about world trade:</a:t>
            </a:r>
          </a:p>
          <a:p>
            <a:pPr lvl="1"/>
            <a:r>
              <a:rPr lang="en-GB" dirty="0" smtClean="0"/>
              <a:t>1: Since 1960, world trade has become a much larger part of the world economy</a:t>
            </a:r>
          </a:p>
          <a:p>
            <a:pPr lvl="1"/>
            <a:r>
              <a:rPr lang="en-GB" dirty="0" smtClean="0"/>
              <a:t>2: Almost 60% of trade is manufacturing goods</a:t>
            </a:r>
          </a:p>
          <a:p>
            <a:pPr lvl="1"/>
            <a:r>
              <a:rPr lang="en-GB" dirty="0"/>
              <a:t>3: International supply chains boost </a:t>
            </a:r>
            <a:r>
              <a:rPr lang="en-GB" dirty="0" smtClean="0"/>
              <a:t>trade</a:t>
            </a:r>
          </a:p>
          <a:p>
            <a:pPr lvl="1"/>
            <a:r>
              <a:rPr lang="en-GB" dirty="0" smtClean="0"/>
              <a:t>4: </a:t>
            </a:r>
            <a:r>
              <a:rPr lang="en-GB" dirty="0"/>
              <a:t>90% of </a:t>
            </a:r>
            <a:r>
              <a:rPr lang="en-GB" dirty="0" smtClean="0"/>
              <a:t>world </a:t>
            </a:r>
            <a:r>
              <a:rPr lang="en-GB" dirty="0"/>
              <a:t>trade is </a:t>
            </a:r>
            <a:r>
              <a:rPr lang="en-GB" dirty="0" smtClean="0"/>
              <a:t>by sea</a:t>
            </a:r>
          </a:p>
          <a:p>
            <a:pPr lvl="1"/>
            <a:r>
              <a:rPr lang="en-GB" dirty="0" smtClean="0"/>
              <a:t>5: Technology has greatly reduced trade costs</a:t>
            </a:r>
          </a:p>
        </p:txBody>
      </p:sp>
    </p:spTree>
    <p:extLst>
      <p:ext uri="{BB962C8B-B14F-4D97-AF65-F5344CB8AC3E}">
        <p14:creationId xmlns:p14="http://schemas.microsoft.com/office/powerpoint/2010/main" val="3171436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 1</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a:t>An overview of world </a:t>
            </a:r>
            <a:r>
              <a:rPr lang="en-GB" dirty="0" smtClean="0"/>
              <a:t>trade</a:t>
            </a:r>
          </a:p>
          <a:p>
            <a:pPr marL="514350" indent="-514350">
              <a:buFont typeface="+mj-lt"/>
              <a:buAutoNum type="arabicPeriod"/>
            </a:pPr>
            <a:r>
              <a:rPr lang="en-GB" b="1" dirty="0" smtClean="0"/>
              <a:t>Who trades with whom? The gravity model</a:t>
            </a:r>
          </a:p>
        </p:txBody>
      </p:sp>
    </p:spTree>
    <p:extLst>
      <p:ext uri="{BB962C8B-B14F-4D97-AF65-F5344CB8AC3E}">
        <p14:creationId xmlns:p14="http://schemas.microsoft.com/office/powerpoint/2010/main" val="858630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gravity model</a:t>
            </a:r>
          </a:p>
        </p:txBody>
      </p:sp>
      <p:sp>
        <p:nvSpPr>
          <p:cNvPr id="3" name="Content Placeholder 2"/>
          <p:cNvSpPr>
            <a:spLocks noGrp="1"/>
          </p:cNvSpPr>
          <p:nvPr>
            <p:ph idx="1"/>
          </p:nvPr>
        </p:nvSpPr>
        <p:spPr/>
        <p:txBody>
          <a:bodyPr/>
          <a:lstStyle/>
          <a:p>
            <a:endParaRPr lang="en-GB"/>
          </a:p>
        </p:txBody>
      </p:sp>
      <p:pic>
        <p:nvPicPr>
          <p:cNvPr id="4" name="Picture 2" descr="http://the-international-investor.com/wp-content/uploads/2013/05/BarclaysGlobalTradeFlows20022012.png"/>
          <p:cNvPicPr>
            <a:picLocks noChangeAspect="1" noChangeArrowheads="1"/>
          </p:cNvPicPr>
          <p:nvPr/>
        </p:nvPicPr>
        <p:blipFill rotWithShape="1">
          <a:blip r:embed="rId2">
            <a:extLst>
              <a:ext uri="{28A0092B-C50C-407E-A947-70E740481C1C}">
                <a14:useLocalDpi xmlns:a14="http://schemas.microsoft.com/office/drawing/2010/main" val="0"/>
              </a:ext>
            </a:extLst>
          </a:blip>
          <a:srcRect t="-50666" b="50666"/>
          <a:stretch/>
        </p:blipFill>
        <p:spPr bwMode="auto">
          <a:xfrm>
            <a:off x="611560" y="-3483769"/>
            <a:ext cx="7992888" cy="1000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70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The gravity model</a:t>
            </a:r>
            <a:endParaRPr lang="en-GB" dirty="0">
              <a:solidFill>
                <a:schemeClr val="bg1"/>
              </a:solidFill>
            </a:endParaRPr>
          </a:p>
        </p:txBody>
      </p:sp>
      <p:sp>
        <p:nvSpPr>
          <p:cNvPr id="3" name="Content Placeholder 2"/>
          <p:cNvSpPr>
            <a:spLocks noGrp="1"/>
          </p:cNvSpPr>
          <p:nvPr>
            <p:ph idx="1"/>
          </p:nvPr>
        </p:nvSpPr>
        <p:spPr/>
        <p:txBody>
          <a:bodyPr/>
          <a:lstStyle/>
          <a:p>
            <a:endParaRPr lang="en-GB" dirty="0"/>
          </a:p>
        </p:txBody>
      </p:sp>
      <p:pic>
        <p:nvPicPr>
          <p:cNvPr id="6146" name="Picture 2" descr="https://c2.staticflickr.com/6/5014/5565715448_9aae51c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832647" cy="43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27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t>
            </a:r>
            <a:r>
              <a:rPr lang="en-GB" dirty="0"/>
              <a:t>gravity </a:t>
            </a:r>
            <a:r>
              <a:rPr lang="en-GB" dirty="0" smtClean="0"/>
              <a:t>model</a:t>
            </a:r>
            <a:endParaRPr lang="en-GB" dirty="0"/>
          </a:p>
        </p:txBody>
      </p:sp>
      <p:sp>
        <p:nvSpPr>
          <p:cNvPr id="3" name="Content Placeholder 2"/>
          <p:cNvSpPr>
            <a:spLocks noGrp="1"/>
          </p:cNvSpPr>
          <p:nvPr>
            <p:ph idx="1"/>
          </p:nvPr>
        </p:nvSpPr>
        <p:spPr/>
        <p:txBody>
          <a:bodyPr/>
          <a:lstStyle/>
          <a:p>
            <a:r>
              <a:rPr lang="en-US" altLang="en-US" dirty="0" smtClean="0"/>
              <a:t>Newton’s Law: </a:t>
            </a:r>
            <a:r>
              <a:rPr lang="en-GB" altLang="en-US" dirty="0" smtClean="0"/>
              <a:t>Any </a:t>
            </a:r>
            <a:r>
              <a:rPr lang="en-GB" altLang="en-US" dirty="0"/>
              <a:t>two bodies in the universe attract each other with a force that is directly proportional to the product of their masses and inversely proportional to the square of the distance between them.</a:t>
            </a:r>
            <a:endParaRPr lang="en-US" altLang="en-US" dirty="0"/>
          </a:p>
          <a:p>
            <a:endParaRPr lang="en-GB" dirty="0"/>
          </a:p>
        </p:txBody>
      </p:sp>
      <p:pic>
        <p:nvPicPr>
          <p:cNvPr id="15362" name="Picture 2" descr="Diagram of two masses attracting one anothe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000"/>
                    </a14:imgEffect>
                  </a14:imgLayer>
                </a14:imgProps>
              </a:ext>
              <a:ext uri="{28A0092B-C50C-407E-A947-70E740481C1C}">
                <a14:useLocalDpi xmlns:a14="http://schemas.microsoft.com/office/drawing/2010/main" val="0"/>
              </a:ext>
            </a:extLst>
          </a:blip>
          <a:srcRect/>
          <a:stretch>
            <a:fillRect/>
          </a:stretch>
        </p:blipFill>
        <p:spPr bwMode="auto">
          <a:xfrm>
            <a:off x="3419872" y="4365104"/>
            <a:ext cx="3096344" cy="2167442"/>
          </a:xfrm>
          <a:prstGeom prst="rect">
            <a:avLst/>
          </a:prstGeom>
          <a:solidFill>
            <a:schemeClr val="bg1"/>
          </a:solidFill>
        </p:spPr>
      </p:pic>
    </p:spTree>
    <p:extLst>
      <p:ext uri="{BB962C8B-B14F-4D97-AF65-F5344CB8AC3E}">
        <p14:creationId xmlns:p14="http://schemas.microsoft.com/office/powerpoint/2010/main" val="2958076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gravity model</a:t>
            </a:r>
            <a:endParaRPr lang="en-GB" dirty="0"/>
          </a:p>
        </p:txBody>
      </p:sp>
      <p:sp>
        <p:nvSpPr>
          <p:cNvPr id="3" name="Content Placeholder 2"/>
          <p:cNvSpPr>
            <a:spLocks noGrp="1"/>
          </p:cNvSpPr>
          <p:nvPr>
            <p:ph idx="1"/>
          </p:nvPr>
        </p:nvSpPr>
        <p:spPr/>
        <p:txBody>
          <a:bodyPr/>
          <a:lstStyle/>
          <a:p>
            <a:r>
              <a:rPr lang="en-GB" altLang="en-US" dirty="0" smtClean="0"/>
              <a:t>The gravity model also explains international trade!</a:t>
            </a:r>
          </a:p>
          <a:p>
            <a:r>
              <a:rPr lang="en-GB" altLang="en-US" dirty="0" smtClean="0"/>
              <a:t>Size (GDP) and </a:t>
            </a:r>
            <a:r>
              <a:rPr lang="en-GB" altLang="en-US" dirty="0"/>
              <a:t>d</a:t>
            </a:r>
            <a:r>
              <a:rPr lang="en-GB" altLang="en-US" dirty="0" smtClean="0"/>
              <a:t>istance determine </a:t>
            </a:r>
            <a:r>
              <a:rPr lang="en-GB" altLang="en-US" dirty="0"/>
              <a:t>bilateral </a:t>
            </a:r>
            <a:r>
              <a:rPr lang="en-GB" altLang="en-US" dirty="0" smtClean="0"/>
              <a:t>trade across countries</a:t>
            </a:r>
          </a:p>
          <a:p>
            <a:endParaRPr lang="en-GB" altLang="en-US" dirty="0"/>
          </a:p>
          <a:p>
            <a:endParaRPr lang="en-GB" dirty="0"/>
          </a:p>
        </p:txBody>
      </p:sp>
    </p:spTree>
    <p:extLst>
      <p:ext uri="{BB962C8B-B14F-4D97-AF65-F5344CB8AC3E}">
        <p14:creationId xmlns:p14="http://schemas.microsoft.com/office/powerpoint/2010/main" val="1230809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t>
            </a:r>
            <a:r>
              <a:rPr lang="en-GB" dirty="0"/>
              <a:t>gravity model</a:t>
            </a:r>
          </a:p>
        </p:txBody>
      </p:sp>
      <p:sp>
        <p:nvSpPr>
          <p:cNvPr id="3" name="Content Placeholder 2"/>
          <p:cNvSpPr>
            <a:spLocks noGrp="1"/>
          </p:cNvSpPr>
          <p:nvPr>
            <p:ph idx="1"/>
          </p:nvPr>
        </p:nvSpPr>
        <p:spPr>
          <a:xfrm>
            <a:off x="530009" y="2060848"/>
            <a:ext cx="8229600" cy="4525963"/>
          </a:xfrm>
        </p:spPr>
        <p:txBody>
          <a:bodyPr>
            <a:normAutofit fontScale="92500" lnSpcReduction="20000"/>
          </a:bodyPr>
          <a:lstStyle/>
          <a:p>
            <a:endParaRPr lang="en-GB" b="1" dirty="0" smtClean="0"/>
          </a:p>
          <a:p>
            <a:endParaRPr lang="en-GB" b="1" dirty="0"/>
          </a:p>
          <a:p>
            <a:endParaRPr lang="en-GB" b="1" dirty="0" smtClean="0"/>
          </a:p>
          <a:p>
            <a:endParaRPr lang="en-GB" b="1" dirty="0"/>
          </a:p>
          <a:p>
            <a:r>
              <a:rPr lang="en-GB" dirty="0" err="1" smtClean="0"/>
              <a:t>X</a:t>
            </a:r>
            <a:r>
              <a:rPr lang="en-GB" baseline="-25000" dirty="0" err="1" smtClean="0"/>
              <a:t>ni</a:t>
            </a:r>
            <a:r>
              <a:rPr lang="en-GB" baseline="-25000" dirty="0" smtClean="0"/>
              <a:t> </a:t>
            </a:r>
            <a:r>
              <a:rPr lang="en-GB" dirty="0" smtClean="0"/>
              <a:t>are exports from n to </a:t>
            </a:r>
            <a:r>
              <a:rPr lang="en-GB" dirty="0" err="1" smtClean="0"/>
              <a:t>i</a:t>
            </a:r>
            <a:endParaRPr lang="en-GB" dirty="0" smtClean="0"/>
          </a:p>
          <a:p>
            <a:r>
              <a:rPr lang="en-GB" dirty="0" smtClean="0"/>
              <a:t>Y</a:t>
            </a:r>
            <a:r>
              <a:rPr lang="en-GB" baseline="-25000" dirty="0" smtClean="0"/>
              <a:t>i</a:t>
            </a:r>
            <a:r>
              <a:rPr lang="en-GB" dirty="0" smtClean="0"/>
              <a:t> </a:t>
            </a:r>
            <a:r>
              <a:rPr lang="en-GB" dirty="0"/>
              <a:t>and </a:t>
            </a:r>
            <a:r>
              <a:rPr lang="en-GB" dirty="0" err="1"/>
              <a:t>Y</a:t>
            </a:r>
            <a:r>
              <a:rPr lang="en-GB" baseline="-25000" dirty="0" err="1"/>
              <a:t>n</a:t>
            </a:r>
            <a:r>
              <a:rPr lang="en-GB" dirty="0"/>
              <a:t> are exporter and importer </a:t>
            </a:r>
            <a:r>
              <a:rPr lang="en-GB" dirty="0" smtClean="0"/>
              <a:t>GDPs</a:t>
            </a:r>
          </a:p>
          <a:p>
            <a:r>
              <a:rPr lang="en-GB" dirty="0" err="1" smtClean="0"/>
              <a:t>D</a:t>
            </a:r>
            <a:r>
              <a:rPr lang="en-GB" baseline="-25000" dirty="0" err="1" smtClean="0"/>
              <a:t>ni</a:t>
            </a:r>
            <a:r>
              <a:rPr lang="en-GB" dirty="0" smtClean="0"/>
              <a:t> </a:t>
            </a:r>
            <a:r>
              <a:rPr lang="en-GB" dirty="0"/>
              <a:t>is distance from </a:t>
            </a:r>
            <a:r>
              <a:rPr lang="en-GB" dirty="0" err="1"/>
              <a:t>i</a:t>
            </a:r>
            <a:r>
              <a:rPr lang="en-GB" dirty="0"/>
              <a:t> to </a:t>
            </a:r>
            <a:r>
              <a:rPr lang="en-GB" dirty="0" smtClean="0"/>
              <a:t>n</a:t>
            </a:r>
          </a:p>
          <a:p>
            <a:r>
              <a:rPr lang="en-GB" dirty="0" smtClean="0"/>
              <a:t>G </a:t>
            </a:r>
            <a:r>
              <a:rPr lang="en-GB" dirty="0"/>
              <a:t>is a </a:t>
            </a:r>
            <a:r>
              <a:rPr lang="en-GB" dirty="0" smtClean="0"/>
              <a:t>constant</a:t>
            </a:r>
          </a:p>
          <a:p>
            <a:r>
              <a:rPr lang="en-GB" dirty="0" smtClean="0"/>
              <a:t>In </a:t>
            </a:r>
            <a:r>
              <a:rPr lang="en-GB" dirty="0"/>
              <a:t>most estimations a ≈ b ≈ c ≈ </a:t>
            </a:r>
            <a:r>
              <a:rPr lang="en-GB" dirty="0" smtClean="0"/>
              <a:t>1</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410" y="1309758"/>
            <a:ext cx="4026799" cy="213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659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t>
            </a:r>
            <a:r>
              <a:rPr lang="en-GB" dirty="0"/>
              <a:t>The gravity model</a:t>
            </a:r>
            <a:r>
              <a:rPr lang="en-GB" dirty="0" smtClean="0"/>
              <a:t>”</a:t>
            </a:r>
            <a:endParaRPr lang="en-GB" dirty="0"/>
          </a:p>
        </p:txBody>
      </p:sp>
      <p:sp>
        <p:nvSpPr>
          <p:cNvPr id="3" name="Content Placeholder 2"/>
          <p:cNvSpPr>
            <a:spLocks noGrp="1"/>
          </p:cNvSpPr>
          <p:nvPr>
            <p:ph idx="1"/>
          </p:nvPr>
        </p:nvSpPr>
        <p:spPr/>
        <p:txBody>
          <a:bodyPr>
            <a:normAutofit/>
          </a:bodyPr>
          <a:lstStyle/>
          <a:p>
            <a:r>
              <a:rPr lang="en-GB" b="1" dirty="0" smtClean="0"/>
              <a:t>Gravity </a:t>
            </a:r>
            <a:r>
              <a:rPr lang="en-GB" b="1" dirty="0"/>
              <a:t>Law</a:t>
            </a:r>
            <a:r>
              <a:rPr lang="en-GB" dirty="0"/>
              <a:t>: </a:t>
            </a:r>
            <a:r>
              <a:rPr lang="en-GB" i="1" dirty="0"/>
              <a:t>Holding constant the product of two countries’ sizes, their bilateral </a:t>
            </a:r>
            <a:r>
              <a:rPr lang="en-GB" i="1" dirty="0" smtClean="0"/>
              <a:t>trade will</a:t>
            </a:r>
            <a:r>
              <a:rPr lang="en-GB" i="1" dirty="0"/>
              <a:t>, on average, be inversely proportional to the distance between them</a:t>
            </a:r>
            <a:r>
              <a:rPr lang="en-GB" i="1" dirty="0" smtClean="0"/>
              <a:t>.</a:t>
            </a:r>
          </a:p>
        </p:txBody>
      </p:sp>
    </p:spTree>
    <p:extLst>
      <p:ext uri="{BB962C8B-B14F-4D97-AF65-F5344CB8AC3E}">
        <p14:creationId xmlns:p14="http://schemas.microsoft.com/office/powerpoint/2010/main" val="1082942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gravity model</a:t>
            </a:r>
            <a:endParaRPr lang="en-GB" dirty="0"/>
          </a:p>
        </p:txBody>
      </p:sp>
      <p:sp>
        <p:nvSpPr>
          <p:cNvPr id="3" name="Content Placeholder 2"/>
          <p:cNvSpPr>
            <a:spLocks noGrp="1"/>
          </p:cNvSpPr>
          <p:nvPr>
            <p:ph idx="1"/>
          </p:nvPr>
        </p:nvSpPr>
        <p:spPr/>
        <p:txBody>
          <a:bodyPr>
            <a:normAutofit/>
          </a:bodyPr>
          <a:lstStyle/>
          <a:p>
            <a:r>
              <a:rPr lang="en-GB" dirty="0" smtClean="0"/>
              <a:t>Gravity </a:t>
            </a:r>
            <a:r>
              <a:rPr lang="en-GB" dirty="0"/>
              <a:t>models have produced some of the clearest and most robust findings in </a:t>
            </a:r>
            <a:r>
              <a:rPr lang="en-GB" dirty="0" smtClean="0"/>
              <a:t>economics</a:t>
            </a:r>
          </a:p>
        </p:txBody>
      </p:sp>
    </p:spTree>
    <p:extLst>
      <p:ext uri="{BB962C8B-B14F-4D97-AF65-F5344CB8AC3E}">
        <p14:creationId xmlns:p14="http://schemas.microsoft.com/office/powerpoint/2010/main" val="3803379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to know</a:t>
            </a:r>
          </a:p>
        </p:txBody>
      </p:sp>
      <p:sp>
        <p:nvSpPr>
          <p:cNvPr id="3" name="Content Placeholder 2"/>
          <p:cNvSpPr>
            <a:spLocks noGrp="1"/>
          </p:cNvSpPr>
          <p:nvPr>
            <p:ph idx="1"/>
          </p:nvPr>
        </p:nvSpPr>
        <p:spPr/>
        <p:txBody>
          <a:bodyPr>
            <a:normAutofit/>
          </a:bodyPr>
          <a:lstStyle/>
          <a:p>
            <a:r>
              <a:rPr lang="en-GB" b="1" dirty="0"/>
              <a:t>Lectures:</a:t>
            </a:r>
          </a:p>
          <a:p>
            <a:pPr lvl="1"/>
            <a:r>
              <a:rPr lang="en-GB" b="1" dirty="0"/>
              <a:t>Monday 5-6pm, , </a:t>
            </a:r>
            <a:r>
              <a:rPr lang="en-GB" b="1" dirty="0" err="1"/>
              <a:t>Poynting</a:t>
            </a:r>
            <a:r>
              <a:rPr lang="en-GB" b="1" dirty="0"/>
              <a:t> Building LT (S02</a:t>
            </a:r>
            <a:r>
              <a:rPr lang="en-GB" b="1" dirty="0" smtClean="0"/>
              <a:t>)</a:t>
            </a:r>
            <a:endParaRPr lang="en-GB" b="1" dirty="0"/>
          </a:p>
          <a:p>
            <a:pPr lvl="1"/>
            <a:r>
              <a:rPr lang="en-GB" b="1" dirty="0"/>
              <a:t>Friday 11am-12pm, (Education Building Vaughn Jeffries LT)</a:t>
            </a:r>
            <a:endParaRPr lang="en-GB" dirty="0"/>
          </a:p>
          <a:p>
            <a:r>
              <a:rPr lang="en-GB" b="1" dirty="0" smtClean="0"/>
              <a:t>Office hours</a:t>
            </a:r>
          </a:p>
          <a:p>
            <a:pPr lvl="1"/>
            <a:r>
              <a:rPr lang="en-GB" b="1" dirty="0" smtClean="0"/>
              <a:t>Monday 2-4pm</a:t>
            </a:r>
          </a:p>
          <a:p>
            <a:pPr lvl="1"/>
            <a:r>
              <a:rPr lang="en-GB" b="1" dirty="0" smtClean="0"/>
              <a:t>Friday 1.30-2.30pm, </a:t>
            </a:r>
          </a:p>
          <a:p>
            <a:pPr marL="0" indent="0">
              <a:buNone/>
            </a:pPr>
            <a:endParaRPr lang="en-GB" dirty="0"/>
          </a:p>
        </p:txBody>
      </p:sp>
      <p:sp>
        <p:nvSpPr>
          <p:cNvPr id="4" name="AutoShape 2" descr="data:image/jpeg;base64,/9j/4AAQSkZJRgABAQAAAQABAAD/2wCEAAkGBxQSERUUExQWFhUVFxgXFxYVGBkXFRwXHBgXHBkcHBgYHCggGRwlHhoWIjEiJSksLi4uGh8zODMsNygtLisBCgoKDg0OGhAQGiwkICQsLCwtLCwtLC00LCw0LCwsLCwsLCwsLCwsLC0sLC8sLC0sLCwsLC0sLCwsLCwsLCwsLP/AABEIANcAoAMBIgACEQEDEQH/xAAcAAEAAQUBAQAAAAAAAAAAAAAABgIDBAUHAQj/xABCEAABBAADBAYHBQUIAwEAAAABAAIDEQQSIQUxQVEGEyJSYXEWMkKBkZPiFKGxwfAHI3LR4RUkM0NTYoLxkrLSF//EABoBAQADAQEBAAAAAAAAAAAAAAABAgMEBQb/xAArEQEAAgIBAgQEBwEAAAAAAAAAAQIDESESMQQyQVETFHGhIlJhkbHR8AX/2gAMAwEAAhEDEQA/AO4oiICIiAvEJWDtja0OFidNO8MY0ak/gOZ8EGda1u09uYfD31srWkCyLt1c8o1pcQ6WftenxDnMwoMMW4H/ADneJ7vkNVE9mQyST9tjnOcRm1IIJPtEA2fA+NqlraTEPoIdNo3EiOGV3InK0febHvCrj6WXuhsjQgStJ/AKF7E2NhYpXukmLpnWerbI620bysY02TyG88OSmuyxhWwl8RaGWcxOhzcQ7NqHcwdVyX8Xrs1+HEd2yw222O3gsPI0fwWxhna71SD5KHbP2/FMWg4aeNrx2XuidlJJ3aDTSje7VZLHfvnRi43tssDjfWMFW5tcASARvFq9fETE6tCvRE9ksterT4PahByyaHn/ADW3BXTW0WjcKTGgrlPTXbLXVCXZQ182ePKcxLf8M/wkncfiurFcU2xi2nE4gTRZwJJA1xfT7zU0B1EBo10q1ZCMtlLgG5roaD8Tpx8VfweHcCdOC2RgdM5rY2gCUNa1uge3KTvLQG7t50WA+OVmdxY9ronZXONZWngCdwPl4IMmCFufKXgZqBzAkCwd4Gq75D6o8guT9GNgOcx00wyyW71hburIBaW69hxGYXyNrq+HPZb5D8EFxERARF4UGLtTaEeHifLK7KyNpc53gF8u9MOlk+2MW3TKzNlhivstHN3DNxJ93n0j9tG2evnjwDX5Y2NM+JdyaPVH9PELlWz9nGZsmJP7nDxnJmG8k7o295xFWqWvra9a7TLobsiF+fq6McVNdMd75PaIvcBWnhryW6wZc8FkBbFHZ7QaTI6+O8UeVqHbB2lUYhDgImisoFk5tXEniToF0nZGyC1odJbeOXj7zz8F5niMnTt2UpGlEfQGF8H7t5EhIOaU5mnXUOAHELDj6DY6QydZLGy3McCSXBzmWGltasyjQH3Kc7PeA2h4LYtlXBH/AEMtZ55+sKXw+yO7Dw20IpWuxeJjdEAQeZJoN7WUcfFSHaDI8okkZm6rtghpc5pA1IA1ulTi4GTRujkaHMeKc07iP18Fp9h7QdFL9jnJLgC6CV2vWxA7if8AUYKB571aviPifij09I44/wB3ZTXTbPdHOwPjc14IsOaQRr5KrZWOLTkduuh4FRTp3NhoInZQ1mIkOZvVkskJ0Bc7Jwqt61nRPbzpCIpCSfZcT2q7vjx1Xo+Gm3T8SOyJ1PEutLk3S3ZEQJlaztmZxcRdm3O4XpVBdH2Fj+tjPNhyn3bj7wuV7d6SXNiIOoLwyR4JEmXc80by6a0PNerix2y+SHPe9aeZsehoa3MTmzvBoH1RGCBenEm9/d8De+xcDXse0dkv1Jq+1oLIO/cAedKFw9KZGBrW4N4AsN7XBu8ep96vN6VzHUYN53e3zF93iKK1+Uze33j+2fzGP3+0s7HbcGGLwZGOeQdMpLQ0XlYS2stXpoSuqweqPIfgvnrbO1I3teZMI9rpATnMhBsDeOyB5r6FhHZHkFTJhvj11xra9Mlb+WVxERZLipcVUsDbj8uGnI3iKQ/BhQfKW2NtuxWKxMgNfapfWPCMHs/dl+C23SfHNk6vD4cf3fDjLGD7RPryO5ucf1qoXhnAEE7uNb1Ldj4nAZamlxMbu82NkjPfqCufLE7iYh0YZrzttehGGjGLiaWvouvWstgXqfMBdR2tOc+RvK3HeAOHnfBcrc7JRwU0cut9YA5kzeVtd6oNcOS3X9syYgv6xr439nM0ggGgQC01q28xHmvPz4pvPU6o1vhOMNjCP5lbWDGhc12LiHMma0vIYb0JsXWm9S9pIK8zxGDonW2tbbSZuJVvGxNmbldemoc05XtOoBa4atNHetH9pIHC+AJoE7wPuWHtPbrsPhuskAz00ZQbaXkaC+V8Vljx2m0dPfatunXKJ9Ndmw4aaNkTnucWl0jpHZ3EkjLZ8sywNnTlrgRoQbHmtVLinyvc+R2ZzjZJ/lwHABZuFK+sxUmtIradz6vMtMTO4dU6F7SvFuANNmbdHvX/AEPxWbiv2cwPmkm66dr5HOccjmgW43oMqivQ+UNxER4l7W+4ldgCvhvbHMxWVb1rfvCE/wD51Fr/AHjFUdD+8buqq9RUj9nENV9oxXD228P+PL4Kcot/mMn5pZ/Cp7IDiP2X4d/rzYl2+re01dc2/wDankYoKpFS+S9/NO1q0rXtAiIqLCx8fFniezvMc34ghZCpIQfJuxeiUsuYV2myGLXm3Nf/AKrBk2G4SBuU6szkDuk9n7guxbZyYDHPDtI5ZBKD45S1wHxB96jTsZC18cxcLlh6og8OqytNVxOc/BcFs2SMkxr6O2mOk0iWh6ExdWZjVU8NHmAb9+8KajEZm0dQobh45op3u6l3VSU51VYJ1sNu9LOlblIcIczQ5pDgeI1H9Fnl5nbXH20wMbM4T9SGDtDM19n1RvNVoR58lP8AZrS6FhO/KP8Av3qJ6EndmbTTzAdZAPvClvRzFCaIHcWktI8RVfcuXxUbxxqOyK7i3dfdhg6r4EHyIWi6b4bNhHEii17SPHWvwKmTIFzvpPiTPieq6wdS1waCPVG7M4861+Cx8Djm2WJ9uVM2SOmY90Y/s9zY2SEU15cG3vOWrPl2hqsnDNo1V1vCkfSuYTYimEFkbcrSN3jVeX3LAw2G7QArQgle7F5nHFrcbcmvxahIuiWEuaLn1jD8DZ+4FddC590DwBMpf7LBf/LcPjqfcughaUmJjcKy9REVkCIiAiIgLxeogg/7T+jIxmHses3ceR4H8lx/ohs4l2WRvaw7ngXvBdRNnnoNfNfSsjAQQdx0XM+kmxDh5i5o7MmuauXAnmsc1Zms9LTFMRblbwuHFbhXwVjbnQszxkxOEUpo5xY4+0G77GnwWXsmVrpGNO4m/gCa9/5KXTPFV+rXkxFq227L23HDjD+j+K2aTJJlmicKkMQIIqyHEHU7z8Stt0c20IZNXXHJrdbh7JNKZbVktpG8Vx/XxXM4cOQ8g8DVbt277qXbSsZomLQwtaawn21elLOrLILc8isxFNbpwvedSodFhuSyMPBpuWTs6PMLO+zY5Low4aYY6a+rC1ptyx5IcjC6t273qvY2GJPnqT95K3YwGYVRokDStOOtqS9FdhgAO9kH1j7ZFbv9o+9WvSbT+iazpvejuz+phAqi7U/kFtlS0KpaxGlBERAREQEVJVovPJBfXiw34kjgseTHuHslBtFj43CMlYWPALTw/PwPitY/a7h7BVl23Xf6bkEb2p0ZmgdniuRo1BaLeP4mjf5t38ljx9IiRT23wzM118ufgpO7pE4f5TvgVrNo46KY3JhXF3eALXf+Qq/esr4qX80L1vavZqcTtJhaSLJ4Nog+SjuFwbiSXA2Ta3M2Fbds+0AcnRtePjoViDAO783yT/8ASimOKeWC1pt3XosLSzsNgxZcBmJHsi3GtwoalWcHhIhrI3EyeBGQfAWfvUk2ftmOIVHhnM8m6+871pHV6q8L2y9hOfRmGRn+n7Tv4zuA8Bv4ngpSxoAobhoBwAUfj6Q3/lu+CvN23/sd8FZDeItSzal+yVfbjr4FBsEWK3E3wV1r0FxeqkFeoC8pcs9NcZ34/lfWnprjO/H8r61Oh1LIFSYguX+muM78fyvrT01xnfj+V9aaHTzCOSpOHHJcy9NcZ34/lfWnprjO/H8r600Om/ZhyT7MOS5l6a4zvx/K+tPTXGd+P5X1podM+yjkn2UclzP01xnfj+V9aemuM78fyvrTQ6X9lHJe/ZRyXM/TXGd+P5X1p6a4zvx/K+tNDpn2UckGGHJcz9NcZ34/lfWnprjO/H8r600OndQOSqEYXL/TXGd+P5X1p6a4zvx/K+tNDqQYF7S5Z6a4zvx/K+tPTXGd+P5X1podURcr9NcZ34/lfWnprjO/H8r600I+iIpVEREBERAREQEKnzNmRzx4CN4IaY5CS3Q2GspWNlbNw4fhJWMdUjnsLXuDtWg046VwOnj4JtKEIpjBsKF7sRI9jhlmyCLM4UD7XZYTrdgVStnYmFjjxEknWObFIGtrsuILWkAgga2d6bESRTSLo7hjkYRJnfh+uzZ9ARV6eNpgOi8TogHtc2R0PWZs5u607IGUDfvNpsQu/wBb0U6ggY5uziyNzc2bttO62jQ6ak8L3UVZi2DE9xe9skpkxEkfZdXVgOd2nUPDimxC0pTKDo9hmBnWZ3l2IfAC12UaF1EjwqtOKqwPReHM4SNc4GZ0bXZyNBe5rGk3od9BNiF0ilu18IIsA9g1y4pzQTV15qJBARERAiIgIiICIiDIZjpRlqR4yAhtOOgNWByGgV3Z7ZZXxxMebs5AXEAHU2OR3rCWy6OYlsWKie801pNn3EcESy8fgcThs0jphmJDX5JbkPK+Oi1D5pAC0l+Vxsg3TjzN71LNp7Tw7pWSGSJ7Wyh+RkJa8jUauvtVd7lTtLbERc0vn69vXB4jEY7LP4jrpyCgRgYqYFpzSXWVurry90cxpwVQx8zWgdZIGgUBmcG1uIUvxm3YCW5phLeIbI05SOqj0sWR56eKs4rpDC9svWO6wDEMfG2terGQmtP4t+9BFGYmVoaA+QAG2i3AA8x46pDiZm3lfIM51ouGY/mVMcZt6E1c3W3PG9nZI6pgLb19x+KYjpQ3LLllF9cwxdk/4Zy560/i8U5ETiEnUl4loRv0ZnIcHH2mt9+9UHHzNB/eSAOJdeZwBPPkSpXjtt4YianZw6eKQNAPaa0R5ju8D8FY21tdjrIxPWNMrHMj6qwxoIJsuojcdAdUEXmnlIp7nkE5qcTRdzo7yrAUt6U7WimhAEuaTOCAzNkqtSQ8djyBUSUgiIiBERAREQEREBERAXtrxESuYZzQ8FwtvEf9LKEkOUW05sjrJJrPTMpAvQCnfFYS8QbAywUew68lDfo/XU668PBURvhMlua4R5dw1OYjfqe8sNesZZAG8mteZIH5oMjDyRBgD2EuzWTZrKAKFe1Zu9yrlMN6B3tCvhlIN6eXCwqf7Nk7vC94/mqW4B53AbuYviNfHQqBVPJGc+Vu8jIdQANc1gk2d2vmsRX5cG9oJLdBx0pWVI8RERAiIgIiICIiAiIgIiICIq4WguaCaBIBPIXqdUFK8B/ms/7EwgFsgAPBxFjnvr8FQ+CPK6ndq3ZRY3AtrTyJ+CJYvWO5n4lBK7g4/FZZwbMoqQXlujXrUOzv08+fkrj9mtFXKBZIB0o1Wo13aoMB0hO8n4lUrLxOEa1tiRrjV0K8PHfr9yxUHiLxx0Kw3YiV00scbIyI5Ay3ucDZvLx8CfctMeK196VmYhmotfFNiXAO6mIAiMglzgKkcWt1Jre0+WnMJ12JonqYuyC4jM8EAAE9kuBBAINa/itflb/p+6OuGwRWsJNnjY+qLm2QLr1nDjruCurC1ZrMxPosIiKoIiICIiArkDw17SRYBBIPGira9RLZCWGTsiI2aa2gCb14A6nX8F4Xx6XC6t436tPje/x5DhvWBFIWuDm6EGwVlf2rJVaa8hqoF2DEMaTbDQJJbQPZOWrzait9cbCuNcxg1hdwabHgN1k1ob05hYD8UTmuu1vNajy/XBX27WlAAsaCt368B7k0K8U5gBAiLSRVkf7hrd6cRxu/Ba5ZU+Oe9paa1rcKOl1+JWMpFLgtbitlF0z5GvAzPziw7Q60ey4Wd+vitmi0pktTfSrMRLXNwMo3SsHlH/W+Col2W93rSN8Ka9tA3e59e6tVtEVozWjmP4OmFrCQ5I2Mu8oomq1zOP5q6iLO0zaZmUiIiqCIiAiIgIiICIiAiIgIiICIiAiIgIiICIiAiIgIiICIiAiIgIiICI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2702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gravity model</a:t>
            </a:r>
          </a:p>
        </p:txBody>
      </p:sp>
      <p:sp>
        <p:nvSpPr>
          <p:cNvPr id="3" name="Content Placeholder 2"/>
          <p:cNvSpPr>
            <a:spLocks noGrp="1"/>
          </p:cNvSpPr>
          <p:nvPr>
            <p:ph idx="1"/>
          </p:nvPr>
        </p:nvSpPr>
        <p:spPr/>
        <p:txBody>
          <a:bodyPr/>
          <a:lstStyle/>
          <a:p>
            <a:endParaRPr lang="en-GB"/>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4" y="1484784"/>
            <a:ext cx="9231082" cy="520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264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gravity model</a:t>
            </a:r>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568952" cy="490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263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gravity model</a:t>
            </a:r>
          </a:p>
        </p:txBody>
      </p:sp>
      <p:sp>
        <p:nvSpPr>
          <p:cNvPr id="3" name="Content Placeholder 2"/>
          <p:cNvSpPr>
            <a:spLocks noGrp="1"/>
          </p:cNvSpPr>
          <p:nvPr>
            <p:ph idx="1"/>
          </p:nvPr>
        </p:nvSpPr>
        <p:spPr/>
        <p:txBody>
          <a:bodyPr/>
          <a:lstStyle/>
          <a:p>
            <a:endParaRPr lang="en-GB"/>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556792"/>
            <a:ext cx="6480720" cy="47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004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gravity </a:t>
            </a:r>
            <a:r>
              <a:rPr lang="en-GB" dirty="0" smtClean="0"/>
              <a:t>model</a:t>
            </a:r>
            <a:endParaRPr lang="en-GB" dirty="0"/>
          </a:p>
        </p:txBody>
      </p:sp>
      <p:sp>
        <p:nvSpPr>
          <p:cNvPr id="3" name="Content Placeholder 2"/>
          <p:cNvSpPr>
            <a:spLocks noGrp="1"/>
          </p:cNvSpPr>
          <p:nvPr>
            <p:ph idx="1"/>
          </p:nvPr>
        </p:nvSpPr>
        <p:spPr/>
        <p:txBody>
          <a:bodyPr>
            <a:normAutofit/>
          </a:bodyPr>
          <a:lstStyle/>
          <a:p>
            <a:r>
              <a:rPr lang="en-GB" dirty="0" smtClean="0">
                <a:solidFill>
                  <a:schemeClr val="bg1"/>
                </a:solidFill>
              </a:rPr>
              <a:t>Has globalization brought the </a:t>
            </a:r>
            <a:r>
              <a:rPr lang="en-GB" dirty="0">
                <a:solidFill>
                  <a:schemeClr val="bg1"/>
                </a:solidFill>
              </a:rPr>
              <a:t>death of </a:t>
            </a:r>
            <a:r>
              <a:rPr lang="en-GB" dirty="0" smtClean="0">
                <a:solidFill>
                  <a:schemeClr val="bg1"/>
                </a:solidFill>
              </a:rPr>
              <a:t>distance?</a:t>
            </a:r>
          </a:p>
        </p:txBody>
      </p:sp>
      <p:pic>
        <p:nvPicPr>
          <p:cNvPr id="1026" name="Picture 2" descr="http://www.thomaslfriedman.com/sites/default/files/jackets/the_world_is_fl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492896"/>
            <a:ext cx="2755624" cy="4137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f5cLAPYj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996952"/>
            <a:ext cx="213360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39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gravity model</a:t>
            </a:r>
          </a:p>
        </p:txBody>
      </p:sp>
      <p:sp>
        <p:nvSpPr>
          <p:cNvPr id="3" name="Content Placeholder 2"/>
          <p:cNvSpPr>
            <a:spLocks noGrp="1"/>
          </p:cNvSpPr>
          <p:nvPr>
            <p:ph idx="1"/>
          </p:nvPr>
        </p:nvSpPr>
        <p:spPr/>
        <p:txBody>
          <a:bodyPr/>
          <a:lstStyle/>
          <a:p>
            <a:endParaRPr lang="en-GB"/>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21307"/>
            <a:ext cx="6696744" cy="454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073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 1</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a:t>An overview of world </a:t>
            </a:r>
            <a:r>
              <a:rPr lang="en-GB" dirty="0" smtClean="0"/>
              <a:t>trade</a:t>
            </a:r>
          </a:p>
          <a:p>
            <a:pPr marL="514350" indent="-514350">
              <a:buFont typeface="+mj-lt"/>
              <a:buAutoNum type="arabicPeriod"/>
            </a:pPr>
            <a:r>
              <a:rPr lang="en-GB" dirty="0" smtClean="0"/>
              <a:t>Who trades with whom? The gravity model</a:t>
            </a:r>
          </a:p>
          <a:p>
            <a:pPr marL="514350" indent="-514350">
              <a:buFont typeface="+mj-lt"/>
              <a:buAutoNum type="arabicPeriod"/>
            </a:pPr>
            <a:r>
              <a:rPr lang="en-GB" b="1" dirty="0" smtClean="0"/>
              <a:t>The border effect</a:t>
            </a:r>
            <a:endParaRPr lang="en-GB" b="1" dirty="0"/>
          </a:p>
        </p:txBody>
      </p:sp>
    </p:spTree>
    <p:extLst>
      <p:ext uri="{BB962C8B-B14F-4D97-AF65-F5344CB8AC3E}">
        <p14:creationId xmlns:p14="http://schemas.microsoft.com/office/powerpoint/2010/main" val="2293409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border effect</a:t>
            </a:r>
            <a:endParaRPr lang="en-GB" dirty="0"/>
          </a:p>
        </p:txBody>
      </p:sp>
      <p:sp>
        <p:nvSpPr>
          <p:cNvPr id="3" name="Content Placeholder 2"/>
          <p:cNvSpPr>
            <a:spLocks noGrp="1"/>
          </p:cNvSpPr>
          <p:nvPr>
            <p:ph idx="1"/>
          </p:nvPr>
        </p:nvSpPr>
        <p:spPr/>
        <p:txBody>
          <a:bodyPr>
            <a:normAutofit/>
          </a:bodyPr>
          <a:lstStyle/>
          <a:p>
            <a:r>
              <a:rPr lang="en-GB" dirty="0" smtClean="0"/>
              <a:t>Trade between countries is harder than trade between regions within a country</a:t>
            </a:r>
          </a:p>
          <a:p>
            <a:r>
              <a:rPr lang="en-GB" dirty="0" smtClean="0"/>
              <a:t>Economists have coined how harder it is “the border effect”, as it involves crossing an international border</a:t>
            </a:r>
          </a:p>
          <a:p>
            <a:r>
              <a:rPr lang="en-GB" dirty="0" smtClean="0"/>
              <a:t>The </a:t>
            </a:r>
            <a:r>
              <a:rPr lang="en-GB" dirty="0"/>
              <a:t>border effect is the empirical regularity that trade is much higher within countries than across </a:t>
            </a:r>
            <a:r>
              <a:rPr lang="en-GB" dirty="0" smtClean="0"/>
              <a:t>country borders</a:t>
            </a:r>
            <a:endParaRPr lang="en-GB" dirty="0"/>
          </a:p>
        </p:txBody>
      </p:sp>
    </p:spTree>
    <p:extLst>
      <p:ext uri="{BB962C8B-B14F-4D97-AF65-F5344CB8AC3E}">
        <p14:creationId xmlns:p14="http://schemas.microsoft.com/office/powerpoint/2010/main" val="887911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border effect</a:t>
            </a:r>
            <a:endParaRPr lang="en-GB" dirty="0"/>
          </a:p>
        </p:txBody>
      </p:sp>
      <p:sp>
        <p:nvSpPr>
          <p:cNvPr id="3" name="Content Placeholder 2"/>
          <p:cNvSpPr>
            <a:spLocks noGrp="1"/>
          </p:cNvSpPr>
          <p:nvPr>
            <p:ph idx="1"/>
          </p:nvPr>
        </p:nvSpPr>
        <p:spPr/>
        <p:txBody>
          <a:bodyPr/>
          <a:lstStyle/>
          <a:p>
            <a:r>
              <a:rPr lang="en-GB" dirty="0" smtClean="0"/>
              <a:t>Example:</a:t>
            </a:r>
          </a:p>
          <a:p>
            <a:pPr lvl="1"/>
            <a:r>
              <a:rPr lang="en-GB" dirty="0" smtClean="0"/>
              <a:t>Do US States and Canadian provinces trade as much between them when goods have to cross the border?</a:t>
            </a:r>
          </a:p>
          <a:p>
            <a:pPr lvl="1"/>
            <a:r>
              <a:rPr lang="en-GB" dirty="0" smtClean="0"/>
              <a:t>We can answer this question by looking at how </a:t>
            </a:r>
            <a:r>
              <a:rPr lang="en-GB" dirty="0"/>
              <a:t>much </a:t>
            </a:r>
            <a:r>
              <a:rPr lang="en-GB" dirty="0" smtClean="0"/>
              <a:t>Canadian </a:t>
            </a:r>
            <a:r>
              <a:rPr lang="en-GB" dirty="0"/>
              <a:t>provinces and US States at similar distances trade with British </a:t>
            </a:r>
            <a:r>
              <a:rPr lang="en-GB" dirty="0" smtClean="0"/>
              <a:t>Columbia</a:t>
            </a:r>
            <a:endParaRPr lang="en-GB" dirty="0"/>
          </a:p>
          <a:p>
            <a:endParaRPr lang="en-GB" dirty="0"/>
          </a:p>
        </p:txBody>
      </p:sp>
    </p:spTree>
    <p:extLst>
      <p:ext uri="{BB962C8B-B14F-4D97-AF65-F5344CB8AC3E}">
        <p14:creationId xmlns:p14="http://schemas.microsoft.com/office/powerpoint/2010/main" val="1603513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Krugman_c02F04"/>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11560" y="32970"/>
            <a:ext cx="7995317" cy="658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75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border effect</a:t>
            </a:r>
          </a:p>
        </p:txBody>
      </p:sp>
      <p:sp>
        <p:nvSpPr>
          <p:cNvPr id="3" name="Content Placeholder 2"/>
          <p:cNvSpPr>
            <a:spLocks noGrp="1"/>
          </p:cNvSpPr>
          <p:nvPr>
            <p:ph idx="1"/>
          </p:nvPr>
        </p:nvSpPr>
        <p:spPr/>
        <p:txBody>
          <a:bodyPr/>
          <a:lstStyle/>
          <a:p>
            <a:pPr marL="0" indent="0">
              <a:buNone/>
            </a:pPr>
            <a:r>
              <a:rPr lang="en-GB" dirty="0" smtClean="0">
                <a:solidFill>
                  <a:schemeClr val="bg1"/>
                </a:solidFill>
              </a:rPr>
              <a:t>Crossing the border reduces trade by 80%</a:t>
            </a:r>
            <a:endParaRPr lang="en-GB" dirty="0">
              <a:solidFill>
                <a:schemeClr val="bg1"/>
              </a:solidFill>
            </a:endParaRPr>
          </a:p>
        </p:txBody>
      </p:sp>
      <p:pic>
        <p:nvPicPr>
          <p:cNvPr id="4" name="Picture 3" descr="Krugman_c02T03"/>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7992888" cy="364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019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to know</a:t>
            </a:r>
          </a:p>
        </p:txBody>
      </p:sp>
      <p:sp>
        <p:nvSpPr>
          <p:cNvPr id="3" name="Content Placeholder 2"/>
          <p:cNvSpPr>
            <a:spLocks noGrp="1"/>
          </p:cNvSpPr>
          <p:nvPr>
            <p:ph idx="1"/>
          </p:nvPr>
        </p:nvSpPr>
        <p:spPr/>
        <p:txBody>
          <a:bodyPr>
            <a:normAutofit/>
          </a:bodyPr>
          <a:lstStyle/>
          <a:p>
            <a:r>
              <a:rPr lang="en-GB" b="1" dirty="0" smtClean="0"/>
              <a:t>TA for classes: </a:t>
            </a:r>
            <a:r>
              <a:rPr lang="en-GB" dirty="0" err="1" smtClean="0"/>
              <a:t>Liyun</a:t>
            </a:r>
            <a:r>
              <a:rPr lang="en-GB" dirty="0" smtClean="0"/>
              <a:t> Zhang</a:t>
            </a:r>
          </a:p>
          <a:p>
            <a:r>
              <a:rPr lang="en-GB" dirty="0" smtClean="0"/>
              <a:t>Classes: </a:t>
            </a:r>
          </a:p>
          <a:p>
            <a:pPr lvl="1"/>
            <a:r>
              <a:rPr lang="en-GB" dirty="0" smtClean="0"/>
              <a:t>three </a:t>
            </a:r>
            <a:r>
              <a:rPr lang="en-GB" dirty="0"/>
              <a:t>for each </a:t>
            </a:r>
            <a:r>
              <a:rPr lang="en-GB" dirty="0" smtClean="0"/>
              <a:t>student</a:t>
            </a:r>
          </a:p>
          <a:p>
            <a:pPr lvl="1"/>
            <a:r>
              <a:rPr lang="en-GB" dirty="0" smtClean="0"/>
              <a:t>sign </a:t>
            </a:r>
            <a:r>
              <a:rPr lang="en-GB" dirty="0"/>
              <a:t>up via </a:t>
            </a:r>
            <a:r>
              <a:rPr lang="en-GB" dirty="0" smtClean="0"/>
              <a:t>Canvas</a:t>
            </a:r>
          </a:p>
          <a:p>
            <a:pPr marL="0" indent="0">
              <a:buNone/>
            </a:pPr>
            <a:endParaRPr lang="en-GB" dirty="0"/>
          </a:p>
          <a:p>
            <a:pPr marL="0" indent="0">
              <a:buNone/>
            </a:pPr>
            <a:endParaRPr lang="en-GB" dirty="0"/>
          </a:p>
        </p:txBody>
      </p:sp>
      <p:sp>
        <p:nvSpPr>
          <p:cNvPr id="4" name="AutoShape 2" descr="data:image/jpeg;base64,/9j/4AAQSkZJRgABAQAAAQABAAD/2wCEAAkGBxQSERUUExQWFhUVFxgXFxYVGBkXFRwXHBgXHBkcHBgYHCggGRwlHhoWIjEiJSksLi4uGh8zODMsNygtLisBCgoKDg0OGhAQGiwkICQsLCwtLCwtLC00LCw0LCwsLCwsLCwsLCwsLC0sLC8sLC0sLCwsLC0sLCwsLCwsLCwsLP/AABEIANcAoAMBIgACEQEDEQH/xAAcAAEAAQUBAQAAAAAAAAAAAAAABgIDBAUHAQj/xABCEAABBAADBAYHBQUIAwEAAAABAAIDEQQSIQUxQVEGEyJSYXEWMkKBkZPiFKGxwfAHI3LR4RUkM0NTYoLxkrLSF//EABoBAQADAQEBAAAAAAAAAAAAAAABAgMEBQb/xAArEQEAAgIBAgQEBwEAAAAAAAAAAQIDESESMQQyQVETFHGhIlJhkbHR8AX/2gAMAwEAAhEDEQA/AO4oiICIiAvEJWDtja0OFidNO8MY0ak/gOZ8EGda1u09uYfD31srWkCyLt1c8o1pcQ6WftenxDnMwoMMW4H/ADneJ7vkNVE9mQyST9tjnOcRm1IIJPtEA2fA+NqlraTEPoIdNo3EiOGV3InK0febHvCrj6WXuhsjQgStJ/AKF7E2NhYpXukmLpnWerbI620bysY02TyG88OSmuyxhWwl8RaGWcxOhzcQ7NqHcwdVyX8Xrs1+HEd2yw222O3gsPI0fwWxhna71SD5KHbP2/FMWg4aeNrx2XuidlJJ3aDTSje7VZLHfvnRi43tssDjfWMFW5tcASARvFq9fETE6tCvRE9ksterT4PahByyaHn/ADW3BXTW0WjcKTGgrlPTXbLXVCXZQ182ePKcxLf8M/wkncfiurFcU2xi2nE4gTRZwJJA1xfT7zU0B1EBo10q1ZCMtlLgG5roaD8Tpx8VfweHcCdOC2RgdM5rY2gCUNa1uge3KTvLQG7t50WA+OVmdxY9ronZXONZWngCdwPl4IMmCFufKXgZqBzAkCwd4Gq75D6o8guT9GNgOcx00wyyW71hburIBaW69hxGYXyNrq+HPZb5D8EFxERARF4UGLtTaEeHifLK7KyNpc53gF8u9MOlk+2MW3TKzNlhivstHN3DNxJ93n0j9tG2evnjwDX5Y2NM+JdyaPVH9PELlWz9nGZsmJP7nDxnJmG8k7o295xFWqWvra9a7TLobsiF+fq6McVNdMd75PaIvcBWnhryW6wZc8FkBbFHZ7QaTI6+O8UeVqHbB2lUYhDgImisoFk5tXEniToF0nZGyC1odJbeOXj7zz8F5niMnTt2UpGlEfQGF8H7t5EhIOaU5mnXUOAHELDj6DY6QydZLGy3McCSXBzmWGltasyjQH3Kc7PeA2h4LYtlXBH/AEMtZ55+sKXw+yO7Dw20IpWuxeJjdEAQeZJoN7WUcfFSHaDI8okkZm6rtghpc5pA1IA1ulTi4GTRujkaHMeKc07iP18Fp9h7QdFL9jnJLgC6CV2vWxA7if8AUYKB571aviPifij09I44/wB3ZTXTbPdHOwPjc14IsOaQRr5KrZWOLTkduuh4FRTp3NhoInZQ1mIkOZvVkskJ0Bc7Jwqt61nRPbzpCIpCSfZcT2q7vjx1Xo+Gm3T8SOyJ1PEutLk3S3ZEQJlaztmZxcRdm3O4XpVBdH2Fj+tjPNhyn3bj7wuV7d6SXNiIOoLwyR4JEmXc80by6a0PNerix2y+SHPe9aeZsehoa3MTmzvBoH1RGCBenEm9/d8De+xcDXse0dkv1Jq+1oLIO/cAedKFw9KZGBrW4N4AsN7XBu8ep96vN6VzHUYN53e3zF93iKK1+Uze33j+2fzGP3+0s7HbcGGLwZGOeQdMpLQ0XlYS2stXpoSuqweqPIfgvnrbO1I3teZMI9rpATnMhBsDeOyB5r6FhHZHkFTJhvj11xra9Mlb+WVxERZLipcVUsDbj8uGnI3iKQ/BhQfKW2NtuxWKxMgNfapfWPCMHs/dl+C23SfHNk6vD4cf3fDjLGD7RPryO5ucf1qoXhnAEE7uNb1Ldj4nAZamlxMbu82NkjPfqCufLE7iYh0YZrzttehGGjGLiaWvouvWstgXqfMBdR2tOc+RvK3HeAOHnfBcrc7JRwU0cut9YA5kzeVtd6oNcOS3X9syYgv6xr439nM0ggGgQC01q28xHmvPz4pvPU6o1vhOMNjCP5lbWDGhc12LiHMma0vIYb0JsXWm9S9pIK8zxGDonW2tbbSZuJVvGxNmbldemoc05XtOoBa4atNHetH9pIHC+AJoE7wPuWHtPbrsPhuskAz00ZQbaXkaC+V8Vljx2m0dPfatunXKJ9Ndmw4aaNkTnucWl0jpHZ3EkjLZ8sywNnTlrgRoQbHmtVLinyvc+R2ZzjZJ/lwHABZuFK+sxUmtIradz6vMtMTO4dU6F7SvFuANNmbdHvX/AEPxWbiv2cwPmkm66dr5HOccjmgW43oMqivQ+UNxER4l7W+4ldgCvhvbHMxWVb1rfvCE/wD51Fr/AHjFUdD+8buqq9RUj9nENV9oxXD228P+PL4Kcot/mMn5pZ/Cp7IDiP2X4d/rzYl2+re01dc2/wDankYoKpFS+S9/NO1q0rXtAiIqLCx8fFniezvMc34ghZCpIQfJuxeiUsuYV2myGLXm3Nf/AKrBk2G4SBuU6szkDuk9n7guxbZyYDHPDtI5ZBKD45S1wHxB96jTsZC18cxcLlh6og8OqytNVxOc/BcFs2SMkxr6O2mOk0iWh6ExdWZjVU8NHmAb9+8KajEZm0dQobh45op3u6l3VSU51VYJ1sNu9LOlblIcIczQ5pDgeI1H9Fnl5nbXH20wMbM4T9SGDtDM19n1RvNVoR58lP8AZrS6FhO/KP8Av3qJ6EndmbTTzAdZAPvClvRzFCaIHcWktI8RVfcuXxUbxxqOyK7i3dfdhg6r4EHyIWi6b4bNhHEii17SPHWvwKmTIFzvpPiTPieq6wdS1waCPVG7M4861+Cx8Djm2WJ9uVM2SOmY90Y/s9zY2SEU15cG3vOWrPl2hqsnDNo1V1vCkfSuYTYimEFkbcrSN3jVeX3LAw2G7QArQgle7F5nHFrcbcmvxahIuiWEuaLn1jD8DZ+4FddC590DwBMpf7LBf/LcPjqfcughaUmJjcKy9REVkCIiAiIgLxeogg/7T+jIxmHses3ceR4H8lx/ohs4l2WRvaw7ngXvBdRNnnoNfNfSsjAQQdx0XM+kmxDh5i5o7MmuauXAnmsc1Zms9LTFMRblbwuHFbhXwVjbnQszxkxOEUpo5xY4+0G77GnwWXsmVrpGNO4m/gCa9/5KXTPFV+rXkxFq227L23HDjD+j+K2aTJJlmicKkMQIIqyHEHU7z8Stt0c20IZNXXHJrdbh7JNKZbVktpG8Vx/XxXM4cOQ8g8DVbt277qXbSsZomLQwtaawn21elLOrLILc8isxFNbpwvedSodFhuSyMPBpuWTs6PMLO+zY5Low4aYY6a+rC1ptyx5IcjC6t273qvY2GJPnqT95K3YwGYVRokDStOOtqS9FdhgAO9kH1j7ZFbv9o+9WvSbT+iazpvejuz+phAqi7U/kFtlS0KpaxGlBERAREQEVJVovPJBfXiw34kjgseTHuHslBtFj43CMlYWPALTw/PwPitY/a7h7BVl23Xf6bkEb2p0ZmgdniuRo1BaLeP4mjf5t38ljx9IiRT23wzM118ufgpO7pE4f5TvgVrNo46KY3JhXF3eALXf+Qq/esr4qX80L1vavZqcTtJhaSLJ4Nog+SjuFwbiSXA2Ta3M2Fbds+0AcnRtePjoViDAO783yT/8ASimOKeWC1pt3XosLSzsNgxZcBmJHsi3GtwoalWcHhIhrI3EyeBGQfAWfvUk2ftmOIVHhnM8m6+871pHV6q8L2y9hOfRmGRn+n7Tv4zuA8Bv4ngpSxoAobhoBwAUfj6Q3/lu+CvN23/sd8FZDeItSzal+yVfbjr4FBsEWK3E3wV1r0FxeqkFeoC8pcs9NcZ34/lfWnprjO/H8r61Oh1LIFSYguX+muM78fyvrT01xnfj+V9aaHTzCOSpOHHJcy9NcZ34/lfWnprjO/H8r600Om/ZhyT7MOS5l6a4zvx/K+tPTXGd+P5X1podM+yjkn2UclzP01xnfj+V9aemuM78fyvrTQ6X9lHJe/ZRyXM/TXGd+P5X1p6a4zvx/K+tNDpn2UckGGHJcz9NcZ34/lfWnprjO/H8r600OndQOSqEYXL/TXGd+P5X1p6a4zvx/K+tNDqQYF7S5Z6a4zvx/K+tPTXGd+P5X1podURcr9NcZ34/lfWnprjO/H8r600I+iIpVEREBERAREQEKnzNmRzx4CN4IaY5CS3Q2GspWNlbNw4fhJWMdUjnsLXuDtWg046VwOnj4JtKEIpjBsKF7sRI9jhlmyCLM4UD7XZYTrdgVStnYmFjjxEknWObFIGtrsuILWkAgga2d6bESRTSLo7hjkYRJnfh+uzZ9ARV6eNpgOi8TogHtc2R0PWZs5u607IGUDfvNpsQu/wBb0U6ggY5uziyNzc2bttO62jQ6ak8L3UVZi2DE9xe9skpkxEkfZdXVgOd2nUPDimxC0pTKDo9hmBnWZ3l2IfAC12UaF1EjwqtOKqwPReHM4SNc4GZ0bXZyNBe5rGk3od9BNiF0ilu18IIsA9g1y4pzQTV15qJBARERAiIgIiICIiDIZjpRlqR4yAhtOOgNWByGgV3Z7ZZXxxMebs5AXEAHU2OR3rCWy6OYlsWKie801pNn3EcESy8fgcThs0jphmJDX5JbkPK+Oi1D5pAC0l+Vxsg3TjzN71LNp7Tw7pWSGSJ7Wyh+RkJa8jUauvtVd7lTtLbERc0vn69vXB4jEY7LP4jrpyCgRgYqYFpzSXWVurry90cxpwVQx8zWgdZIGgUBmcG1uIUvxm3YCW5phLeIbI05SOqj0sWR56eKs4rpDC9svWO6wDEMfG2terGQmtP4t+9BFGYmVoaA+QAG2i3AA8x46pDiZm3lfIM51ouGY/mVMcZt6E1c3W3PG9nZI6pgLb19x+KYjpQ3LLllF9cwxdk/4Zy560/i8U5ETiEnUl4loRv0ZnIcHH2mt9+9UHHzNB/eSAOJdeZwBPPkSpXjtt4YianZw6eKQNAPaa0R5ju8D8FY21tdjrIxPWNMrHMj6qwxoIJsuojcdAdUEXmnlIp7nkE5qcTRdzo7yrAUt6U7WimhAEuaTOCAzNkqtSQ8djyBUSUgiIiBERAREQEREBERAXtrxESuYZzQ8FwtvEf9LKEkOUW05sjrJJrPTMpAvQCnfFYS8QbAywUew68lDfo/XU668PBURvhMlua4R5dw1OYjfqe8sNesZZAG8mteZIH5oMjDyRBgD2EuzWTZrKAKFe1Zu9yrlMN6B3tCvhlIN6eXCwqf7Nk7vC94/mqW4B53AbuYviNfHQqBVPJGc+Vu8jIdQANc1gk2d2vmsRX5cG9oJLdBx0pWVI8RERAiIgIiICIiAiIgIiICIq4WguaCaBIBPIXqdUFK8B/ms/7EwgFsgAPBxFjnvr8FQ+CPK6ndq3ZRY3AtrTyJ+CJYvWO5n4lBK7g4/FZZwbMoqQXlujXrUOzv08+fkrj9mtFXKBZIB0o1Wo13aoMB0hO8n4lUrLxOEa1tiRrjV0K8PHfr9yxUHiLxx0Kw3YiV00scbIyI5Ay3ucDZvLx8CfctMeK196VmYhmotfFNiXAO6mIAiMglzgKkcWt1Jre0+WnMJ12JonqYuyC4jM8EAAE9kuBBAINa/itflb/p+6OuGwRWsJNnjY+qLm2QLr1nDjruCurC1ZrMxPosIiKoIiICIiArkDw17SRYBBIPGira9RLZCWGTsiI2aa2gCb14A6nX8F4Xx6XC6t436tPje/x5DhvWBFIWuDm6EGwVlf2rJVaa8hqoF2DEMaTbDQJJbQPZOWrzait9cbCuNcxg1hdwabHgN1k1ob05hYD8UTmuu1vNajy/XBX27WlAAsaCt368B7k0K8U5gBAiLSRVkf7hrd6cRxu/Ba5ZU+Oe9paa1rcKOl1+JWMpFLgtbitlF0z5GvAzPziw7Q60ey4Wd+vitmi0pktTfSrMRLXNwMo3SsHlH/W+Col2W93rSN8Ka9tA3e59e6tVtEVozWjmP4OmFrCQ5I2Mu8oomq1zOP5q6iLO0zaZmUiIiqCIiAiIgIiICIiAiIgIiICIiAiIgIiICIiAiIgIiICIiAiIgIiICI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87990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border effect</a:t>
            </a:r>
          </a:p>
        </p:txBody>
      </p:sp>
      <p:sp>
        <p:nvSpPr>
          <p:cNvPr id="3" name="Content Placeholder 2"/>
          <p:cNvSpPr>
            <a:spLocks noGrp="1"/>
          </p:cNvSpPr>
          <p:nvPr>
            <p:ph idx="1"/>
          </p:nvPr>
        </p:nvSpPr>
        <p:spPr/>
        <p:txBody>
          <a:bodyPr>
            <a:normAutofit lnSpcReduction="10000"/>
          </a:bodyPr>
          <a:lstStyle/>
          <a:p>
            <a:r>
              <a:rPr lang="en-GB" dirty="0" smtClean="0"/>
              <a:t>Why do borders reduce trade?</a:t>
            </a:r>
          </a:p>
          <a:p>
            <a:pPr lvl="1"/>
            <a:r>
              <a:rPr lang="en-GB" dirty="0" smtClean="0"/>
              <a:t>Tariffs</a:t>
            </a:r>
          </a:p>
          <a:p>
            <a:pPr lvl="1"/>
            <a:r>
              <a:rPr lang="en-GB" dirty="0" smtClean="0"/>
              <a:t>Administrative barriers (docs)</a:t>
            </a:r>
          </a:p>
          <a:p>
            <a:pPr lvl="1"/>
            <a:r>
              <a:rPr lang="en-GB" dirty="0" smtClean="0"/>
              <a:t>Currency exchange</a:t>
            </a:r>
          </a:p>
          <a:p>
            <a:pPr lvl="1"/>
            <a:r>
              <a:rPr lang="en-GB" dirty="0" smtClean="0"/>
              <a:t>Cultural barriers</a:t>
            </a:r>
          </a:p>
          <a:p>
            <a:pPr lvl="1"/>
            <a:r>
              <a:rPr lang="en-GB" dirty="0" smtClean="0"/>
              <a:t>…?</a:t>
            </a:r>
          </a:p>
          <a:p>
            <a:r>
              <a:rPr lang="en-GB" dirty="0" smtClean="0"/>
              <a:t>The border effect can also be thought of as a </a:t>
            </a:r>
            <a:r>
              <a:rPr lang="en-GB" b="1" dirty="0" smtClean="0"/>
              <a:t>home bias</a:t>
            </a:r>
            <a:r>
              <a:rPr lang="en-GB" dirty="0" smtClean="0"/>
              <a:t>, i.e. a preference for home goods over foreign ones</a:t>
            </a:r>
          </a:p>
        </p:txBody>
      </p:sp>
    </p:spTree>
    <p:extLst>
      <p:ext uri="{BB962C8B-B14F-4D97-AF65-F5344CB8AC3E}">
        <p14:creationId xmlns:p14="http://schemas.microsoft.com/office/powerpoint/2010/main" val="16612161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919870" cy="573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183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 readings</a:t>
            </a:r>
            <a:endParaRPr lang="en-GB" dirty="0"/>
          </a:p>
        </p:txBody>
      </p:sp>
      <p:sp>
        <p:nvSpPr>
          <p:cNvPr id="3" name="Content Placeholder 2"/>
          <p:cNvSpPr>
            <a:spLocks noGrp="1"/>
          </p:cNvSpPr>
          <p:nvPr>
            <p:ph idx="1"/>
          </p:nvPr>
        </p:nvSpPr>
        <p:spPr/>
        <p:txBody>
          <a:bodyPr/>
          <a:lstStyle/>
          <a:p>
            <a:r>
              <a:rPr lang="en-GB" dirty="0" smtClean="0"/>
              <a:t>Head</a:t>
            </a:r>
            <a:r>
              <a:rPr lang="en-GB" dirty="0"/>
              <a:t>, K. and Mayer, T. (2013), </a:t>
            </a:r>
            <a:r>
              <a:rPr lang="en-GB" b="1" dirty="0">
                <a:hlinkClick r:id="rId2"/>
              </a:rPr>
              <a:t>What separates us? Sources of resistance to globalization</a:t>
            </a:r>
            <a:r>
              <a:rPr lang="en-GB" dirty="0"/>
              <a:t>. Canadian Journal of Economics, 46: 1196–1231.</a:t>
            </a:r>
          </a:p>
          <a:p>
            <a:endParaRPr lang="en-GB" dirty="0"/>
          </a:p>
        </p:txBody>
      </p:sp>
    </p:spTree>
    <p:extLst>
      <p:ext uri="{BB962C8B-B14F-4D97-AF65-F5344CB8AC3E}">
        <p14:creationId xmlns:p14="http://schemas.microsoft.com/office/powerpoint/2010/main" val="363217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to know</a:t>
            </a:r>
          </a:p>
        </p:txBody>
      </p:sp>
      <p:sp>
        <p:nvSpPr>
          <p:cNvPr id="3" name="Content Placeholder 2"/>
          <p:cNvSpPr>
            <a:spLocks noGrp="1"/>
          </p:cNvSpPr>
          <p:nvPr>
            <p:ph idx="1"/>
          </p:nvPr>
        </p:nvSpPr>
        <p:spPr/>
        <p:txBody>
          <a:bodyPr/>
          <a:lstStyle/>
          <a:p>
            <a:r>
              <a:rPr lang="en-GB" b="1" dirty="0"/>
              <a:t>Assessment</a:t>
            </a:r>
            <a:r>
              <a:rPr lang="en-GB" dirty="0"/>
              <a:t>: 80% summer exam, 20% test (Week 9</a:t>
            </a:r>
            <a:r>
              <a:rPr lang="en-GB" dirty="0" smtClean="0"/>
              <a:t>).</a:t>
            </a:r>
            <a:endParaRPr lang="en-GB" dirty="0"/>
          </a:p>
          <a:p>
            <a:pPr marL="0" indent="0">
              <a:buNone/>
            </a:pPr>
            <a:endParaRPr lang="en-GB" dirty="0"/>
          </a:p>
        </p:txBody>
      </p:sp>
      <p:sp>
        <p:nvSpPr>
          <p:cNvPr id="4" name="AutoShape 2" descr="data:image/jpeg;base64,/9j/4AAQSkZJRgABAQAAAQABAAD/2wCEAAkGBxQSERUUExQWFhUVFxgXFxYVGBkXFRwXHBgXHBkcHBgYHCggGRwlHhoWIjEiJSksLi4uGh8zODMsNygtLisBCgoKDg0OGhAQGiwkICQsLCwtLCwtLC00LCw0LCwsLCwsLCwsLCwsLC0sLC8sLC0sLCwsLC0sLCwsLCwsLCwsLP/AABEIANcAoAMBIgACEQEDEQH/xAAcAAEAAQUBAQAAAAAAAAAAAAAABgIDBAUHAQj/xABCEAABBAADBAYHBQUIAwEAAAABAAIDEQQSIQUxQVEGEyJSYXEWMkKBkZPiFKGxwfAHI3LR4RUkM0NTYoLxkrLSF//EABoBAQADAQEBAAAAAAAAAAAAAAABAgMEBQb/xAArEQEAAgIBAgQEBwEAAAAAAAAAAQIDESESMQQyQVETFHGhIlJhkbHR8AX/2gAMAwEAAhEDEQA/AO4oiICIiAvEJWDtja0OFidNO8MY0ak/gOZ8EGda1u09uYfD31srWkCyLt1c8o1pcQ6WftenxDnMwoMMW4H/ADneJ7vkNVE9mQyST9tjnOcRm1IIJPtEA2fA+NqlraTEPoIdNo3EiOGV3InK0febHvCrj6WXuhsjQgStJ/AKF7E2NhYpXukmLpnWerbI620bysY02TyG88OSmuyxhWwl8RaGWcxOhzcQ7NqHcwdVyX8Xrs1+HEd2yw222O3gsPI0fwWxhna71SD5KHbP2/FMWg4aeNrx2XuidlJJ3aDTSje7VZLHfvnRi43tssDjfWMFW5tcASARvFq9fETE6tCvRE9ksterT4PahByyaHn/ADW3BXTW0WjcKTGgrlPTXbLXVCXZQ182ePKcxLf8M/wkncfiurFcU2xi2nE4gTRZwJJA1xfT7zU0B1EBo10q1ZCMtlLgG5roaD8Tpx8VfweHcCdOC2RgdM5rY2gCUNa1uge3KTvLQG7t50WA+OVmdxY9ronZXONZWngCdwPl4IMmCFufKXgZqBzAkCwd4Gq75D6o8guT9GNgOcx00wyyW71hburIBaW69hxGYXyNrq+HPZb5D8EFxERARF4UGLtTaEeHifLK7KyNpc53gF8u9MOlk+2MW3TKzNlhivstHN3DNxJ93n0j9tG2evnjwDX5Y2NM+JdyaPVH9PELlWz9nGZsmJP7nDxnJmG8k7o295xFWqWvra9a7TLobsiF+fq6McVNdMd75PaIvcBWnhryW6wZc8FkBbFHZ7QaTI6+O8UeVqHbB2lUYhDgImisoFk5tXEniToF0nZGyC1odJbeOXj7zz8F5niMnTt2UpGlEfQGF8H7t5EhIOaU5mnXUOAHELDj6DY6QydZLGy3McCSXBzmWGltasyjQH3Kc7PeA2h4LYtlXBH/AEMtZ55+sKXw+yO7Dw20IpWuxeJjdEAQeZJoN7WUcfFSHaDI8okkZm6rtghpc5pA1IA1ulTi4GTRujkaHMeKc07iP18Fp9h7QdFL9jnJLgC6CV2vWxA7if8AUYKB571aviPifij09I44/wB3ZTXTbPdHOwPjc14IsOaQRr5KrZWOLTkduuh4FRTp3NhoInZQ1mIkOZvVkskJ0Bc7Jwqt61nRPbzpCIpCSfZcT2q7vjx1Xo+Gm3T8SOyJ1PEutLk3S3ZEQJlaztmZxcRdm3O4XpVBdH2Fj+tjPNhyn3bj7wuV7d6SXNiIOoLwyR4JEmXc80by6a0PNerix2y+SHPe9aeZsehoa3MTmzvBoH1RGCBenEm9/d8De+xcDXse0dkv1Jq+1oLIO/cAedKFw9KZGBrW4N4AsN7XBu8ep96vN6VzHUYN53e3zF93iKK1+Uze33j+2fzGP3+0s7HbcGGLwZGOeQdMpLQ0XlYS2stXpoSuqweqPIfgvnrbO1I3teZMI9rpATnMhBsDeOyB5r6FhHZHkFTJhvj11xra9Mlb+WVxERZLipcVUsDbj8uGnI3iKQ/BhQfKW2NtuxWKxMgNfapfWPCMHs/dl+C23SfHNk6vD4cf3fDjLGD7RPryO5ucf1qoXhnAEE7uNb1Ldj4nAZamlxMbu82NkjPfqCufLE7iYh0YZrzttehGGjGLiaWvouvWstgXqfMBdR2tOc+RvK3HeAOHnfBcrc7JRwU0cut9YA5kzeVtd6oNcOS3X9syYgv6xr439nM0ggGgQC01q28xHmvPz4pvPU6o1vhOMNjCP5lbWDGhc12LiHMma0vIYb0JsXWm9S9pIK8zxGDonW2tbbSZuJVvGxNmbldemoc05XtOoBa4atNHetH9pIHC+AJoE7wPuWHtPbrsPhuskAz00ZQbaXkaC+V8Vljx2m0dPfatunXKJ9Ndmw4aaNkTnucWl0jpHZ3EkjLZ8sywNnTlrgRoQbHmtVLinyvc+R2ZzjZJ/lwHABZuFK+sxUmtIradz6vMtMTO4dU6F7SvFuANNmbdHvX/AEPxWbiv2cwPmkm66dr5HOccjmgW43oMqivQ+UNxER4l7W+4ldgCvhvbHMxWVb1rfvCE/wD51Fr/AHjFUdD+8buqq9RUj9nENV9oxXD228P+PL4Kcot/mMn5pZ/Cp7IDiP2X4d/rzYl2+re01dc2/wDankYoKpFS+S9/NO1q0rXtAiIqLCx8fFniezvMc34ghZCpIQfJuxeiUsuYV2myGLXm3Nf/AKrBk2G4SBuU6szkDuk9n7guxbZyYDHPDtI5ZBKD45S1wHxB96jTsZC18cxcLlh6og8OqytNVxOc/BcFs2SMkxr6O2mOk0iWh6ExdWZjVU8NHmAb9+8KajEZm0dQobh45op3u6l3VSU51VYJ1sNu9LOlblIcIczQ5pDgeI1H9Fnl5nbXH20wMbM4T9SGDtDM19n1RvNVoR58lP8AZrS6FhO/KP8Av3qJ6EndmbTTzAdZAPvClvRzFCaIHcWktI8RVfcuXxUbxxqOyK7i3dfdhg6r4EHyIWi6b4bNhHEii17SPHWvwKmTIFzvpPiTPieq6wdS1waCPVG7M4861+Cx8Djm2WJ9uVM2SOmY90Y/s9zY2SEU15cG3vOWrPl2hqsnDNo1V1vCkfSuYTYimEFkbcrSN3jVeX3LAw2G7QArQgle7F5nHFrcbcmvxahIuiWEuaLn1jD8DZ+4FddC590DwBMpf7LBf/LcPjqfcughaUmJjcKy9REVkCIiAiIgLxeogg/7T+jIxmHses3ceR4H8lx/ohs4l2WRvaw7ngXvBdRNnnoNfNfSsjAQQdx0XM+kmxDh5i5o7MmuauXAnmsc1Zms9LTFMRblbwuHFbhXwVjbnQszxkxOEUpo5xY4+0G77GnwWXsmVrpGNO4m/gCa9/5KXTPFV+rXkxFq227L23HDjD+j+K2aTJJlmicKkMQIIqyHEHU7z8Stt0c20IZNXXHJrdbh7JNKZbVktpG8Vx/XxXM4cOQ8g8DVbt277qXbSsZomLQwtaawn21elLOrLILc8isxFNbpwvedSodFhuSyMPBpuWTs6PMLO+zY5Low4aYY6a+rC1ptyx5IcjC6t273qvY2GJPnqT95K3YwGYVRokDStOOtqS9FdhgAO9kH1j7ZFbv9o+9WvSbT+iazpvejuz+phAqi7U/kFtlS0KpaxGlBERAREQEVJVovPJBfXiw34kjgseTHuHslBtFj43CMlYWPALTw/PwPitY/a7h7BVl23Xf6bkEb2p0ZmgdniuRo1BaLeP4mjf5t38ljx9IiRT23wzM118ufgpO7pE4f5TvgVrNo46KY3JhXF3eALXf+Qq/esr4qX80L1vavZqcTtJhaSLJ4Nog+SjuFwbiSXA2Ta3M2Fbds+0AcnRtePjoViDAO783yT/8ASimOKeWC1pt3XosLSzsNgxZcBmJHsi3GtwoalWcHhIhrI3EyeBGQfAWfvUk2ftmOIVHhnM8m6+871pHV6q8L2y9hOfRmGRn+n7Tv4zuA8Bv4ngpSxoAobhoBwAUfj6Q3/lu+CvN23/sd8FZDeItSzal+yVfbjr4FBsEWK3E3wV1r0FxeqkFeoC8pcs9NcZ34/lfWnprjO/H8r61Oh1LIFSYguX+muM78fyvrT01xnfj+V9aaHTzCOSpOHHJcy9NcZ34/lfWnprjO/H8r600Om/ZhyT7MOS5l6a4zvx/K+tPTXGd+P5X1podM+yjkn2UclzP01xnfj+V9aemuM78fyvrTQ6X9lHJe/ZRyXM/TXGd+P5X1p6a4zvx/K+tNDpn2UckGGHJcz9NcZ34/lfWnprjO/H8r600OndQOSqEYXL/TXGd+P5X1p6a4zvx/K+tNDqQYF7S5Z6a4zvx/K+tPTXGd+P5X1podURcr9NcZ34/lfWnprjO/H8r600I+iIpVEREBERAREQEKnzNmRzx4CN4IaY5CS3Q2GspWNlbNw4fhJWMdUjnsLXuDtWg046VwOnj4JtKEIpjBsKF7sRI9jhlmyCLM4UD7XZYTrdgVStnYmFjjxEknWObFIGtrsuILWkAgga2d6bESRTSLo7hjkYRJnfh+uzZ9ARV6eNpgOi8TogHtc2R0PWZs5u607IGUDfvNpsQu/wBb0U6ggY5uziyNzc2bttO62jQ6ak8L3UVZi2DE9xe9skpkxEkfZdXVgOd2nUPDimxC0pTKDo9hmBnWZ3l2IfAC12UaF1EjwqtOKqwPReHM4SNc4GZ0bXZyNBe5rGk3od9BNiF0ilu18IIsA9g1y4pzQTV15qJBARERAiIgIiICIiDIZjpRlqR4yAhtOOgNWByGgV3Z7ZZXxxMebs5AXEAHU2OR3rCWy6OYlsWKie801pNn3EcESy8fgcThs0jphmJDX5JbkPK+Oi1D5pAC0l+Vxsg3TjzN71LNp7Tw7pWSGSJ7Wyh+RkJa8jUauvtVd7lTtLbERc0vn69vXB4jEY7LP4jrpyCgRgYqYFpzSXWVurry90cxpwVQx8zWgdZIGgUBmcG1uIUvxm3YCW5phLeIbI05SOqj0sWR56eKs4rpDC9svWO6wDEMfG2terGQmtP4t+9BFGYmVoaA+QAG2i3AA8x46pDiZm3lfIM51ouGY/mVMcZt6E1c3W3PG9nZI6pgLb19x+KYjpQ3LLllF9cwxdk/4Zy560/i8U5ETiEnUl4loRv0ZnIcHH2mt9+9UHHzNB/eSAOJdeZwBPPkSpXjtt4YianZw6eKQNAPaa0R5ju8D8FY21tdjrIxPWNMrHMj6qwxoIJsuojcdAdUEXmnlIp7nkE5qcTRdzo7yrAUt6U7WimhAEuaTOCAzNkqtSQ8djyBUSUgiIiBERAREQEREBERAXtrxESuYZzQ8FwtvEf9LKEkOUW05sjrJJrPTMpAvQCnfFYS8QbAywUew68lDfo/XU668PBURvhMlua4R5dw1OYjfqe8sNesZZAG8mteZIH5oMjDyRBgD2EuzWTZrKAKFe1Zu9yrlMN6B3tCvhlIN6eXCwqf7Nk7vC94/mqW4B53AbuYviNfHQqBVPJGc+Vu8jIdQANc1gk2d2vmsRX5cG9oJLdBx0pWVI8RERAiIgIiICIiAiIgIiICIq4WguaCaBIBPIXqdUFK8B/ms/7EwgFsgAPBxFjnvr8FQ+CPK6ndq3ZRY3AtrTyJ+CJYvWO5n4lBK7g4/FZZwbMoqQXlujXrUOzv08+fkrj9mtFXKBZIB0o1Wo13aoMB0hO8n4lUrLxOEa1tiRrjV0K8PHfr9yxUHiLxx0Kw3YiV00scbIyI5Ay3ucDZvLx8CfctMeK196VmYhmotfFNiXAO6mIAiMglzgKkcWt1Jre0+WnMJ12JonqYuyC4jM8EAAE9kuBBAINa/itflb/p+6OuGwRWsJNnjY+qLm2QLr1nDjruCurC1ZrMxPosIiKoIiICIiArkDw17SRYBBIPGira9RLZCWGTsiI2aa2gCb14A6nX8F4Xx6XC6t436tPje/x5DhvWBFIWuDm6EGwVlf2rJVaa8hqoF2DEMaTbDQJJbQPZOWrzait9cbCuNcxg1hdwabHgN1k1ob05hYD8UTmuu1vNajy/XBX27WlAAsaCt368B7k0K8U5gBAiLSRVkf7hrd6cRxu/Ba5ZU+Oe9paa1rcKOl1+JWMpFLgtbitlF0z5GvAzPziw7Q60ey4Wd+vitmi0pktTfSrMRLXNwMo3SsHlH/W+Col2W93rSN8Ka9tA3e59e6tVtEVozWjmP4OmFrCQ5I2Mu8oomq1zOP5q6iLO0zaZmUiIiqCIiAiIgIiICIiAiIgIiICIiAiIgIiICIiAiIgIiICIiAiIgIiICI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543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 1</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a:t>An overview of world </a:t>
            </a:r>
            <a:r>
              <a:rPr lang="en-GB" dirty="0" smtClean="0"/>
              <a:t>trade</a:t>
            </a:r>
          </a:p>
          <a:p>
            <a:pPr marL="514350" indent="-514350">
              <a:buFont typeface="+mj-lt"/>
              <a:buAutoNum type="arabicPeriod"/>
            </a:pPr>
            <a:r>
              <a:rPr lang="en-GB" dirty="0" smtClean="0"/>
              <a:t>The gravity model</a:t>
            </a:r>
          </a:p>
          <a:p>
            <a:pPr marL="514350" indent="-514350">
              <a:buFont typeface="+mj-lt"/>
              <a:buAutoNum type="arabicPeriod"/>
            </a:pPr>
            <a:r>
              <a:rPr lang="en-GB" dirty="0" smtClean="0"/>
              <a:t>The border effect</a:t>
            </a:r>
            <a:endParaRPr lang="en-GB" dirty="0"/>
          </a:p>
        </p:txBody>
      </p:sp>
    </p:spTree>
    <p:extLst>
      <p:ext uri="{BB962C8B-B14F-4D97-AF65-F5344CB8AC3E}">
        <p14:creationId xmlns:p14="http://schemas.microsoft.com/office/powerpoint/2010/main" val="1639354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 overview of world trade</a:t>
            </a:r>
            <a:endParaRPr lang="en-GB" dirty="0"/>
          </a:p>
        </p:txBody>
      </p:sp>
      <p:sp>
        <p:nvSpPr>
          <p:cNvPr id="3" name="Content Placeholder 2"/>
          <p:cNvSpPr>
            <a:spLocks noGrp="1"/>
          </p:cNvSpPr>
          <p:nvPr>
            <p:ph idx="1"/>
          </p:nvPr>
        </p:nvSpPr>
        <p:spPr/>
        <p:txBody>
          <a:bodyPr/>
          <a:lstStyle/>
          <a:p>
            <a:r>
              <a:rPr lang="en-GB" dirty="0" smtClean="0"/>
              <a:t>5 facts about world trade:</a:t>
            </a:r>
          </a:p>
          <a:p>
            <a:pPr lvl="1"/>
            <a:r>
              <a:rPr lang="en-GB" dirty="0" smtClean="0"/>
              <a:t>1: Since 1960, world trade has become a much larger part of the world economy</a:t>
            </a:r>
            <a:endParaRPr lang="en-GB" dirty="0"/>
          </a:p>
        </p:txBody>
      </p:sp>
    </p:spTree>
    <p:extLst>
      <p:ext uri="{BB962C8B-B14F-4D97-AF65-F5344CB8AC3E}">
        <p14:creationId xmlns:p14="http://schemas.microsoft.com/office/powerpoint/2010/main" val="3961199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7400" y="2115344"/>
            <a:ext cx="5029200" cy="3495675"/>
          </a:xfrm>
          <a:prstGeom prst="rect">
            <a:avLst/>
          </a:prstGeom>
          <a:solidFill>
            <a:schemeClr val="bg1"/>
          </a:solidFill>
          <a:ln>
            <a:noFill/>
          </a:ln>
          <a:extLst/>
        </p:spPr>
      </p:pic>
    </p:spTree>
    <p:extLst>
      <p:ext uri="{BB962C8B-B14F-4D97-AF65-F5344CB8AC3E}">
        <p14:creationId xmlns:p14="http://schemas.microsoft.com/office/powerpoint/2010/main" val="28888152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1706</Words>
  <Application>Microsoft Office PowerPoint</Application>
  <PresentationFormat>On-screen Show (4:3)</PresentationFormat>
  <Paragraphs>151</Paragraphs>
  <Slides>52</Slides>
  <Notes>14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This module</vt:lpstr>
      <vt:lpstr>Good to know</vt:lpstr>
      <vt:lpstr>Good to know</vt:lpstr>
      <vt:lpstr>Good to know</vt:lpstr>
      <vt:lpstr>Good to know</vt:lpstr>
      <vt:lpstr>Week 1</vt:lpstr>
      <vt:lpstr>An overview of world trade</vt:lpstr>
      <vt:lpstr>PowerPoint Presentation</vt:lpstr>
      <vt:lpstr>PowerPoint Presentation</vt:lpstr>
      <vt:lpstr>An overview of world trade</vt:lpstr>
      <vt:lpstr>2005 world trade</vt:lpstr>
      <vt:lpstr>Changing composition of developing-country exports</vt:lpstr>
      <vt:lpstr>PowerPoint Presentation</vt:lpstr>
      <vt:lpstr>An overview of world trade</vt:lpstr>
      <vt:lpstr>PowerPoint Presentation</vt:lpstr>
      <vt:lpstr>This is due to production fragmentation</vt:lpstr>
      <vt:lpstr>An overview of world trade</vt:lpstr>
      <vt:lpstr>PowerPoint Presentation</vt:lpstr>
      <vt:lpstr>PowerPoint Presentation</vt:lpstr>
      <vt:lpstr>PowerPoint Presentation</vt:lpstr>
      <vt:lpstr>PowerPoint Presentation</vt:lpstr>
      <vt:lpstr>PowerPoint Presentation</vt:lpstr>
      <vt:lpstr>PowerPoint Presentation</vt:lpstr>
      <vt:lpstr>An overview of world trade</vt:lpstr>
      <vt:lpstr>PowerPoint Presentation</vt:lpstr>
      <vt:lpstr>PowerPoint Presentation</vt:lpstr>
      <vt:lpstr>PowerPoint Presentation</vt:lpstr>
      <vt:lpstr>PowerPoint Presentation</vt:lpstr>
      <vt:lpstr>PowerPoint Presentation</vt:lpstr>
      <vt:lpstr>An overview of world trade</vt:lpstr>
      <vt:lpstr>Week 1</vt:lpstr>
      <vt:lpstr>The gravity model</vt:lpstr>
      <vt:lpstr>The gravity model</vt:lpstr>
      <vt:lpstr>The gravity model</vt:lpstr>
      <vt:lpstr>The gravity model</vt:lpstr>
      <vt:lpstr>The gravity model</vt:lpstr>
      <vt:lpstr>“The gravity model”</vt:lpstr>
      <vt:lpstr>The gravity model</vt:lpstr>
      <vt:lpstr>The gravity model</vt:lpstr>
      <vt:lpstr>The gravity model</vt:lpstr>
      <vt:lpstr>The gravity model</vt:lpstr>
      <vt:lpstr>The gravity model</vt:lpstr>
      <vt:lpstr>The gravity model</vt:lpstr>
      <vt:lpstr>Week 1</vt:lpstr>
      <vt:lpstr>The border effect</vt:lpstr>
      <vt:lpstr>The border effect</vt:lpstr>
      <vt:lpstr>PowerPoint Presentation</vt:lpstr>
      <vt:lpstr>The border effect</vt:lpstr>
      <vt:lpstr>The border effect</vt:lpstr>
      <vt:lpstr>PowerPoint Presentation</vt:lpstr>
      <vt:lpstr>Extra readings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MRB-USER</dc:creator>
  <cp:lastModifiedBy>MRB-USER</cp:lastModifiedBy>
  <cp:revision>56</cp:revision>
  <dcterms:created xsi:type="dcterms:W3CDTF">2014-09-09T08:46:35Z</dcterms:created>
  <dcterms:modified xsi:type="dcterms:W3CDTF">2014-11-18T15:19:02Z</dcterms:modified>
</cp:coreProperties>
</file>